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tags/tag1.xml" ContentType="application/vnd.openxmlformats-officedocument.presentationml.tags+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0" r:id="rId7"/>
  </p:sldMasterIdLst>
  <p:notesMasterIdLst>
    <p:notesMasterId r:id="rId297"/>
  </p:notesMasterIdLst>
  <p:handoutMasterIdLst>
    <p:handoutMasterId r:id="rId298"/>
  </p:handoutMasterIdLst>
  <p:sldIdLst>
    <p:sldId id="271" r:id="rId8"/>
    <p:sldId id="664" r:id="rId9"/>
    <p:sldId id="281" r:id="rId10"/>
    <p:sldId id="725" r:id="rId11"/>
    <p:sldId id="274" r:id="rId12"/>
    <p:sldId id="275" r:id="rId13"/>
    <p:sldId id="276" r:id="rId14"/>
    <p:sldId id="277" r:id="rId15"/>
    <p:sldId id="278" r:id="rId16"/>
    <p:sldId id="891" r:id="rId17"/>
    <p:sldId id="283" r:id="rId18"/>
    <p:sldId id="284" r:id="rId19"/>
    <p:sldId id="286" r:id="rId20"/>
    <p:sldId id="282" r:id="rId21"/>
    <p:sldId id="892" r:id="rId22"/>
    <p:sldId id="285" r:id="rId23"/>
    <p:sldId id="893" r:id="rId24"/>
    <p:sldId id="347" r:id="rId25"/>
    <p:sldId id="323" r:id="rId26"/>
    <p:sldId id="324" r:id="rId27"/>
    <p:sldId id="477" r:id="rId28"/>
    <p:sldId id="421" r:id="rId29"/>
    <p:sldId id="445" r:id="rId30"/>
    <p:sldId id="423" r:id="rId31"/>
    <p:sldId id="446" r:id="rId32"/>
    <p:sldId id="424" r:id="rId33"/>
    <p:sldId id="447" r:id="rId34"/>
    <p:sldId id="425" r:id="rId35"/>
    <p:sldId id="448" r:id="rId36"/>
    <p:sldId id="429" r:id="rId37"/>
    <p:sldId id="435" r:id="rId38"/>
    <p:sldId id="449" r:id="rId39"/>
    <p:sldId id="428" r:id="rId40"/>
    <p:sldId id="450" r:id="rId41"/>
    <p:sldId id="432" r:id="rId42"/>
    <p:sldId id="561" r:id="rId43"/>
    <p:sldId id="562" r:id="rId44"/>
    <p:sldId id="436" r:id="rId45"/>
    <p:sldId id="353" r:id="rId46"/>
    <p:sldId id="431" r:id="rId47"/>
    <p:sldId id="427" r:id="rId48"/>
    <p:sldId id="433" r:id="rId49"/>
    <p:sldId id="434" r:id="rId50"/>
    <p:sldId id="457" r:id="rId51"/>
    <p:sldId id="437" r:id="rId52"/>
    <p:sldId id="438" r:id="rId53"/>
    <p:sldId id="439" r:id="rId54"/>
    <p:sldId id="478" r:id="rId55"/>
    <p:sldId id="479" r:id="rId56"/>
    <p:sldId id="456" r:id="rId57"/>
    <p:sldId id="455" r:id="rId58"/>
    <p:sldId id="452" r:id="rId59"/>
    <p:sldId id="453" r:id="rId60"/>
    <p:sldId id="454" r:id="rId61"/>
    <p:sldId id="366" r:id="rId62"/>
    <p:sldId id="665" r:id="rId63"/>
    <p:sldId id="666" r:id="rId64"/>
    <p:sldId id="895" r:id="rId65"/>
    <p:sldId id="672" r:id="rId66"/>
    <p:sldId id="683" r:id="rId67"/>
    <p:sldId id="896" r:id="rId68"/>
    <p:sldId id="684" r:id="rId69"/>
    <p:sldId id="691" r:id="rId70"/>
    <p:sldId id="897" r:id="rId71"/>
    <p:sldId id="688" r:id="rId72"/>
    <p:sldId id="692" r:id="rId73"/>
    <p:sldId id="685" r:id="rId74"/>
    <p:sldId id="693" r:id="rId75"/>
    <p:sldId id="694" r:id="rId76"/>
    <p:sldId id="686" r:id="rId77"/>
    <p:sldId id="695" r:id="rId78"/>
    <p:sldId id="687" r:id="rId79"/>
    <p:sldId id="898" r:id="rId80"/>
    <p:sldId id="690" r:id="rId81"/>
    <p:sldId id="700" r:id="rId82"/>
    <p:sldId id="701" r:id="rId83"/>
    <p:sldId id="702" r:id="rId84"/>
    <p:sldId id="696" r:id="rId85"/>
    <p:sldId id="697" r:id="rId86"/>
    <p:sldId id="698" r:id="rId87"/>
    <p:sldId id="699" r:id="rId88"/>
    <p:sldId id="689" r:id="rId89"/>
    <p:sldId id="667" r:id="rId90"/>
    <p:sldId id="668" r:id="rId91"/>
    <p:sldId id="899" r:id="rId92"/>
    <p:sldId id="677" r:id="rId93"/>
    <p:sldId id="673" r:id="rId94"/>
    <p:sldId id="674" r:id="rId95"/>
    <p:sldId id="675" r:id="rId96"/>
    <p:sldId id="676" r:id="rId97"/>
    <p:sldId id="671" r:id="rId98"/>
    <p:sldId id="678" r:id="rId99"/>
    <p:sldId id="900" r:id="rId100"/>
    <p:sldId id="682" r:id="rId101"/>
    <p:sldId id="706" r:id="rId102"/>
    <p:sldId id="679" r:id="rId103"/>
    <p:sldId id="680" r:id="rId104"/>
    <p:sldId id="703" r:id="rId105"/>
    <p:sldId id="705" r:id="rId106"/>
    <p:sldId id="704" r:id="rId107"/>
    <p:sldId id="681" r:id="rId108"/>
    <p:sldId id="396" r:id="rId109"/>
    <p:sldId id="726" r:id="rId110"/>
    <p:sldId id="890" r:id="rId111"/>
    <p:sldId id="728" r:id="rId112"/>
    <p:sldId id="727" r:id="rId113"/>
    <p:sldId id="729" r:id="rId114"/>
    <p:sldId id="730" r:id="rId115"/>
    <p:sldId id="731" r:id="rId116"/>
    <p:sldId id="732" r:id="rId117"/>
    <p:sldId id="733" r:id="rId118"/>
    <p:sldId id="734" r:id="rId119"/>
    <p:sldId id="735" r:id="rId120"/>
    <p:sldId id="736" r:id="rId121"/>
    <p:sldId id="737" r:id="rId122"/>
    <p:sldId id="738" r:id="rId123"/>
    <p:sldId id="739" r:id="rId124"/>
    <p:sldId id="740" r:id="rId125"/>
    <p:sldId id="741" r:id="rId126"/>
    <p:sldId id="742" r:id="rId127"/>
    <p:sldId id="743" r:id="rId128"/>
    <p:sldId id="894" r:id="rId129"/>
    <p:sldId id="889" r:id="rId130"/>
    <p:sldId id="744" r:id="rId131"/>
    <p:sldId id="746" r:id="rId132"/>
    <p:sldId id="747" r:id="rId133"/>
    <p:sldId id="748" r:id="rId134"/>
    <p:sldId id="749" r:id="rId135"/>
    <p:sldId id="745" r:id="rId136"/>
    <p:sldId id="888" r:id="rId137"/>
    <p:sldId id="750" r:id="rId138"/>
    <p:sldId id="751" r:id="rId139"/>
    <p:sldId id="752" r:id="rId140"/>
    <p:sldId id="753" r:id="rId141"/>
    <p:sldId id="876" r:id="rId142"/>
    <p:sldId id="877" r:id="rId143"/>
    <p:sldId id="878" r:id="rId144"/>
    <p:sldId id="754" r:id="rId145"/>
    <p:sldId id="887" r:id="rId146"/>
    <p:sldId id="756" r:id="rId147"/>
    <p:sldId id="879" r:id="rId148"/>
    <p:sldId id="880" r:id="rId149"/>
    <p:sldId id="757" r:id="rId150"/>
    <p:sldId id="881" r:id="rId151"/>
    <p:sldId id="882" r:id="rId152"/>
    <p:sldId id="883" r:id="rId153"/>
    <p:sldId id="884" r:id="rId154"/>
    <p:sldId id="758" r:id="rId155"/>
    <p:sldId id="886" r:id="rId156"/>
    <p:sldId id="759" r:id="rId157"/>
    <p:sldId id="760" r:id="rId158"/>
    <p:sldId id="885" r:id="rId159"/>
    <p:sldId id="761" r:id="rId160"/>
    <p:sldId id="762" r:id="rId161"/>
    <p:sldId id="763" r:id="rId162"/>
    <p:sldId id="764" r:id="rId163"/>
    <p:sldId id="765" r:id="rId164"/>
    <p:sldId id="766" r:id="rId165"/>
    <p:sldId id="767" r:id="rId166"/>
    <p:sldId id="768" r:id="rId167"/>
    <p:sldId id="769" r:id="rId168"/>
    <p:sldId id="770" r:id="rId169"/>
    <p:sldId id="669" r:id="rId170"/>
    <p:sldId id="670" r:id="rId171"/>
    <p:sldId id="717" r:id="rId172"/>
    <p:sldId id="719" r:id="rId173"/>
    <p:sldId id="720" r:id="rId174"/>
    <p:sldId id="723" r:id="rId175"/>
    <p:sldId id="721" r:id="rId176"/>
    <p:sldId id="724" r:id="rId177"/>
    <p:sldId id="722" r:id="rId178"/>
    <p:sldId id="718" r:id="rId179"/>
    <p:sldId id="398" r:id="rId180"/>
    <p:sldId id="771" r:id="rId181"/>
    <p:sldId id="772" r:id="rId182"/>
    <p:sldId id="773" r:id="rId183"/>
    <p:sldId id="774" r:id="rId184"/>
    <p:sldId id="775" r:id="rId185"/>
    <p:sldId id="776" r:id="rId186"/>
    <p:sldId id="777" r:id="rId187"/>
    <p:sldId id="778" r:id="rId188"/>
    <p:sldId id="779" r:id="rId189"/>
    <p:sldId id="781" r:id="rId190"/>
    <p:sldId id="782" r:id="rId191"/>
    <p:sldId id="783" r:id="rId192"/>
    <p:sldId id="784" r:id="rId193"/>
    <p:sldId id="785" r:id="rId194"/>
    <p:sldId id="786" r:id="rId195"/>
    <p:sldId id="787" r:id="rId196"/>
    <p:sldId id="788" r:id="rId197"/>
    <p:sldId id="789" r:id="rId198"/>
    <p:sldId id="790" r:id="rId199"/>
    <p:sldId id="791" r:id="rId200"/>
    <p:sldId id="792" r:id="rId201"/>
    <p:sldId id="793" r:id="rId202"/>
    <p:sldId id="794" r:id="rId203"/>
    <p:sldId id="795" r:id="rId204"/>
    <p:sldId id="796" r:id="rId205"/>
    <p:sldId id="797" r:id="rId206"/>
    <p:sldId id="798" r:id="rId207"/>
    <p:sldId id="799" r:id="rId208"/>
    <p:sldId id="800" r:id="rId209"/>
    <p:sldId id="801" r:id="rId210"/>
    <p:sldId id="802" r:id="rId211"/>
    <p:sldId id="803" r:id="rId212"/>
    <p:sldId id="804" r:id="rId213"/>
    <p:sldId id="805" r:id="rId214"/>
    <p:sldId id="806" r:id="rId215"/>
    <p:sldId id="807" r:id="rId216"/>
    <p:sldId id="808" r:id="rId217"/>
    <p:sldId id="809" r:id="rId218"/>
    <p:sldId id="810" r:id="rId219"/>
    <p:sldId id="811" r:id="rId220"/>
    <p:sldId id="812" r:id="rId221"/>
    <p:sldId id="813" r:id="rId222"/>
    <p:sldId id="814" r:id="rId223"/>
    <p:sldId id="815" r:id="rId224"/>
    <p:sldId id="816" r:id="rId225"/>
    <p:sldId id="817" r:id="rId226"/>
    <p:sldId id="818" r:id="rId227"/>
    <p:sldId id="819" r:id="rId228"/>
    <p:sldId id="820" r:id="rId229"/>
    <p:sldId id="821" r:id="rId230"/>
    <p:sldId id="822" r:id="rId231"/>
    <p:sldId id="823" r:id="rId232"/>
    <p:sldId id="824" r:id="rId233"/>
    <p:sldId id="825" r:id="rId234"/>
    <p:sldId id="826" r:id="rId235"/>
    <p:sldId id="827" r:id="rId236"/>
    <p:sldId id="828" r:id="rId237"/>
    <p:sldId id="829" r:id="rId238"/>
    <p:sldId id="830" r:id="rId239"/>
    <p:sldId id="831" r:id="rId240"/>
    <p:sldId id="832" r:id="rId241"/>
    <p:sldId id="833" r:id="rId242"/>
    <p:sldId id="834" r:id="rId243"/>
    <p:sldId id="835" r:id="rId244"/>
    <p:sldId id="836" r:id="rId245"/>
    <p:sldId id="837" r:id="rId246"/>
    <p:sldId id="838" r:id="rId247"/>
    <p:sldId id="839" r:id="rId248"/>
    <p:sldId id="400" r:id="rId249"/>
    <p:sldId id="401" r:id="rId250"/>
    <p:sldId id="840" r:id="rId251"/>
    <p:sldId id="841" r:id="rId252"/>
    <p:sldId id="842" r:id="rId253"/>
    <p:sldId id="843" r:id="rId254"/>
    <p:sldId id="844" r:id="rId255"/>
    <p:sldId id="845" r:id="rId256"/>
    <p:sldId id="846" r:id="rId257"/>
    <p:sldId id="847" r:id="rId258"/>
    <p:sldId id="848" r:id="rId259"/>
    <p:sldId id="849" r:id="rId260"/>
    <p:sldId id="850" r:id="rId261"/>
    <p:sldId id="851" r:id="rId262"/>
    <p:sldId id="707" r:id="rId263"/>
    <p:sldId id="710" r:id="rId264"/>
    <p:sldId id="708" r:id="rId265"/>
    <p:sldId id="852" r:id="rId266"/>
    <p:sldId id="853" r:id="rId267"/>
    <p:sldId id="854" r:id="rId268"/>
    <p:sldId id="855" r:id="rId269"/>
    <p:sldId id="856" r:id="rId270"/>
    <p:sldId id="857" r:id="rId271"/>
    <p:sldId id="858" r:id="rId272"/>
    <p:sldId id="859" r:id="rId273"/>
    <p:sldId id="860" r:id="rId274"/>
    <p:sldId id="711" r:id="rId275"/>
    <p:sldId id="712" r:id="rId276"/>
    <p:sldId id="713" r:id="rId277"/>
    <p:sldId id="861" r:id="rId278"/>
    <p:sldId id="862" r:id="rId279"/>
    <p:sldId id="863" r:id="rId280"/>
    <p:sldId id="864" r:id="rId281"/>
    <p:sldId id="865" r:id="rId282"/>
    <p:sldId id="866" r:id="rId283"/>
    <p:sldId id="867" r:id="rId284"/>
    <p:sldId id="868" r:id="rId285"/>
    <p:sldId id="869" r:id="rId286"/>
    <p:sldId id="874" r:id="rId287"/>
    <p:sldId id="870" r:id="rId288"/>
    <p:sldId id="871" r:id="rId289"/>
    <p:sldId id="872" r:id="rId290"/>
    <p:sldId id="714" r:id="rId291"/>
    <p:sldId id="715" r:id="rId292"/>
    <p:sldId id="716" r:id="rId293"/>
    <p:sldId id="662" r:id="rId294"/>
    <p:sldId id="875" r:id="rId295"/>
    <p:sldId id="269" r:id="rId2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0 - Prelude" id="{7394615A-D8EF-418E-AF9C-0BA7C0FD55D4}">
          <p14:sldIdLst>
            <p14:sldId id="271"/>
            <p14:sldId id="664"/>
            <p14:sldId id="281"/>
            <p14:sldId id="725"/>
            <p14:sldId id="274"/>
            <p14:sldId id="275"/>
            <p14:sldId id="276"/>
          </p14:sldIdLst>
        </p14:section>
        <p14:section name="01 - Intro" id="{9B001924-9AD0-4702-ACBA-86D1BAED73E8}">
          <p14:sldIdLst>
            <p14:sldId id="277"/>
            <p14:sldId id="278"/>
            <p14:sldId id="891"/>
            <p14:sldId id="283"/>
            <p14:sldId id="284"/>
            <p14:sldId id="286"/>
            <p14:sldId id="282"/>
            <p14:sldId id="892"/>
            <p14:sldId id="285"/>
            <p14:sldId id="893"/>
            <p14:sldId id="347"/>
            <p14:sldId id="323"/>
            <p14:sldId id="324"/>
            <p14:sldId id="477"/>
            <p14:sldId id="421"/>
            <p14:sldId id="445"/>
            <p14:sldId id="423"/>
            <p14:sldId id="446"/>
            <p14:sldId id="424"/>
            <p14:sldId id="447"/>
            <p14:sldId id="425"/>
            <p14:sldId id="448"/>
            <p14:sldId id="429"/>
            <p14:sldId id="435"/>
            <p14:sldId id="449"/>
            <p14:sldId id="428"/>
            <p14:sldId id="450"/>
            <p14:sldId id="432"/>
            <p14:sldId id="561"/>
            <p14:sldId id="562"/>
            <p14:sldId id="436"/>
            <p14:sldId id="353"/>
            <p14:sldId id="431"/>
            <p14:sldId id="427"/>
            <p14:sldId id="433"/>
            <p14:sldId id="434"/>
            <p14:sldId id="457"/>
            <p14:sldId id="437"/>
            <p14:sldId id="438"/>
            <p14:sldId id="439"/>
            <p14:sldId id="478"/>
            <p14:sldId id="479"/>
            <p14:sldId id="456"/>
            <p14:sldId id="455"/>
            <p14:sldId id="452"/>
            <p14:sldId id="453"/>
            <p14:sldId id="454"/>
            <p14:sldId id="366"/>
          </p14:sldIdLst>
        </p14:section>
        <p14:section name="02 - Know Thy Tools" id="{4589A14C-4A0B-493D-A479-87FD6F5F9071}">
          <p14:sldIdLst>
            <p14:sldId id="665"/>
            <p14:sldId id="666"/>
            <p14:sldId id="895"/>
            <p14:sldId id="672"/>
            <p14:sldId id="683"/>
            <p14:sldId id="896"/>
            <p14:sldId id="684"/>
            <p14:sldId id="691"/>
            <p14:sldId id="897"/>
            <p14:sldId id="688"/>
            <p14:sldId id="692"/>
            <p14:sldId id="685"/>
            <p14:sldId id="693"/>
            <p14:sldId id="694"/>
            <p14:sldId id="686"/>
            <p14:sldId id="695"/>
            <p14:sldId id="687"/>
            <p14:sldId id="898"/>
            <p14:sldId id="690"/>
            <p14:sldId id="700"/>
            <p14:sldId id="701"/>
            <p14:sldId id="702"/>
            <p14:sldId id="696"/>
            <p14:sldId id="697"/>
            <p14:sldId id="698"/>
            <p14:sldId id="699"/>
            <p14:sldId id="689"/>
          </p14:sldIdLst>
        </p14:section>
        <p14:section name="03 - Continuous Deployment" id="{B67B370F-4113-4570-A7F8-BBDF5F2AB339}">
          <p14:sldIdLst>
            <p14:sldId id="667"/>
            <p14:sldId id="668"/>
            <p14:sldId id="899"/>
            <p14:sldId id="677"/>
            <p14:sldId id="673"/>
            <p14:sldId id="674"/>
            <p14:sldId id="675"/>
            <p14:sldId id="676"/>
            <p14:sldId id="671"/>
            <p14:sldId id="678"/>
            <p14:sldId id="900"/>
            <p14:sldId id="682"/>
            <p14:sldId id="706"/>
            <p14:sldId id="679"/>
            <p14:sldId id="680"/>
            <p14:sldId id="703"/>
            <p14:sldId id="705"/>
            <p14:sldId id="704"/>
            <p14:sldId id="681"/>
          </p14:sldIdLst>
        </p14:section>
        <p14:section name="04 - Scaling and Config" id="{DD7EF16A-7E78-4F71-901B-7BF90839AE46}">
          <p14:sldIdLst>
            <p14:sldId id="396"/>
            <p14:sldId id="726"/>
            <p14:sldId id="890"/>
            <p14:sldId id="728"/>
            <p14:sldId id="727"/>
            <p14:sldId id="729"/>
            <p14:sldId id="730"/>
            <p14:sldId id="731"/>
            <p14:sldId id="732"/>
            <p14:sldId id="733"/>
            <p14:sldId id="734"/>
            <p14:sldId id="735"/>
            <p14:sldId id="736"/>
            <p14:sldId id="737"/>
            <p14:sldId id="738"/>
            <p14:sldId id="739"/>
            <p14:sldId id="740"/>
            <p14:sldId id="741"/>
            <p14:sldId id="742"/>
            <p14:sldId id="743"/>
            <p14:sldId id="894"/>
            <p14:sldId id="889"/>
            <p14:sldId id="744"/>
            <p14:sldId id="746"/>
            <p14:sldId id="747"/>
            <p14:sldId id="748"/>
            <p14:sldId id="749"/>
            <p14:sldId id="745"/>
            <p14:sldId id="888"/>
            <p14:sldId id="750"/>
            <p14:sldId id="751"/>
            <p14:sldId id="752"/>
            <p14:sldId id="753"/>
            <p14:sldId id="876"/>
            <p14:sldId id="877"/>
            <p14:sldId id="878"/>
            <p14:sldId id="754"/>
            <p14:sldId id="887"/>
            <p14:sldId id="756"/>
            <p14:sldId id="879"/>
            <p14:sldId id="880"/>
            <p14:sldId id="757"/>
            <p14:sldId id="881"/>
            <p14:sldId id="882"/>
            <p14:sldId id="883"/>
            <p14:sldId id="884"/>
            <p14:sldId id="758"/>
            <p14:sldId id="886"/>
            <p14:sldId id="759"/>
            <p14:sldId id="760"/>
            <p14:sldId id="885"/>
            <p14:sldId id="761"/>
            <p14:sldId id="762"/>
            <p14:sldId id="763"/>
            <p14:sldId id="764"/>
            <p14:sldId id="765"/>
            <p14:sldId id="766"/>
            <p14:sldId id="767"/>
            <p14:sldId id="768"/>
            <p14:sldId id="769"/>
            <p14:sldId id="770"/>
          </p14:sldIdLst>
        </p14:section>
        <p14:section name="05 - Go Live Checklist" id="{9DE20D0B-C476-4A08-B1FC-15B59B2260CA}">
          <p14:sldIdLst>
            <p14:sldId id="669"/>
            <p14:sldId id="670"/>
            <p14:sldId id="717"/>
            <p14:sldId id="719"/>
            <p14:sldId id="720"/>
            <p14:sldId id="723"/>
            <p14:sldId id="721"/>
            <p14:sldId id="724"/>
            <p14:sldId id="722"/>
            <p14:sldId id="718"/>
          </p14:sldIdLst>
        </p14:section>
        <p14:section name="06 - Case Studies" id="{B4C4AFD0-7A09-4180-9A10-FCB8F5633500}">
          <p14:sldIdLst>
            <p14:sldId id="398"/>
            <p14:sldId id="771"/>
            <p14:sldId id="772"/>
            <p14:sldId id="773"/>
            <p14:sldId id="774"/>
            <p14:sldId id="775"/>
            <p14:sldId id="776"/>
            <p14:sldId id="777"/>
            <p14:sldId id="778"/>
            <p14:sldId id="779"/>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Lst>
        </p14:section>
        <p14:section name="07 - Lightning Round" id="{BFCD03D4-1211-4DCB-BE72-2F954969E3C3}">
          <p14:sldIdLst>
            <p14:sldId id="400"/>
            <p14:sldId id="401"/>
            <p14:sldId id="840"/>
            <p14:sldId id="841"/>
            <p14:sldId id="842"/>
            <p14:sldId id="843"/>
            <p14:sldId id="844"/>
            <p14:sldId id="845"/>
            <p14:sldId id="846"/>
            <p14:sldId id="847"/>
            <p14:sldId id="848"/>
            <p14:sldId id="849"/>
            <p14:sldId id="850"/>
            <p14:sldId id="851"/>
            <p14:sldId id="707"/>
            <p14:sldId id="710"/>
            <p14:sldId id="708"/>
            <p14:sldId id="852"/>
            <p14:sldId id="853"/>
            <p14:sldId id="854"/>
            <p14:sldId id="855"/>
            <p14:sldId id="856"/>
            <p14:sldId id="857"/>
            <p14:sldId id="858"/>
            <p14:sldId id="859"/>
            <p14:sldId id="860"/>
            <p14:sldId id="711"/>
            <p14:sldId id="712"/>
            <p14:sldId id="713"/>
            <p14:sldId id="861"/>
            <p14:sldId id="862"/>
            <p14:sldId id="863"/>
            <p14:sldId id="864"/>
            <p14:sldId id="865"/>
            <p14:sldId id="866"/>
            <p14:sldId id="867"/>
            <p14:sldId id="868"/>
            <p14:sldId id="869"/>
            <p14:sldId id="874"/>
            <p14:sldId id="870"/>
            <p14:sldId id="871"/>
            <p14:sldId id="872"/>
            <p14:sldId id="714"/>
            <p14:sldId id="715"/>
            <p14:sldId id="716"/>
            <p14:sldId id="662"/>
            <p14:sldId id="875"/>
          </p14:sldIdLst>
        </p14:section>
        <p14:section name="Appendix" id="{0EA24042-CC28-4E0A-8353-337B3868F15A}">
          <p14:sldIdLst>
            <p14:sldId id="26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BF36"/>
    <a:srgbClr val="86C400"/>
    <a:srgbClr val="7FBA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848" autoAdjust="0"/>
    <p:restoredTop sz="82047" autoAdjust="0"/>
  </p:normalViewPr>
  <p:slideViewPr>
    <p:cSldViewPr snapToGrid="0">
      <p:cViewPr varScale="1">
        <p:scale>
          <a:sx n="36" d="100"/>
          <a:sy n="36" d="100"/>
        </p:scale>
        <p:origin x="30" y="672"/>
      </p:cViewPr>
      <p:guideLst/>
    </p:cSldViewPr>
  </p:slideViewPr>
  <p:notesTextViewPr>
    <p:cViewPr>
      <p:scale>
        <a:sx n="3" d="2"/>
        <a:sy n="3" d="2"/>
      </p:scale>
      <p:origin x="0" y="0"/>
    </p:cViewPr>
  </p:notesText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99" Type="http://schemas.openxmlformats.org/officeDocument/2006/relationships/presProps" Target="presProps.xml"/><Relationship Id="rId21" Type="http://schemas.openxmlformats.org/officeDocument/2006/relationships/slide" Target="slides/slide14.xml"/><Relationship Id="rId63" Type="http://schemas.openxmlformats.org/officeDocument/2006/relationships/slide" Target="slides/slide56.xml"/><Relationship Id="rId159" Type="http://schemas.openxmlformats.org/officeDocument/2006/relationships/slide" Target="slides/slide152.xml"/><Relationship Id="rId170" Type="http://schemas.openxmlformats.org/officeDocument/2006/relationships/slide" Target="slides/slide163.xml"/><Relationship Id="rId226" Type="http://schemas.openxmlformats.org/officeDocument/2006/relationships/slide" Target="slides/slide219.xml"/><Relationship Id="rId268" Type="http://schemas.openxmlformats.org/officeDocument/2006/relationships/slide" Target="slides/slide261.xml"/><Relationship Id="rId32" Type="http://schemas.openxmlformats.org/officeDocument/2006/relationships/slide" Target="slides/slide25.xml"/><Relationship Id="rId74" Type="http://schemas.openxmlformats.org/officeDocument/2006/relationships/slide" Target="slides/slide67.xml"/><Relationship Id="rId128" Type="http://schemas.openxmlformats.org/officeDocument/2006/relationships/slide" Target="slides/slide121.xml"/><Relationship Id="rId5" Type="http://schemas.openxmlformats.org/officeDocument/2006/relationships/customXml" Target="../customXml/item5.xml"/><Relationship Id="rId181" Type="http://schemas.openxmlformats.org/officeDocument/2006/relationships/slide" Target="slides/slide174.xml"/><Relationship Id="rId237" Type="http://schemas.openxmlformats.org/officeDocument/2006/relationships/slide" Target="slides/slide230.xml"/><Relationship Id="rId279" Type="http://schemas.openxmlformats.org/officeDocument/2006/relationships/slide" Target="slides/slide272.xml"/><Relationship Id="rId43" Type="http://schemas.openxmlformats.org/officeDocument/2006/relationships/slide" Target="slides/slide36.xml"/><Relationship Id="rId139" Type="http://schemas.openxmlformats.org/officeDocument/2006/relationships/slide" Target="slides/slide132.xml"/><Relationship Id="rId290" Type="http://schemas.openxmlformats.org/officeDocument/2006/relationships/slide" Target="slides/slide283.xml"/><Relationship Id="rId85" Type="http://schemas.openxmlformats.org/officeDocument/2006/relationships/slide" Target="slides/slide78.xml"/><Relationship Id="rId150" Type="http://schemas.openxmlformats.org/officeDocument/2006/relationships/slide" Target="slides/slide143.xml"/><Relationship Id="rId192" Type="http://schemas.openxmlformats.org/officeDocument/2006/relationships/slide" Target="slides/slide185.xml"/><Relationship Id="rId206" Type="http://schemas.openxmlformats.org/officeDocument/2006/relationships/slide" Target="slides/slide199.xml"/><Relationship Id="rId248" Type="http://schemas.openxmlformats.org/officeDocument/2006/relationships/slide" Target="slides/slide241.xml"/><Relationship Id="rId12" Type="http://schemas.openxmlformats.org/officeDocument/2006/relationships/slide" Target="slides/slide5.xml"/><Relationship Id="rId108" Type="http://schemas.openxmlformats.org/officeDocument/2006/relationships/slide" Target="slides/slide101.xml"/><Relationship Id="rId54" Type="http://schemas.openxmlformats.org/officeDocument/2006/relationships/slide" Target="slides/slide47.xml"/><Relationship Id="rId96" Type="http://schemas.openxmlformats.org/officeDocument/2006/relationships/slide" Target="slides/slide89.xml"/><Relationship Id="rId161" Type="http://schemas.openxmlformats.org/officeDocument/2006/relationships/slide" Target="slides/slide154.xml"/><Relationship Id="rId217" Type="http://schemas.openxmlformats.org/officeDocument/2006/relationships/slide" Target="slides/slide210.xml"/><Relationship Id="rId6" Type="http://schemas.openxmlformats.org/officeDocument/2006/relationships/customXml" Target="../customXml/item6.xml"/><Relationship Id="rId238" Type="http://schemas.openxmlformats.org/officeDocument/2006/relationships/slide" Target="slides/slide231.xml"/><Relationship Id="rId259" Type="http://schemas.openxmlformats.org/officeDocument/2006/relationships/slide" Target="slides/slide252.xml"/><Relationship Id="rId23" Type="http://schemas.openxmlformats.org/officeDocument/2006/relationships/slide" Target="slides/slide16.xml"/><Relationship Id="rId119" Type="http://schemas.openxmlformats.org/officeDocument/2006/relationships/slide" Target="slides/slide112.xml"/><Relationship Id="rId270" Type="http://schemas.openxmlformats.org/officeDocument/2006/relationships/slide" Target="slides/slide263.xml"/><Relationship Id="rId291" Type="http://schemas.openxmlformats.org/officeDocument/2006/relationships/slide" Target="slides/slide284.xml"/><Relationship Id="rId44" Type="http://schemas.openxmlformats.org/officeDocument/2006/relationships/slide" Target="slides/slide37.xml"/><Relationship Id="rId65" Type="http://schemas.openxmlformats.org/officeDocument/2006/relationships/slide" Target="slides/slide58.xml"/><Relationship Id="rId86" Type="http://schemas.openxmlformats.org/officeDocument/2006/relationships/slide" Target="slides/slide79.xml"/><Relationship Id="rId130" Type="http://schemas.openxmlformats.org/officeDocument/2006/relationships/slide" Target="slides/slide123.xml"/><Relationship Id="rId151" Type="http://schemas.openxmlformats.org/officeDocument/2006/relationships/slide" Target="slides/slide144.xml"/><Relationship Id="rId172" Type="http://schemas.openxmlformats.org/officeDocument/2006/relationships/slide" Target="slides/slide165.xml"/><Relationship Id="rId193" Type="http://schemas.openxmlformats.org/officeDocument/2006/relationships/slide" Target="slides/slide186.xml"/><Relationship Id="rId207" Type="http://schemas.openxmlformats.org/officeDocument/2006/relationships/slide" Target="slides/slide200.xml"/><Relationship Id="rId228" Type="http://schemas.openxmlformats.org/officeDocument/2006/relationships/slide" Target="slides/slide221.xml"/><Relationship Id="rId249" Type="http://schemas.openxmlformats.org/officeDocument/2006/relationships/slide" Target="slides/slide242.xml"/><Relationship Id="rId13" Type="http://schemas.openxmlformats.org/officeDocument/2006/relationships/slide" Target="slides/slide6.xml"/><Relationship Id="rId109" Type="http://schemas.openxmlformats.org/officeDocument/2006/relationships/slide" Target="slides/slide102.xml"/><Relationship Id="rId260" Type="http://schemas.openxmlformats.org/officeDocument/2006/relationships/slide" Target="slides/slide253.xml"/><Relationship Id="rId281" Type="http://schemas.openxmlformats.org/officeDocument/2006/relationships/slide" Target="slides/slide274.xml"/><Relationship Id="rId34" Type="http://schemas.openxmlformats.org/officeDocument/2006/relationships/slide" Target="slides/slide27.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20" Type="http://schemas.openxmlformats.org/officeDocument/2006/relationships/slide" Target="slides/slide113.xml"/><Relationship Id="rId141" Type="http://schemas.openxmlformats.org/officeDocument/2006/relationships/slide" Target="slides/slide134.xml"/><Relationship Id="rId7" Type="http://schemas.openxmlformats.org/officeDocument/2006/relationships/slideMaster" Target="slideMasters/slideMaster1.xml"/><Relationship Id="rId162" Type="http://schemas.openxmlformats.org/officeDocument/2006/relationships/slide" Target="slides/slide155.xml"/><Relationship Id="rId183" Type="http://schemas.openxmlformats.org/officeDocument/2006/relationships/slide" Target="slides/slide176.xml"/><Relationship Id="rId218" Type="http://schemas.openxmlformats.org/officeDocument/2006/relationships/slide" Target="slides/slide211.xml"/><Relationship Id="rId239" Type="http://schemas.openxmlformats.org/officeDocument/2006/relationships/slide" Target="slides/slide232.xml"/><Relationship Id="rId250" Type="http://schemas.openxmlformats.org/officeDocument/2006/relationships/slide" Target="slides/slide243.xml"/><Relationship Id="rId271" Type="http://schemas.openxmlformats.org/officeDocument/2006/relationships/slide" Target="slides/slide264.xml"/><Relationship Id="rId292" Type="http://schemas.openxmlformats.org/officeDocument/2006/relationships/slide" Target="slides/slide285.xml"/><Relationship Id="rId24" Type="http://schemas.openxmlformats.org/officeDocument/2006/relationships/slide" Target="slides/slide17.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31" Type="http://schemas.openxmlformats.org/officeDocument/2006/relationships/slide" Target="slides/slide124.xml"/><Relationship Id="rId152" Type="http://schemas.openxmlformats.org/officeDocument/2006/relationships/slide" Target="slides/slide145.xml"/><Relationship Id="rId173" Type="http://schemas.openxmlformats.org/officeDocument/2006/relationships/slide" Target="slides/slide166.xml"/><Relationship Id="rId194" Type="http://schemas.openxmlformats.org/officeDocument/2006/relationships/slide" Target="slides/slide187.xml"/><Relationship Id="rId208" Type="http://schemas.openxmlformats.org/officeDocument/2006/relationships/slide" Target="slides/slide201.xml"/><Relationship Id="rId229" Type="http://schemas.openxmlformats.org/officeDocument/2006/relationships/slide" Target="slides/slide222.xml"/><Relationship Id="rId240" Type="http://schemas.openxmlformats.org/officeDocument/2006/relationships/slide" Target="slides/slide233.xml"/><Relationship Id="rId261" Type="http://schemas.openxmlformats.org/officeDocument/2006/relationships/slide" Target="slides/slide254.xml"/><Relationship Id="rId14" Type="http://schemas.openxmlformats.org/officeDocument/2006/relationships/slide" Target="slides/slide7.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282" Type="http://schemas.openxmlformats.org/officeDocument/2006/relationships/slide" Target="slides/slide275.xml"/><Relationship Id="rId8" Type="http://schemas.openxmlformats.org/officeDocument/2006/relationships/slide" Target="slides/slide1.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163" Type="http://schemas.openxmlformats.org/officeDocument/2006/relationships/slide" Target="slides/slide156.xml"/><Relationship Id="rId184" Type="http://schemas.openxmlformats.org/officeDocument/2006/relationships/slide" Target="slides/slide177.xml"/><Relationship Id="rId219" Type="http://schemas.openxmlformats.org/officeDocument/2006/relationships/slide" Target="slides/slide212.xml"/><Relationship Id="rId230" Type="http://schemas.openxmlformats.org/officeDocument/2006/relationships/slide" Target="slides/slide223.xml"/><Relationship Id="rId251" Type="http://schemas.openxmlformats.org/officeDocument/2006/relationships/slide" Target="slides/slide244.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272" Type="http://schemas.openxmlformats.org/officeDocument/2006/relationships/slide" Target="slides/slide265.xml"/><Relationship Id="rId293" Type="http://schemas.openxmlformats.org/officeDocument/2006/relationships/slide" Target="slides/slide28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74" Type="http://schemas.openxmlformats.org/officeDocument/2006/relationships/slide" Target="slides/slide167.xml"/><Relationship Id="rId195" Type="http://schemas.openxmlformats.org/officeDocument/2006/relationships/slide" Target="slides/slide188.xml"/><Relationship Id="rId209" Type="http://schemas.openxmlformats.org/officeDocument/2006/relationships/slide" Target="slides/slide202.xml"/><Relationship Id="rId220" Type="http://schemas.openxmlformats.org/officeDocument/2006/relationships/slide" Target="slides/slide213.xml"/><Relationship Id="rId241" Type="http://schemas.openxmlformats.org/officeDocument/2006/relationships/slide" Target="slides/slide234.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262" Type="http://schemas.openxmlformats.org/officeDocument/2006/relationships/slide" Target="slides/slide255.xml"/><Relationship Id="rId283" Type="http://schemas.openxmlformats.org/officeDocument/2006/relationships/slide" Target="slides/slide276.xml"/><Relationship Id="rId78" Type="http://schemas.openxmlformats.org/officeDocument/2006/relationships/slide" Target="slides/slide71.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64" Type="http://schemas.openxmlformats.org/officeDocument/2006/relationships/slide" Target="slides/slide157.xml"/><Relationship Id="rId185" Type="http://schemas.openxmlformats.org/officeDocument/2006/relationships/slide" Target="slides/slide178.xml"/><Relationship Id="rId9" Type="http://schemas.openxmlformats.org/officeDocument/2006/relationships/slide" Target="slides/slide2.xml"/><Relationship Id="rId210" Type="http://schemas.openxmlformats.org/officeDocument/2006/relationships/slide" Target="slides/slide203.xml"/><Relationship Id="rId26" Type="http://schemas.openxmlformats.org/officeDocument/2006/relationships/slide" Target="slides/slide19.xml"/><Relationship Id="rId231" Type="http://schemas.openxmlformats.org/officeDocument/2006/relationships/slide" Target="slides/slide224.xml"/><Relationship Id="rId252" Type="http://schemas.openxmlformats.org/officeDocument/2006/relationships/slide" Target="slides/slide245.xml"/><Relationship Id="rId273" Type="http://schemas.openxmlformats.org/officeDocument/2006/relationships/slide" Target="slides/slide266.xml"/><Relationship Id="rId294" Type="http://schemas.openxmlformats.org/officeDocument/2006/relationships/slide" Target="slides/slide287.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slide" Target="slides/slide147.xml"/><Relationship Id="rId175" Type="http://schemas.openxmlformats.org/officeDocument/2006/relationships/slide" Target="slides/slide168.xml"/><Relationship Id="rId196" Type="http://schemas.openxmlformats.org/officeDocument/2006/relationships/slide" Target="slides/slide189.xml"/><Relationship Id="rId200" Type="http://schemas.openxmlformats.org/officeDocument/2006/relationships/slide" Target="slides/slide193.xml"/><Relationship Id="rId16" Type="http://schemas.openxmlformats.org/officeDocument/2006/relationships/slide" Target="slides/slide9.xml"/><Relationship Id="rId221" Type="http://schemas.openxmlformats.org/officeDocument/2006/relationships/slide" Target="slides/slide214.xml"/><Relationship Id="rId242" Type="http://schemas.openxmlformats.org/officeDocument/2006/relationships/slide" Target="slides/slide235.xml"/><Relationship Id="rId263" Type="http://schemas.openxmlformats.org/officeDocument/2006/relationships/slide" Target="slides/slide256.xml"/><Relationship Id="rId284" Type="http://schemas.openxmlformats.org/officeDocument/2006/relationships/slide" Target="slides/slide277.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slide" Target="slides/slide137.xml"/><Relationship Id="rId90" Type="http://schemas.openxmlformats.org/officeDocument/2006/relationships/slide" Target="slides/slide83.xml"/><Relationship Id="rId165" Type="http://schemas.openxmlformats.org/officeDocument/2006/relationships/slide" Target="slides/slide158.xml"/><Relationship Id="rId186" Type="http://schemas.openxmlformats.org/officeDocument/2006/relationships/slide" Target="slides/slide179.xml"/><Relationship Id="rId211" Type="http://schemas.openxmlformats.org/officeDocument/2006/relationships/slide" Target="slides/slide204.xml"/><Relationship Id="rId232" Type="http://schemas.openxmlformats.org/officeDocument/2006/relationships/slide" Target="slides/slide225.xml"/><Relationship Id="rId253" Type="http://schemas.openxmlformats.org/officeDocument/2006/relationships/slide" Target="slides/slide246.xml"/><Relationship Id="rId274" Type="http://schemas.openxmlformats.org/officeDocument/2006/relationships/slide" Target="slides/slide267.xml"/><Relationship Id="rId295" Type="http://schemas.openxmlformats.org/officeDocument/2006/relationships/slide" Target="slides/slide288.xml"/><Relationship Id="rId27" Type="http://schemas.openxmlformats.org/officeDocument/2006/relationships/slide" Target="slides/slide20.xml"/><Relationship Id="rId48" Type="http://schemas.openxmlformats.org/officeDocument/2006/relationships/slide" Target="slides/slide41.xml"/><Relationship Id="rId69" Type="http://schemas.openxmlformats.org/officeDocument/2006/relationships/slide" Target="slides/slide62.xml"/><Relationship Id="rId113" Type="http://schemas.openxmlformats.org/officeDocument/2006/relationships/slide" Target="slides/slide106.xml"/><Relationship Id="rId134" Type="http://schemas.openxmlformats.org/officeDocument/2006/relationships/slide" Target="slides/slide127.xml"/><Relationship Id="rId80" Type="http://schemas.openxmlformats.org/officeDocument/2006/relationships/slide" Target="slides/slide73.xml"/><Relationship Id="rId155" Type="http://schemas.openxmlformats.org/officeDocument/2006/relationships/slide" Target="slides/slide148.xml"/><Relationship Id="rId176" Type="http://schemas.openxmlformats.org/officeDocument/2006/relationships/slide" Target="slides/slide169.xml"/><Relationship Id="rId197" Type="http://schemas.openxmlformats.org/officeDocument/2006/relationships/slide" Target="slides/slide190.xml"/><Relationship Id="rId201" Type="http://schemas.openxmlformats.org/officeDocument/2006/relationships/slide" Target="slides/slide194.xml"/><Relationship Id="rId222" Type="http://schemas.openxmlformats.org/officeDocument/2006/relationships/slide" Target="slides/slide215.xml"/><Relationship Id="rId243" Type="http://schemas.openxmlformats.org/officeDocument/2006/relationships/slide" Target="slides/slide236.xml"/><Relationship Id="rId264" Type="http://schemas.openxmlformats.org/officeDocument/2006/relationships/slide" Target="slides/slide257.xml"/><Relationship Id="rId285" Type="http://schemas.openxmlformats.org/officeDocument/2006/relationships/slide" Target="slides/slide278.xml"/><Relationship Id="rId17" Type="http://schemas.openxmlformats.org/officeDocument/2006/relationships/slide" Target="slides/slide10.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24" Type="http://schemas.openxmlformats.org/officeDocument/2006/relationships/slide" Target="slides/slide117.xml"/><Relationship Id="rId70" Type="http://schemas.openxmlformats.org/officeDocument/2006/relationships/slide" Target="slides/slide63.xml"/><Relationship Id="rId91" Type="http://schemas.openxmlformats.org/officeDocument/2006/relationships/slide" Target="slides/slide84.xml"/><Relationship Id="rId145" Type="http://schemas.openxmlformats.org/officeDocument/2006/relationships/slide" Target="slides/slide138.xml"/><Relationship Id="rId166" Type="http://schemas.openxmlformats.org/officeDocument/2006/relationships/slide" Target="slides/slide159.xml"/><Relationship Id="rId187" Type="http://schemas.openxmlformats.org/officeDocument/2006/relationships/slide" Target="slides/slide180.xml"/><Relationship Id="rId1" Type="http://schemas.openxmlformats.org/officeDocument/2006/relationships/customXml" Target="../customXml/item1.xml"/><Relationship Id="rId212" Type="http://schemas.openxmlformats.org/officeDocument/2006/relationships/slide" Target="slides/slide205.xml"/><Relationship Id="rId233" Type="http://schemas.openxmlformats.org/officeDocument/2006/relationships/slide" Target="slides/slide226.xml"/><Relationship Id="rId254" Type="http://schemas.openxmlformats.org/officeDocument/2006/relationships/slide" Target="slides/slide247.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275" Type="http://schemas.openxmlformats.org/officeDocument/2006/relationships/slide" Target="slides/slide268.xml"/><Relationship Id="rId296" Type="http://schemas.openxmlformats.org/officeDocument/2006/relationships/slide" Target="slides/slide289.xml"/><Relationship Id="rId300" Type="http://schemas.openxmlformats.org/officeDocument/2006/relationships/viewProps" Target="viewProps.xml"/><Relationship Id="rId60" Type="http://schemas.openxmlformats.org/officeDocument/2006/relationships/slide" Target="slides/slide53.xml"/><Relationship Id="rId81" Type="http://schemas.openxmlformats.org/officeDocument/2006/relationships/slide" Target="slides/slide74.xml"/><Relationship Id="rId135" Type="http://schemas.openxmlformats.org/officeDocument/2006/relationships/slide" Target="slides/slide128.xml"/><Relationship Id="rId156" Type="http://schemas.openxmlformats.org/officeDocument/2006/relationships/slide" Target="slides/slide149.xml"/><Relationship Id="rId177" Type="http://schemas.openxmlformats.org/officeDocument/2006/relationships/slide" Target="slides/slide170.xml"/><Relationship Id="rId198" Type="http://schemas.openxmlformats.org/officeDocument/2006/relationships/slide" Target="slides/slide191.xml"/><Relationship Id="rId202" Type="http://schemas.openxmlformats.org/officeDocument/2006/relationships/slide" Target="slides/slide195.xml"/><Relationship Id="rId223" Type="http://schemas.openxmlformats.org/officeDocument/2006/relationships/slide" Target="slides/slide216.xml"/><Relationship Id="rId244" Type="http://schemas.openxmlformats.org/officeDocument/2006/relationships/slide" Target="slides/slide237.xml"/><Relationship Id="rId18" Type="http://schemas.openxmlformats.org/officeDocument/2006/relationships/slide" Target="slides/slide11.xml"/><Relationship Id="rId39" Type="http://schemas.openxmlformats.org/officeDocument/2006/relationships/slide" Target="slides/slide32.xml"/><Relationship Id="rId265" Type="http://schemas.openxmlformats.org/officeDocument/2006/relationships/slide" Target="slides/slide258.xml"/><Relationship Id="rId286" Type="http://schemas.openxmlformats.org/officeDocument/2006/relationships/slide" Target="slides/slide279.xml"/><Relationship Id="rId50" Type="http://schemas.openxmlformats.org/officeDocument/2006/relationships/slide" Target="slides/slide43.xml"/><Relationship Id="rId104" Type="http://schemas.openxmlformats.org/officeDocument/2006/relationships/slide" Target="slides/slide97.xml"/><Relationship Id="rId125" Type="http://schemas.openxmlformats.org/officeDocument/2006/relationships/slide" Target="slides/slide118.xml"/><Relationship Id="rId146" Type="http://schemas.openxmlformats.org/officeDocument/2006/relationships/slide" Target="slides/slide139.xml"/><Relationship Id="rId167" Type="http://schemas.openxmlformats.org/officeDocument/2006/relationships/slide" Target="slides/slide160.xml"/><Relationship Id="rId188" Type="http://schemas.openxmlformats.org/officeDocument/2006/relationships/slide" Target="slides/slide181.xml"/><Relationship Id="rId71" Type="http://schemas.openxmlformats.org/officeDocument/2006/relationships/slide" Target="slides/slide64.xml"/><Relationship Id="rId92" Type="http://schemas.openxmlformats.org/officeDocument/2006/relationships/slide" Target="slides/slide85.xml"/><Relationship Id="rId213" Type="http://schemas.openxmlformats.org/officeDocument/2006/relationships/slide" Target="slides/slide206.xml"/><Relationship Id="rId234" Type="http://schemas.openxmlformats.org/officeDocument/2006/relationships/slide" Target="slides/slide227.xml"/><Relationship Id="rId2" Type="http://schemas.openxmlformats.org/officeDocument/2006/relationships/customXml" Target="../customXml/item2.xml"/><Relationship Id="rId29" Type="http://schemas.openxmlformats.org/officeDocument/2006/relationships/slide" Target="slides/slide22.xml"/><Relationship Id="rId255" Type="http://schemas.openxmlformats.org/officeDocument/2006/relationships/slide" Target="slides/slide248.xml"/><Relationship Id="rId276" Type="http://schemas.openxmlformats.org/officeDocument/2006/relationships/slide" Target="slides/slide269.xml"/><Relationship Id="rId297" Type="http://schemas.openxmlformats.org/officeDocument/2006/relationships/notesMaster" Target="notesMasters/notesMaster1.xml"/><Relationship Id="rId40" Type="http://schemas.openxmlformats.org/officeDocument/2006/relationships/slide" Target="slides/slide33.xml"/><Relationship Id="rId115" Type="http://schemas.openxmlformats.org/officeDocument/2006/relationships/slide" Target="slides/slide108.xml"/><Relationship Id="rId136" Type="http://schemas.openxmlformats.org/officeDocument/2006/relationships/slide" Target="slides/slide129.xml"/><Relationship Id="rId157" Type="http://schemas.openxmlformats.org/officeDocument/2006/relationships/slide" Target="slides/slide150.xml"/><Relationship Id="rId178" Type="http://schemas.openxmlformats.org/officeDocument/2006/relationships/slide" Target="slides/slide171.xml"/><Relationship Id="rId301" Type="http://schemas.openxmlformats.org/officeDocument/2006/relationships/theme" Target="theme/theme1.xml"/><Relationship Id="rId61" Type="http://schemas.openxmlformats.org/officeDocument/2006/relationships/slide" Target="slides/slide54.xml"/><Relationship Id="rId82" Type="http://schemas.openxmlformats.org/officeDocument/2006/relationships/slide" Target="slides/slide75.xml"/><Relationship Id="rId199" Type="http://schemas.openxmlformats.org/officeDocument/2006/relationships/slide" Target="slides/slide192.xml"/><Relationship Id="rId203" Type="http://schemas.openxmlformats.org/officeDocument/2006/relationships/slide" Target="slides/slide196.xml"/><Relationship Id="rId19" Type="http://schemas.openxmlformats.org/officeDocument/2006/relationships/slide" Target="slides/slide12.xml"/><Relationship Id="rId224" Type="http://schemas.openxmlformats.org/officeDocument/2006/relationships/slide" Target="slides/slide217.xml"/><Relationship Id="rId245" Type="http://schemas.openxmlformats.org/officeDocument/2006/relationships/slide" Target="slides/slide238.xml"/><Relationship Id="rId266" Type="http://schemas.openxmlformats.org/officeDocument/2006/relationships/slide" Target="slides/slide259.xml"/><Relationship Id="rId287" Type="http://schemas.openxmlformats.org/officeDocument/2006/relationships/slide" Target="slides/slide280.xml"/><Relationship Id="rId30" Type="http://schemas.openxmlformats.org/officeDocument/2006/relationships/slide" Target="slides/slide2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168" Type="http://schemas.openxmlformats.org/officeDocument/2006/relationships/slide" Target="slides/slide16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189" Type="http://schemas.openxmlformats.org/officeDocument/2006/relationships/slide" Target="slides/slide182.xml"/><Relationship Id="rId3" Type="http://schemas.openxmlformats.org/officeDocument/2006/relationships/customXml" Target="../customXml/item3.xml"/><Relationship Id="rId214" Type="http://schemas.openxmlformats.org/officeDocument/2006/relationships/slide" Target="slides/slide207.xml"/><Relationship Id="rId235" Type="http://schemas.openxmlformats.org/officeDocument/2006/relationships/slide" Target="slides/slide228.xml"/><Relationship Id="rId256" Type="http://schemas.openxmlformats.org/officeDocument/2006/relationships/slide" Target="slides/slide249.xml"/><Relationship Id="rId277" Type="http://schemas.openxmlformats.org/officeDocument/2006/relationships/slide" Target="slides/slide270.xml"/><Relationship Id="rId298" Type="http://schemas.openxmlformats.org/officeDocument/2006/relationships/handoutMaster" Target="handoutMasters/handoutMaster1.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slide" Target="slides/slide151.xml"/><Relationship Id="rId302" Type="http://schemas.openxmlformats.org/officeDocument/2006/relationships/tableStyles" Target="tableStyles.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179" Type="http://schemas.openxmlformats.org/officeDocument/2006/relationships/slide" Target="slides/slide172.xml"/><Relationship Id="rId190" Type="http://schemas.openxmlformats.org/officeDocument/2006/relationships/slide" Target="slides/slide183.xml"/><Relationship Id="rId204" Type="http://schemas.openxmlformats.org/officeDocument/2006/relationships/slide" Target="slides/slide197.xml"/><Relationship Id="rId225" Type="http://schemas.openxmlformats.org/officeDocument/2006/relationships/slide" Target="slides/slide218.xml"/><Relationship Id="rId246" Type="http://schemas.openxmlformats.org/officeDocument/2006/relationships/slide" Target="slides/slide239.xml"/><Relationship Id="rId267" Type="http://schemas.openxmlformats.org/officeDocument/2006/relationships/slide" Target="slides/slide260.xml"/><Relationship Id="rId288" Type="http://schemas.openxmlformats.org/officeDocument/2006/relationships/slide" Target="slides/slide281.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94" Type="http://schemas.openxmlformats.org/officeDocument/2006/relationships/slide" Target="slides/slide87.xml"/><Relationship Id="rId148" Type="http://schemas.openxmlformats.org/officeDocument/2006/relationships/slide" Target="slides/slide141.xml"/><Relationship Id="rId169" Type="http://schemas.openxmlformats.org/officeDocument/2006/relationships/slide" Target="slides/slide162.xml"/><Relationship Id="rId4" Type="http://schemas.openxmlformats.org/officeDocument/2006/relationships/customXml" Target="../customXml/item4.xml"/><Relationship Id="rId180" Type="http://schemas.openxmlformats.org/officeDocument/2006/relationships/slide" Target="slides/slide173.xml"/><Relationship Id="rId215" Type="http://schemas.openxmlformats.org/officeDocument/2006/relationships/slide" Target="slides/slide208.xml"/><Relationship Id="rId236" Type="http://schemas.openxmlformats.org/officeDocument/2006/relationships/slide" Target="slides/slide229.xml"/><Relationship Id="rId257" Type="http://schemas.openxmlformats.org/officeDocument/2006/relationships/slide" Target="slides/slide250.xml"/><Relationship Id="rId278" Type="http://schemas.openxmlformats.org/officeDocument/2006/relationships/slide" Target="slides/slide271.xml"/><Relationship Id="rId42" Type="http://schemas.openxmlformats.org/officeDocument/2006/relationships/slide" Target="slides/slide35.xml"/><Relationship Id="rId84" Type="http://schemas.openxmlformats.org/officeDocument/2006/relationships/slide" Target="slides/slide77.xml"/><Relationship Id="rId138" Type="http://schemas.openxmlformats.org/officeDocument/2006/relationships/slide" Target="slides/slide131.xml"/><Relationship Id="rId191" Type="http://schemas.openxmlformats.org/officeDocument/2006/relationships/slide" Target="slides/slide184.xml"/><Relationship Id="rId205" Type="http://schemas.openxmlformats.org/officeDocument/2006/relationships/slide" Target="slides/slide198.xml"/><Relationship Id="rId247" Type="http://schemas.openxmlformats.org/officeDocument/2006/relationships/slide" Target="slides/slide240.xml"/><Relationship Id="rId107" Type="http://schemas.openxmlformats.org/officeDocument/2006/relationships/slide" Target="slides/slide100.xml"/><Relationship Id="rId289" Type="http://schemas.openxmlformats.org/officeDocument/2006/relationships/slide" Target="slides/slide282.xml"/><Relationship Id="rId11" Type="http://schemas.openxmlformats.org/officeDocument/2006/relationships/slide" Target="slides/slide4.xml"/><Relationship Id="rId53" Type="http://schemas.openxmlformats.org/officeDocument/2006/relationships/slide" Target="slides/slide46.xml"/><Relationship Id="rId149" Type="http://schemas.openxmlformats.org/officeDocument/2006/relationships/slide" Target="slides/slide142.xml"/><Relationship Id="rId95" Type="http://schemas.openxmlformats.org/officeDocument/2006/relationships/slide" Target="slides/slide88.xml"/><Relationship Id="rId160" Type="http://schemas.openxmlformats.org/officeDocument/2006/relationships/slide" Target="slides/slide153.xml"/><Relationship Id="rId216" Type="http://schemas.openxmlformats.org/officeDocument/2006/relationships/slide" Target="slides/slide209.xml"/><Relationship Id="rId258" Type="http://schemas.openxmlformats.org/officeDocument/2006/relationships/slide" Target="slides/slide251.xml"/><Relationship Id="rId22" Type="http://schemas.openxmlformats.org/officeDocument/2006/relationships/slide" Target="slides/slide15.xml"/><Relationship Id="rId64" Type="http://schemas.openxmlformats.org/officeDocument/2006/relationships/slide" Target="slides/slide57.xml"/><Relationship Id="rId118" Type="http://schemas.openxmlformats.org/officeDocument/2006/relationships/slide" Target="slides/slide111.xml"/><Relationship Id="rId171" Type="http://schemas.openxmlformats.org/officeDocument/2006/relationships/slide" Target="slides/slide164.xml"/><Relationship Id="rId227" Type="http://schemas.openxmlformats.org/officeDocument/2006/relationships/slide" Target="slides/slide220.xml"/><Relationship Id="rId269" Type="http://schemas.openxmlformats.org/officeDocument/2006/relationships/slide" Target="slides/slide262.xml"/><Relationship Id="rId33" Type="http://schemas.openxmlformats.org/officeDocument/2006/relationships/slide" Target="slides/slide26.xml"/><Relationship Id="rId129" Type="http://schemas.openxmlformats.org/officeDocument/2006/relationships/slide" Target="slides/slide122.xml"/><Relationship Id="rId280" Type="http://schemas.openxmlformats.org/officeDocument/2006/relationships/slide" Target="slides/slide273.xml"/><Relationship Id="rId75" Type="http://schemas.openxmlformats.org/officeDocument/2006/relationships/slide" Target="slides/slide68.xml"/><Relationship Id="rId140" Type="http://schemas.openxmlformats.org/officeDocument/2006/relationships/slide" Target="slides/slide133.xml"/><Relationship Id="rId182" Type="http://schemas.openxmlformats.org/officeDocument/2006/relationships/slide" Target="slides/slide175.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56229B-3EF2-4548-898D-6C23148B5E6E}" type="doc">
      <dgm:prSet loTypeId="urn:microsoft.com/office/officeart/2008/layout/LinedList" loCatId="hierarchy" qsTypeId="urn:microsoft.com/office/officeart/2005/8/quickstyle/simple1" qsCatId="simple" csTypeId="urn:microsoft.com/office/officeart/2005/8/colors/colorful2" csCatId="colorful" phldr="1"/>
      <dgm:spPr/>
      <dgm:t>
        <a:bodyPr/>
        <a:lstStyle/>
        <a:p>
          <a:endParaRPr lang="en-US"/>
        </a:p>
      </dgm:t>
    </dgm:pt>
    <dgm:pt modelId="{384D57FD-BE56-49AB-BD15-A0ACDEA6B656}">
      <dgm:prSet phldrT="[Text]" custT="1"/>
      <dgm:spPr/>
      <dgm:t>
        <a:bodyPr/>
        <a:lstStyle/>
        <a:p>
          <a:pPr algn="l"/>
          <a:r>
            <a:rPr lang="en-US" sz="1900" dirty="0" smtClean="0">
              <a:latin typeface="Segoe UI" panose="020B0502040204020203" pitchFamily="34" charset="0"/>
              <a:cs typeface="Segoe UI" panose="020B0502040204020203" pitchFamily="34" charset="0"/>
            </a:rPr>
            <a:t>Identity</a:t>
          </a:r>
          <a:endParaRPr lang="en-US" sz="1900" dirty="0">
            <a:latin typeface="Segoe UI" panose="020B0502040204020203" pitchFamily="34" charset="0"/>
            <a:cs typeface="Segoe UI" panose="020B0502040204020203" pitchFamily="34" charset="0"/>
          </a:endParaRPr>
        </a:p>
      </dgm:t>
    </dgm:pt>
    <dgm:pt modelId="{17EB99DA-6CD5-4C37-88AC-4BE842466D81}" type="parTrans" cxnId="{0E9530C5-52EA-45BB-9BB9-2C42F7B5F34D}">
      <dgm:prSet/>
      <dgm:spPr/>
      <dgm:t>
        <a:bodyPr/>
        <a:lstStyle/>
        <a:p>
          <a:pPr algn="l"/>
          <a:endParaRPr lang="en-US" sz="1900">
            <a:latin typeface="Segoe UI" panose="020B0502040204020203" pitchFamily="34" charset="0"/>
            <a:cs typeface="Segoe UI" panose="020B0502040204020203" pitchFamily="34" charset="0"/>
          </a:endParaRPr>
        </a:p>
      </dgm:t>
    </dgm:pt>
    <dgm:pt modelId="{0D1537E5-9620-4B87-85FE-13CB1531E5AB}" type="sibTrans" cxnId="{0E9530C5-52EA-45BB-9BB9-2C42F7B5F34D}">
      <dgm:prSet/>
      <dgm:spPr/>
      <dgm:t>
        <a:bodyPr/>
        <a:lstStyle/>
        <a:p>
          <a:pPr algn="l"/>
          <a:endParaRPr lang="en-US" sz="1900">
            <a:latin typeface="Segoe UI" panose="020B0502040204020203" pitchFamily="34" charset="0"/>
            <a:cs typeface="Segoe UI" panose="020B0502040204020203" pitchFamily="34" charset="0"/>
          </a:endParaRPr>
        </a:p>
      </dgm:t>
    </dgm:pt>
    <dgm:pt modelId="{80C32086-9540-4C56-B8B2-B3B6BF355C73}">
      <dgm:prSet phldrT="[Text]" custT="1"/>
      <dgm:spPr/>
      <dgm:t>
        <a:bodyPr/>
        <a:lstStyle/>
        <a:p>
          <a:pPr algn="l"/>
          <a:r>
            <a:rPr lang="en-US" sz="1900" dirty="0" smtClean="0">
              <a:latin typeface="Segoe UI" panose="020B0502040204020203" pitchFamily="34" charset="0"/>
              <a:cs typeface="Segoe UI" panose="020B0502040204020203" pitchFamily="34" charset="0"/>
            </a:rPr>
            <a:t>Session Management</a:t>
          </a:r>
          <a:endParaRPr lang="en-US" sz="1900" dirty="0">
            <a:latin typeface="Segoe UI" panose="020B0502040204020203" pitchFamily="34" charset="0"/>
            <a:cs typeface="Segoe UI" panose="020B0502040204020203" pitchFamily="34" charset="0"/>
          </a:endParaRPr>
        </a:p>
      </dgm:t>
    </dgm:pt>
    <dgm:pt modelId="{2177A9F9-A7DE-4FD0-85E2-7C5F8CF7B752}" type="parTrans" cxnId="{0EE72468-95F4-4368-9DFC-39FF33287CF6}">
      <dgm:prSet/>
      <dgm:spPr/>
      <dgm:t>
        <a:bodyPr/>
        <a:lstStyle/>
        <a:p>
          <a:pPr algn="l"/>
          <a:endParaRPr lang="en-US" sz="1900">
            <a:latin typeface="Segoe UI" panose="020B0502040204020203" pitchFamily="34" charset="0"/>
            <a:cs typeface="Segoe UI" panose="020B0502040204020203" pitchFamily="34" charset="0"/>
          </a:endParaRPr>
        </a:p>
      </dgm:t>
    </dgm:pt>
    <dgm:pt modelId="{7B53F4C5-8CF2-4FD5-9DA6-D67AD4576AE2}" type="sibTrans" cxnId="{0EE72468-95F4-4368-9DFC-39FF33287CF6}">
      <dgm:prSet/>
      <dgm:spPr/>
      <dgm:t>
        <a:bodyPr/>
        <a:lstStyle/>
        <a:p>
          <a:pPr algn="l"/>
          <a:endParaRPr lang="en-US" sz="1900">
            <a:latin typeface="Segoe UI" panose="020B0502040204020203" pitchFamily="34" charset="0"/>
            <a:cs typeface="Segoe UI" panose="020B0502040204020203" pitchFamily="34" charset="0"/>
          </a:endParaRPr>
        </a:p>
      </dgm:t>
    </dgm:pt>
    <dgm:pt modelId="{6E1D0B8F-3885-4DFC-A8FB-6996A6EF0E1B}">
      <dgm:prSet phldrT="[Text]" custT="1"/>
      <dgm:spPr/>
      <dgm:t>
        <a:bodyPr/>
        <a:lstStyle/>
        <a:p>
          <a:pPr algn="l"/>
          <a:r>
            <a:rPr lang="en-US" sz="1900" dirty="0" smtClean="0">
              <a:latin typeface="Segoe UI" panose="020B0502040204020203" pitchFamily="34" charset="0"/>
              <a:cs typeface="Segoe UI" panose="020B0502040204020203" pitchFamily="34" charset="0"/>
            </a:rPr>
            <a:t>The mechanism used for storing and sharing session information in a web-farm.</a:t>
          </a:r>
          <a:endParaRPr lang="en-US" sz="1900" dirty="0">
            <a:latin typeface="Segoe UI" panose="020B0502040204020203" pitchFamily="34" charset="0"/>
            <a:cs typeface="Segoe UI" panose="020B0502040204020203" pitchFamily="34" charset="0"/>
          </a:endParaRPr>
        </a:p>
      </dgm:t>
    </dgm:pt>
    <dgm:pt modelId="{8871D43C-B0EF-4AEC-A882-FC2F49FAC7F2}" type="parTrans" cxnId="{ACB256D5-681C-4064-B865-51EEF7F9E9B0}">
      <dgm:prSet/>
      <dgm:spPr/>
      <dgm:t>
        <a:bodyPr/>
        <a:lstStyle/>
        <a:p>
          <a:pPr algn="l"/>
          <a:endParaRPr lang="en-US" sz="1900">
            <a:latin typeface="Segoe UI" panose="020B0502040204020203" pitchFamily="34" charset="0"/>
            <a:cs typeface="Segoe UI" panose="020B0502040204020203" pitchFamily="34" charset="0"/>
          </a:endParaRPr>
        </a:p>
      </dgm:t>
    </dgm:pt>
    <dgm:pt modelId="{38DFC2E1-5958-4CBD-A4CC-A15A0C77ECAE}" type="sibTrans" cxnId="{ACB256D5-681C-4064-B865-51EEF7F9E9B0}">
      <dgm:prSet/>
      <dgm:spPr/>
      <dgm:t>
        <a:bodyPr/>
        <a:lstStyle/>
        <a:p>
          <a:pPr algn="l"/>
          <a:endParaRPr lang="en-US" sz="1900">
            <a:latin typeface="Segoe UI" panose="020B0502040204020203" pitchFamily="34" charset="0"/>
            <a:cs typeface="Segoe UI" panose="020B0502040204020203" pitchFamily="34" charset="0"/>
          </a:endParaRPr>
        </a:p>
      </dgm:t>
    </dgm:pt>
    <dgm:pt modelId="{3186E62C-97ED-4B11-9B59-84E0083EB057}">
      <dgm:prSet phldrT="[Text]" custT="1"/>
      <dgm:spPr/>
      <dgm:t>
        <a:bodyPr/>
        <a:lstStyle/>
        <a:p>
          <a:pPr algn="l"/>
          <a:r>
            <a:rPr lang="en-US" sz="1900" dirty="0" smtClean="0">
              <a:latin typeface="Segoe UI" panose="020B0502040204020203" pitchFamily="34" charset="0"/>
              <a:cs typeface="Segoe UI" panose="020B0502040204020203" pitchFamily="34" charset="0"/>
            </a:rPr>
            <a:t>Caching</a:t>
          </a:r>
          <a:endParaRPr lang="en-US" sz="1900" dirty="0">
            <a:latin typeface="Segoe UI" panose="020B0502040204020203" pitchFamily="34" charset="0"/>
            <a:cs typeface="Segoe UI" panose="020B0502040204020203" pitchFamily="34" charset="0"/>
          </a:endParaRPr>
        </a:p>
      </dgm:t>
    </dgm:pt>
    <dgm:pt modelId="{F7B176C5-D5D9-4616-9048-E343E18AF7F8}" type="parTrans" cxnId="{D06FDCAA-24E7-499E-AB26-D9E124565D40}">
      <dgm:prSet/>
      <dgm:spPr/>
      <dgm:t>
        <a:bodyPr/>
        <a:lstStyle/>
        <a:p>
          <a:pPr algn="l"/>
          <a:endParaRPr lang="en-US" sz="1900">
            <a:latin typeface="Segoe UI" panose="020B0502040204020203" pitchFamily="34" charset="0"/>
            <a:cs typeface="Segoe UI" panose="020B0502040204020203" pitchFamily="34" charset="0"/>
          </a:endParaRPr>
        </a:p>
      </dgm:t>
    </dgm:pt>
    <dgm:pt modelId="{018BD442-FFB0-43FC-8D86-092357855408}" type="sibTrans" cxnId="{D06FDCAA-24E7-499E-AB26-D9E124565D40}">
      <dgm:prSet/>
      <dgm:spPr/>
      <dgm:t>
        <a:bodyPr/>
        <a:lstStyle/>
        <a:p>
          <a:pPr algn="l"/>
          <a:endParaRPr lang="en-US" sz="1900">
            <a:latin typeface="Segoe UI" panose="020B0502040204020203" pitchFamily="34" charset="0"/>
            <a:cs typeface="Segoe UI" panose="020B0502040204020203" pitchFamily="34" charset="0"/>
          </a:endParaRPr>
        </a:p>
      </dgm:t>
    </dgm:pt>
    <dgm:pt modelId="{34C3FCC2-7C57-4D82-9BDD-527DAEBFA890}">
      <dgm:prSet phldrT="[Text]" custT="1"/>
      <dgm:spPr/>
      <dgm:t>
        <a:bodyPr/>
        <a:lstStyle/>
        <a:p>
          <a:pPr algn="l"/>
          <a:r>
            <a:rPr lang="en-US" sz="1900" dirty="0" smtClean="0">
              <a:latin typeface="Segoe UI" panose="020B0502040204020203" pitchFamily="34" charset="0"/>
              <a:cs typeface="Segoe UI" panose="020B0502040204020203" pitchFamily="34" charset="0"/>
            </a:rPr>
            <a:t>Data Storage</a:t>
          </a:r>
          <a:endParaRPr lang="en-US" sz="1900" dirty="0">
            <a:latin typeface="Segoe UI" panose="020B0502040204020203" pitchFamily="34" charset="0"/>
            <a:cs typeface="Segoe UI" panose="020B0502040204020203" pitchFamily="34" charset="0"/>
          </a:endParaRPr>
        </a:p>
      </dgm:t>
    </dgm:pt>
    <dgm:pt modelId="{898C6027-125B-49FA-BA96-27CB50639469}" type="parTrans" cxnId="{25EBD14F-6FEE-4961-A2A2-DE7495401A73}">
      <dgm:prSet/>
      <dgm:spPr/>
      <dgm:t>
        <a:bodyPr/>
        <a:lstStyle/>
        <a:p>
          <a:pPr algn="l"/>
          <a:endParaRPr lang="en-US" sz="1900">
            <a:latin typeface="Segoe UI" panose="020B0502040204020203" pitchFamily="34" charset="0"/>
            <a:cs typeface="Segoe UI" panose="020B0502040204020203" pitchFamily="34" charset="0"/>
          </a:endParaRPr>
        </a:p>
      </dgm:t>
    </dgm:pt>
    <dgm:pt modelId="{8DAA587A-A2D8-4635-A5A3-239531BD4685}" type="sibTrans" cxnId="{25EBD14F-6FEE-4961-A2A2-DE7495401A73}">
      <dgm:prSet/>
      <dgm:spPr/>
      <dgm:t>
        <a:bodyPr/>
        <a:lstStyle/>
        <a:p>
          <a:pPr algn="l"/>
          <a:endParaRPr lang="en-US" sz="1900">
            <a:latin typeface="Segoe UI" panose="020B0502040204020203" pitchFamily="34" charset="0"/>
            <a:cs typeface="Segoe UI" panose="020B0502040204020203" pitchFamily="34" charset="0"/>
          </a:endParaRPr>
        </a:p>
      </dgm:t>
    </dgm:pt>
    <dgm:pt modelId="{ADEB510E-F5C8-4FCB-A902-3881ADB16E70}">
      <dgm:prSet phldrT="[Text]" custT="1"/>
      <dgm:spPr/>
      <dgm:t>
        <a:bodyPr/>
        <a:lstStyle/>
        <a:p>
          <a:pPr algn="l"/>
          <a:r>
            <a:rPr lang="en-US" sz="1900" dirty="0" smtClean="0">
              <a:latin typeface="Segoe UI" panose="020B0502040204020203" pitchFamily="34" charset="0"/>
              <a:cs typeface="Segoe UI" panose="020B0502040204020203" pitchFamily="34" charset="0"/>
            </a:rPr>
            <a:t>UX</a:t>
          </a:r>
          <a:endParaRPr lang="en-US" sz="1900" dirty="0">
            <a:latin typeface="Segoe UI" panose="020B0502040204020203" pitchFamily="34" charset="0"/>
            <a:cs typeface="Segoe UI" panose="020B0502040204020203" pitchFamily="34" charset="0"/>
          </a:endParaRPr>
        </a:p>
      </dgm:t>
    </dgm:pt>
    <dgm:pt modelId="{77E4097D-2B08-4702-949A-A71653427A0E}" type="parTrans" cxnId="{34C3B0A8-556A-46E9-8E42-1AF2B7B6699D}">
      <dgm:prSet/>
      <dgm:spPr/>
      <dgm:t>
        <a:bodyPr/>
        <a:lstStyle/>
        <a:p>
          <a:pPr algn="l"/>
          <a:endParaRPr lang="en-US" sz="1900">
            <a:latin typeface="Segoe UI" panose="020B0502040204020203" pitchFamily="34" charset="0"/>
            <a:cs typeface="Segoe UI" panose="020B0502040204020203" pitchFamily="34" charset="0"/>
          </a:endParaRPr>
        </a:p>
      </dgm:t>
    </dgm:pt>
    <dgm:pt modelId="{F727CFC8-0534-437F-80DA-8FC39334D37D}" type="sibTrans" cxnId="{34C3B0A8-556A-46E9-8E42-1AF2B7B6699D}">
      <dgm:prSet/>
      <dgm:spPr/>
      <dgm:t>
        <a:bodyPr/>
        <a:lstStyle/>
        <a:p>
          <a:pPr algn="l"/>
          <a:endParaRPr lang="en-US" sz="1900">
            <a:latin typeface="Segoe UI" panose="020B0502040204020203" pitchFamily="34" charset="0"/>
            <a:cs typeface="Segoe UI" panose="020B0502040204020203" pitchFamily="34" charset="0"/>
          </a:endParaRPr>
        </a:p>
      </dgm:t>
    </dgm:pt>
    <dgm:pt modelId="{7214DE4C-9D58-4B48-BCF8-718A76E0F642}">
      <dgm:prSet phldrT="[Text]" custT="1"/>
      <dgm:spPr/>
      <dgm:t>
        <a:bodyPr/>
        <a:lstStyle/>
        <a:p>
          <a:pPr algn="l"/>
          <a:r>
            <a:rPr lang="en-US" sz="1900" dirty="0" smtClean="0">
              <a:latin typeface="Segoe UI" panose="020B0502040204020203" pitchFamily="34" charset="0"/>
              <a:cs typeface="Segoe UI" panose="020B0502040204020203" pitchFamily="34" charset="0"/>
            </a:rPr>
            <a:t>Runtime</a:t>
          </a:r>
          <a:endParaRPr lang="en-US" sz="1900" dirty="0">
            <a:latin typeface="Segoe UI" panose="020B0502040204020203" pitchFamily="34" charset="0"/>
            <a:cs typeface="Segoe UI" panose="020B0502040204020203" pitchFamily="34" charset="0"/>
          </a:endParaRPr>
        </a:p>
      </dgm:t>
    </dgm:pt>
    <dgm:pt modelId="{A1FDD604-76D5-4335-856C-B13434E5A39D}" type="parTrans" cxnId="{20AF0669-A12F-4919-A631-2EF1BE2785A3}">
      <dgm:prSet/>
      <dgm:spPr/>
      <dgm:t>
        <a:bodyPr/>
        <a:lstStyle/>
        <a:p>
          <a:pPr algn="l"/>
          <a:endParaRPr lang="en-US" sz="1900">
            <a:latin typeface="Segoe UI" panose="020B0502040204020203" pitchFamily="34" charset="0"/>
            <a:cs typeface="Segoe UI" panose="020B0502040204020203" pitchFamily="34" charset="0"/>
          </a:endParaRPr>
        </a:p>
      </dgm:t>
    </dgm:pt>
    <dgm:pt modelId="{F4C7E64C-6023-4A7C-9BB1-59CA66E9906C}" type="sibTrans" cxnId="{20AF0669-A12F-4919-A631-2EF1BE2785A3}">
      <dgm:prSet/>
      <dgm:spPr/>
      <dgm:t>
        <a:bodyPr/>
        <a:lstStyle/>
        <a:p>
          <a:pPr algn="l"/>
          <a:endParaRPr lang="en-US" sz="1900">
            <a:latin typeface="Segoe UI" panose="020B0502040204020203" pitchFamily="34" charset="0"/>
            <a:cs typeface="Segoe UI" panose="020B0502040204020203" pitchFamily="34" charset="0"/>
          </a:endParaRPr>
        </a:p>
      </dgm:t>
    </dgm:pt>
    <dgm:pt modelId="{133024B0-8A86-4052-A068-7FDCBB9CEDF2}">
      <dgm:prSet phldrT="[Text]" custT="1"/>
      <dgm:spPr/>
      <dgm:t>
        <a:bodyPr/>
        <a:lstStyle/>
        <a:p>
          <a:pPr algn="l"/>
          <a:r>
            <a:rPr lang="en-US" sz="1900" dirty="0" smtClean="0">
              <a:latin typeface="Segoe UI" panose="020B0502040204020203" pitchFamily="34" charset="0"/>
              <a:cs typeface="Segoe UI" panose="020B0502040204020203" pitchFamily="34" charset="0"/>
            </a:rPr>
            <a:t>Data Security at rest</a:t>
          </a:r>
          <a:endParaRPr lang="en-US" sz="1900" dirty="0">
            <a:latin typeface="Segoe UI" panose="020B0502040204020203" pitchFamily="34" charset="0"/>
            <a:cs typeface="Segoe UI" panose="020B0502040204020203" pitchFamily="34" charset="0"/>
          </a:endParaRPr>
        </a:p>
      </dgm:t>
    </dgm:pt>
    <dgm:pt modelId="{B64854DA-16B7-4D9E-83D6-B288A8540DC0}" type="parTrans" cxnId="{6D86771C-A2E9-4825-BA30-A5673804CB5F}">
      <dgm:prSet/>
      <dgm:spPr/>
      <dgm:t>
        <a:bodyPr/>
        <a:lstStyle/>
        <a:p>
          <a:pPr algn="l"/>
          <a:endParaRPr lang="en-US" sz="1900">
            <a:latin typeface="Segoe UI" panose="020B0502040204020203" pitchFamily="34" charset="0"/>
            <a:cs typeface="Segoe UI" panose="020B0502040204020203" pitchFamily="34" charset="0"/>
          </a:endParaRPr>
        </a:p>
      </dgm:t>
    </dgm:pt>
    <dgm:pt modelId="{83B1CD85-0075-48B0-8752-89BEB6D136DA}" type="sibTrans" cxnId="{6D86771C-A2E9-4825-BA30-A5673804CB5F}">
      <dgm:prSet/>
      <dgm:spPr/>
      <dgm:t>
        <a:bodyPr/>
        <a:lstStyle/>
        <a:p>
          <a:pPr algn="l"/>
          <a:endParaRPr lang="en-US" sz="1900">
            <a:latin typeface="Segoe UI" panose="020B0502040204020203" pitchFamily="34" charset="0"/>
            <a:cs typeface="Segoe UI" panose="020B0502040204020203" pitchFamily="34" charset="0"/>
          </a:endParaRPr>
        </a:p>
      </dgm:t>
    </dgm:pt>
    <dgm:pt modelId="{81711CBD-6F5B-473C-AC29-4DD78D7B711A}">
      <dgm:prSet phldrT="[Text]" custT="1"/>
      <dgm:spPr/>
      <dgm:t>
        <a:bodyPr/>
        <a:lstStyle/>
        <a:p>
          <a:pPr algn="l"/>
          <a:r>
            <a:rPr lang="en-US" sz="1900" dirty="0" smtClean="0">
              <a:latin typeface="Segoe UI" panose="020B0502040204020203" pitchFamily="34" charset="0"/>
              <a:cs typeface="Segoe UI" panose="020B0502040204020203" pitchFamily="34" charset="0"/>
            </a:rPr>
            <a:t>Data Security in transit</a:t>
          </a:r>
          <a:endParaRPr lang="en-US" sz="1900" dirty="0">
            <a:latin typeface="Segoe UI" panose="020B0502040204020203" pitchFamily="34" charset="0"/>
            <a:cs typeface="Segoe UI" panose="020B0502040204020203" pitchFamily="34" charset="0"/>
          </a:endParaRPr>
        </a:p>
      </dgm:t>
    </dgm:pt>
    <dgm:pt modelId="{CBF4157B-9BD0-48C8-999B-FAC149E6104B}" type="parTrans" cxnId="{A5F163BE-EA09-41E0-9AF6-311143AFA09D}">
      <dgm:prSet/>
      <dgm:spPr/>
      <dgm:t>
        <a:bodyPr/>
        <a:lstStyle/>
        <a:p>
          <a:pPr algn="l"/>
          <a:endParaRPr lang="en-US" sz="1900">
            <a:latin typeface="Segoe UI" panose="020B0502040204020203" pitchFamily="34" charset="0"/>
            <a:cs typeface="Segoe UI" panose="020B0502040204020203" pitchFamily="34" charset="0"/>
          </a:endParaRPr>
        </a:p>
      </dgm:t>
    </dgm:pt>
    <dgm:pt modelId="{9C534912-11F3-47AE-A950-0DF34807A333}" type="sibTrans" cxnId="{A5F163BE-EA09-41E0-9AF6-311143AFA09D}">
      <dgm:prSet/>
      <dgm:spPr/>
      <dgm:t>
        <a:bodyPr/>
        <a:lstStyle/>
        <a:p>
          <a:pPr algn="l"/>
          <a:endParaRPr lang="en-US" sz="1900">
            <a:latin typeface="Segoe UI" panose="020B0502040204020203" pitchFamily="34" charset="0"/>
            <a:cs typeface="Segoe UI" panose="020B0502040204020203" pitchFamily="34" charset="0"/>
          </a:endParaRPr>
        </a:p>
      </dgm:t>
    </dgm:pt>
    <dgm:pt modelId="{6B68A2BD-E871-4BE5-84FB-46EFC36D4CE1}">
      <dgm:prSet phldrT="[Text]" custT="1"/>
      <dgm:spPr/>
      <dgm:t>
        <a:bodyPr/>
        <a:lstStyle/>
        <a:p>
          <a:pPr algn="l"/>
          <a:r>
            <a:rPr lang="en-US" sz="1900" dirty="0" smtClean="0">
              <a:latin typeface="Segoe UI" panose="020B0502040204020203" pitchFamily="34" charset="0"/>
              <a:cs typeface="Segoe UI" panose="020B0502040204020203" pitchFamily="34" charset="0"/>
            </a:rPr>
            <a:t>The authentication and authorization mechanism required by the website. </a:t>
          </a:r>
          <a:endParaRPr lang="en-US" sz="1900" dirty="0">
            <a:latin typeface="Segoe UI" panose="020B0502040204020203" pitchFamily="34" charset="0"/>
            <a:cs typeface="Segoe UI" panose="020B0502040204020203" pitchFamily="34" charset="0"/>
          </a:endParaRPr>
        </a:p>
      </dgm:t>
    </dgm:pt>
    <dgm:pt modelId="{10A1E3BF-E667-4C8A-8F19-2914409CB963}" type="parTrans" cxnId="{E14E6571-72F7-40FA-B2F4-20C52878E7C4}">
      <dgm:prSet/>
      <dgm:spPr/>
      <dgm:t>
        <a:bodyPr/>
        <a:lstStyle/>
        <a:p>
          <a:pPr algn="l"/>
          <a:endParaRPr lang="en-US" sz="1900">
            <a:latin typeface="Segoe UI" panose="020B0502040204020203" pitchFamily="34" charset="0"/>
            <a:cs typeface="Segoe UI" panose="020B0502040204020203" pitchFamily="34" charset="0"/>
          </a:endParaRPr>
        </a:p>
      </dgm:t>
    </dgm:pt>
    <dgm:pt modelId="{DEA0CA01-8731-4678-8E5B-17DA1753384C}" type="sibTrans" cxnId="{E14E6571-72F7-40FA-B2F4-20C52878E7C4}">
      <dgm:prSet/>
      <dgm:spPr/>
      <dgm:t>
        <a:bodyPr/>
        <a:lstStyle/>
        <a:p>
          <a:pPr algn="l"/>
          <a:endParaRPr lang="en-US" sz="1900">
            <a:latin typeface="Segoe UI" panose="020B0502040204020203" pitchFamily="34" charset="0"/>
            <a:cs typeface="Segoe UI" panose="020B0502040204020203" pitchFamily="34" charset="0"/>
          </a:endParaRPr>
        </a:p>
      </dgm:t>
    </dgm:pt>
    <dgm:pt modelId="{0AFE237C-8D7F-43A7-A128-E36FF70357D1}">
      <dgm:prSet phldrT="[Text]" custT="1"/>
      <dgm:spPr/>
      <dgm:t>
        <a:bodyPr/>
        <a:lstStyle/>
        <a:p>
          <a:pPr algn="l"/>
          <a:r>
            <a:rPr lang="en-US" sz="1900" smtClean="0">
              <a:latin typeface="Segoe UI" panose="020B0502040204020203" pitchFamily="34" charset="0"/>
              <a:cs typeface="Segoe UI" panose="020B0502040204020203" pitchFamily="34" charset="0"/>
            </a:rPr>
            <a:t>Specifies caching requirements of a website.</a:t>
          </a:r>
          <a:endParaRPr lang="en-US" sz="1900" dirty="0">
            <a:latin typeface="Segoe UI" panose="020B0502040204020203" pitchFamily="34" charset="0"/>
            <a:cs typeface="Segoe UI" panose="020B0502040204020203" pitchFamily="34" charset="0"/>
          </a:endParaRPr>
        </a:p>
      </dgm:t>
    </dgm:pt>
    <dgm:pt modelId="{24DA00F7-6D25-42D2-AEFD-0073BB59804D}" type="parTrans" cxnId="{DBBAFED4-92C2-4E4D-BC10-2716CB829325}">
      <dgm:prSet/>
      <dgm:spPr/>
      <dgm:t>
        <a:bodyPr/>
        <a:lstStyle/>
        <a:p>
          <a:pPr algn="l"/>
          <a:endParaRPr lang="en-US" sz="1900">
            <a:latin typeface="Segoe UI" panose="020B0502040204020203" pitchFamily="34" charset="0"/>
            <a:cs typeface="Segoe UI" panose="020B0502040204020203" pitchFamily="34" charset="0"/>
          </a:endParaRPr>
        </a:p>
      </dgm:t>
    </dgm:pt>
    <dgm:pt modelId="{ADD95101-999A-4ABD-AE8B-36CC91510F22}" type="sibTrans" cxnId="{DBBAFED4-92C2-4E4D-BC10-2716CB829325}">
      <dgm:prSet/>
      <dgm:spPr/>
      <dgm:t>
        <a:bodyPr/>
        <a:lstStyle/>
        <a:p>
          <a:pPr algn="l"/>
          <a:endParaRPr lang="en-US" sz="1900">
            <a:latin typeface="Segoe UI" panose="020B0502040204020203" pitchFamily="34" charset="0"/>
            <a:cs typeface="Segoe UI" panose="020B0502040204020203" pitchFamily="34" charset="0"/>
          </a:endParaRPr>
        </a:p>
      </dgm:t>
    </dgm:pt>
    <dgm:pt modelId="{A653E305-669A-403B-981D-C39A88DDC6B1}">
      <dgm:prSet phldrT="[Text]" custT="1"/>
      <dgm:spPr/>
      <dgm:t>
        <a:bodyPr/>
        <a:lstStyle/>
        <a:p>
          <a:pPr algn="l"/>
          <a:r>
            <a:rPr lang="en-US" sz="1900" smtClean="0">
              <a:latin typeface="Segoe UI" panose="020B0502040204020203" pitchFamily="34" charset="0"/>
              <a:cs typeface="Segoe UI" panose="020B0502040204020203" pitchFamily="34" charset="0"/>
            </a:rPr>
            <a:t>Specifies the relational and non-relational data storage requirements of a website.</a:t>
          </a:r>
          <a:endParaRPr lang="en-US" sz="1900" dirty="0">
            <a:latin typeface="Segoe UI" panose="020B0502040204020203" pitchFamily="34" charset="0"/>
            <a:cs typeface="Segoe UI" panose="020B0502040204020203" pitchFamily="34" charset="0"/>
          </a:endParaRPr>
        </a:p>
      </dgm:t>
    </dgm:pt>
    <dgm:pt modelId="{4377842D-5DBF-457C-B2B1-E4A9C62FD5BF}" type="parTrans" cxnId="{B80B4DE3-4141-4D50-8A5E-1A592085141D}">
      <dgm:prSet/>
      <dgm:spPr/>
      <dgm:t>
        <a:bodyPr/>
        <a:lstStyle/>
        <a:p>
          <a:pPr algn="l"/>
          <a:endParaRPr lang="en-US" sz="1900">
            <a:latin typeface="Segoe UI" panose="020B0502040204020203" pitchFamily="34" charset="0"/>
            <a:cs typeface="Segoe UI" panose="020B0502040204020203" pitchFamily="34" charset="0"/>
          </a:endParaRPr>
        </a:p>
      </dgm:t>
    </dgm:pt>
    <dgm:pt modelId="{F333BE06-1A6E-404A-8535-8061676464A1}" type="sibTrans" cxnId="{B80B4DE3-4141-4D50-8A5E-1A592085141D}">
      <dgm:prSet/>
      <dgm:spPr/>
      <dgm:t>
        <a:bodyPr/>
        <a:lstStyle/>
        <a:p>
          <a:pPr algn="l"/>
          <a:endParaRPr lang="en-US" sz="1900">
            <a:latin typeface="Segoe UI" panose="020B0502040204020203" pitchFamily="34" charset="0"/>
            <a:cs typeface="Segoe UI" panose="020B0502040204020203" pitchFamily="34" charset="0"/>
          </a:endParaRPr>
        </a:p>
      </dgm:t>
    </dgm:pt>
    <dgm:pt modelId="{88FCD549-97C2-4806-B03A-A62D04C02B70}">
      <dgm:prSet phldrT="[Text]" custT="1"/>
      <dgm:spPr/>
      <dgm:t>
        <a:bodyPr/>
        <a:lstStyle/>
        <a:p>
          <a:pPr algn="l"/>
          <a:r>
            <a:rPr lang="en-US" sz="1900" dirty="0" smtClean="0">
              <a:latin typeface="Segoe UI" panose="020B0502040204020203" pitchFamily="34" charset="0"/>
              <a:cs typeface="Segoe UI" panose="020B0502040204020203" pitchFamily="34" charset="0"/>
            </a:rPr>
            <a:t>User Experience requirements of a website.</a:t>
          </a:r>
          <a:endParaRPr lang="en-US" sz="1900" dirty="0">
            <a:latin typeface="Segoe UI" panose="020B0502040204020203" pitchFamily="34" charset="0"/>
            <a:cs typeface="Segoe UI" panose="020B0502040204020203" pitchFamily="34" charset="0"/>
          </a:endParaRPr>
        </a:p>
      </dgm:t>
    </dgm:pt>
    <dgm:pt modelId="{DF43B336-29C2-4BFA-90BC-6CBAF637CE66}" type="parTrans" cxnId="{BD9A9DA9-D85A-4CC2-8BBA-077BE19E3936}">
      <dgm:prSet/>
      <dgm:spPr/>
      <dgm:t>
        <a:bodyPr/>
        <a:lstStyle/>
        <a:p>
          <a:pPr algn="l"/>
          <a:endParaRPr lang="en-US" sz="1900">
            <a:latin typeface="Segoe UI" panose="020B0502040204020203" pitchFamily="34" charset="0"/>
            <a:cs typeface="Segoe UI" panose="020B0502040204020203" pitchFamily="34" charset="0"/>
          </a:endParaRPr>
        </a:p>
      </dgm:t>
    </dgm:pt>
    <dgm:pt modelId="{E0EB05F2-BA51-48A2-AC7B-AD5CAF042C56}" type="sibTrans" cxnId="{BD9A9DA9-D85A-4CC2-8BBA-077BE19E3936}">
      <dgm:prSet/>
      <dgm:spPr/>
      <dgm:t>
        <a:bodyPr/>
        <a:lstStyle/>
        <a:p>
          <a:pPr algn="l"/>
          <a:endParaRPr lang="en-US" sz="1900">
            <a:latin typeface="Segoe UI" panose="020B0502040204020203" pitchFamily="34" charset="0"/>
            <a:cs typeface="Segoe UI" panose="020B0502040204020203" pitchFamily="34" charset="0"/>
          </a:endParaRPr>
        </a:p>
      </dgm:t>
    </dgm:pt>
    <dgm:pt modelId="{EBCF159F-A6BD-47FF-A46E-CA15D88CE018}">
      <dgm:prSet phldrT="[Text]" custT="1"/>
      <dgm:spPr/>
      <dgm:t>
        <a:bodyPr/>
        <a:lstStyle/>
        <a:p>
          <a:pPr algn="l"/>
          <a:r>
            <a:rPr lang="en-US" sz="1900" smtClean="0">
              <a:latin typeface="Segoe UI" panose="020B0502040204020203" pitchFamily="34" charset="0"/>
              <a:cs typeface="Segoe UI" panose="020B0502040204020203" pitchFamily="34" charset="0"/>
            </a:rPr>
            <a:t>Any specific application runtime requirements such as .NET 4.5 or PHP 5.4.</a:t>
          </a:r>
          <a:endParaRPr lang="en-US" sz="1900" dirty="0">
            <a:latin typeface="Segoe UI" panose="020B0502040204020203" pitchFamily="34" charset="0"/>
            <a:cs typeface="Segoe UI" panose="020B0502040204020203" pitchFamily="34" charset="0"/>
          </a:endParaRPr>
        </a:p>
      </dgm:t>
    </dgm:pt>
    <dgm:pt modelId="{8EFB18FE-8D5D-4475-949F-0E5254D3F0C5}" type="parTrans" cxnId="{5047F168-9D1E-4139-B6C4-E6BE81E9A217}">
      <dgm:prSet/>
      <dgm:spPr/>
      <dgm:t>
        <a:bodyPr/>
        <a:lstStyle/>
        <a:p>
          <a:pPr algn="l"/>
          <a:endParaRPr lang="en-US" sz="1900">
            <a:latin typeface="Segoe UI" panose="020B0502040204020203" pitchFamily="34" charset="0"/>
            <a:cs typeface="Segoe UI" panose="020B0502040204020203" pitchFamily="34" charset="0"/>
          </a:endParaRPr>
        </a:p>
      </dgm:t>
    </dgm:pt>
    <dgm:pt modelId="{8DB16037-CDEA-4636-85DF-F23D0E3024AE}" type="sibTrans" cxnId="{5047F168-9D1E-4139-B6C4-E6BE81E9A217}">
      <dgm:prSet/>
      <dgm:spPr/>
      <dgm:t>
        <a:bodyPr/>
        <a:lstStyle/>
        <a:p>
          <a:pPr algn="l"/>
          <a:endParaRPr lang="en-US" sz="1900">
            <a:latin typeface="Segoe UI" panose="020B0502040204020203" pitchFamily="34" charset="0"/>
            <a:cs typeface="Segoe UI" panose="020B0502040204020203" pitchFamily="34" charset="0"/>
          </a:endParaRPr>
        </a:p>
      </dgm:t>
    </dgm:pt>
    <dgm:pt modelId="{5EC5FDBB-D1A4-4350-A725-63E7E40E699D}">
      <dgm:prSet phldrT="[Text]" custT="1"/>
      <dgm:spPr/>
      <dgm:t>
        <a:bodyPr/>
        <a:lstStyle/>
        <a:p>
          <a:pPr algn="l"/>
          <a:r>
            <a:rPr lang="en-US" sz="1900" smtClean="0">
              <a:latin typeface="Segoe UI" panose="020B0502040204020203" pitchFamily="34" charset="0"/>
              <a:cs typeface="Segoe UI" panose="020B0502040204020203" pitchFamily="34" charset="0"/>
            </a:rPr>
            <a:t>Specifies requirements for securely storing data in relational and non-relational data storage.</a:t>
          </a:r>
          <a:endParaRPr lang="en-US" sz="1900" dirty="0">
            <a:latin typeface="Segoe UI" panose="020B0502040204020203" pitchFamily="34" charset="0"/>
            <a:cs typeface="Segoe UI" panose="020B0502040204020203" pitchFamily="34" charset="0"/>
          </a:endParaRPr>
        </a:p>
      </dgm:t>
    </dgm:pt>
    <dgm:pt modelId="{1433AF91-9F7C-4A4B-ACF4-4A5CCC299F3A}" type="parTrans" cxnId="{D1894626-3B8B-46F9-B213-6923D6F4979D}">
      <dgm:prSet/>
      <dgm:spPr/>
      <dgm:t>
        <a:bodyPr/>
        <a:lstStyle/>
        <a:p>
          <a:pPr algn="l"/>
          <a:endParaRPr lang="en-US" sz="1900">
            <a:latin typeface="Segoe UI" panose="020B0502040204020203" pitchFamily="34" charset="0"/>
            <a:cs typeface="Segoe UI" panose="020B0502040204020203" pitchFamily="34" charset="0"/>
          </a:endParaRPr>
        </a:p>
      </dgm:t>
    </dgm:pt>
    <dgm:pt modelId="{7CFF2924-3D3A-4BA6-825C-C098E3B16BD4}" type="sibTrans" cxnId="{D1894626-3B8B-46F9-B213-6923D6F4979D}">
      <dgm:prSet/>
      <dgm:spPr/>
      <dgm:t>
        <a:bodyPr/>
        <a:lstStyle/>
        <a:p>
          <a:pPr algn="l"/>
          <a:endParaRPr lang="en-US" sz="1900">
            <a:latin typeface="Segoe UI" panose="020B0502040204020203" pitchFamily="34" charset="0"/>
            <a:cs typeface="Segoe UI" panose="020B0502040204020203" pitchFamily="34" charset="0"/>
          </a:endParaRPr>
        </a:p>
      </dgm:t>
    </dgm:pt>
    <dgm:pt modelId="{14BF5857-C553-4C44-9C3B-519DF444977A}">
      <dgm:prSet phldrT="[Text]" custT="1"/>
      <dgm:spPr/>
      <dgm:t>
        <a:bodyPr/>
        <a:lstStyle/>
        <a:p>
          <a:pPr algn="l"/>
          <a:r>
            <a:rPr lang="en-US" sz="1900" smtClean="0">
              <a:latin typeface="Segoe UI" panose="020B0502040204020203" pitchFamily="34" charset="0"/>
              <a:cs typeface="Segoe UI" panose="020B0502040204020203" pitchFamily="34" charset="0"/>
            </a:rPr>
            <a:t>Specifies requirements for securely transferring data over the network.</a:t>
          </a:r>
          <a:endParaRPr lang="en-US" sz="1900" dirty="0">
            <a:latin typeface="Segoe UI" panose="020B0502040204020203" pitchFamily="34" charset="0"/>
            <a:cs typeface="Segoe UI" panose="020B0502040204020203" pitchFamily="34" charset="0"/>
          </a:endParaRPr>
        </a:p>
      </dgm:t>
    </dgm:pt>
    <dgm:pt modelId="{6B63EDA6-C304-4989-A668-2006C9BFB9F7}" type="parTrans" cxnId="{EF6C4FD0-8FD6-4097-AE95-FEA2ECD68455}">
      <dgm:prSet/>
      <dgm:spPr/>
      <dgm:t>
        <a:bodyPr/>
        <a:lstStyle/>
        <a:p>
          <a:pPr algn="l"/>
          <a:endParaRPr lang="en-US" sz="1900">
            <a:latin typeface="Segoe UI" panose="020B0502040204020203" pitchFamily="34" charset="0"/>
            <a:cs typeface="Segoe UI" panose="020B0502040204020203" pitchFamily="34" charset="0"/>
          </a:endParaRPr>
        </a:p>
      </dgm:t>
    </dgm:pt>
    <dgm:pt modelId="{C6556C35-4F8C-49CC-A7C0-9CFB371C18FE}" type="sibTrans" cxnId="{EF6C4FD0-8FD6-4097-AE95-FEA2ECD68455}">
      <dgm:prSet/>
      <dgm:spPr/>
      <dgm:t>
        <a:bodyPr/>
        <a:lstStyle/>
        <a:p>
          <a:pPr algn="l"/>
          <a:endParaRPr lang="en-US" sz="1900">
            <a:latin typeface="Segoe UI" panose="020B0502040204020203" pitchFamily="34" charset="0"/>
            <a:cs typeface="Segoe UI" panose="020B0502040204020203" pitchFamily="34" charset="0"/>
          </a:endParaRPr>
        </a:p>
      </dgm:t>
    </dgm:pt>
    <dgm:pt modelId="{4C78B62E-E97F-4E7C-B56F-34C39A8C29D8}" type="pres">
      <dgm:prSet presAssocID="{F256229B-3EF2-4548-898D-6C23148B5E6E}" presName="vert0" presStyleCnt="0">
        <dgm:presLayoutVars>
          <dgm:dir/>
          <dgm:animOne val="branch"/>
          <dgm:animLvl val="lvl"/>
        </dgm:presLayoutVars>
      </dgm:prSet>
      <dgm:spPr/>
      <dgm:t>
        <a:bodyPr/>
        <a:lstStyle/>
        <a:p>
          <a:endParaRPr lang="en-US"/>
        </a:p>
      </dgm:t>
    </dgm:pt>
    <dgm:pt modelId="{9952516F-B2E4-413A-9CCE-5C3A974A1BCD}" type="pres">
      <dgm:prSet presAssocID="{384D57FD-BE56-49AB-BD15-A0ACDEA6B656}" presName="thickLine" presStyleLbl="alignNode1" presStyleIdx="0" presStyleCnt="8"/>
      <dgm:spPr/>
    </dgm:pt>
    <dgm:pt modelId="{C9B26777-E5B3-4801-AAD8-589711E291C5}" type="pres">
      <dgm:prSet presAssocID="{384D57FD-BE56-49AB-BD15-A0ACDEA6B656}" presName="horz1" presStyleCnt="0"/>
      <dgm:spPr/>
    </dgm:pt>
    <dgm:pt modelId="{7C35A92F-4B1A-4618-9CDB-5590312A6400}" type="pres">
      <dgm:prSet presAssocID="{384D57FD-BE56-49AB-BD15-A0ACDEA6B656}" presName="tx1" presStyleLbl="revTx" presStyleIdx="0" presStyleCnt="16"/>
      <dgm:spPr/>
      <dgm:t>
        <a:bodyPr/>
        <a:lstStyle/>
        <a:p>
          <a:endParaRPr lang="en-US"/>
        </a:p>
      </dgm:t>
    </dgm:pt>
    <dgm:pt modelId="{16C2E7EC-AF3D-4521-8727-1B418E29F56E}" type="pres">
      <dgm:prSet presAssocID="{384D57FD-BE56-49AB-BD15-A0ACDEA6B656}" presName="vert1" presStyleCnt="0"/>
      <dgm:spPr/>
    </dgm:pt>
    <dgm:pt modelId="{F04811F5-90CE-4111-A64C-43AD854DBAAF}" type="pres">
      <dgm:prSet presAssocID="{6B68A2BD-E871-4BE5-84FB-46EFC36D4CE1}" presName="vertSpace2a" presStyleCnt="0"/>
      <dgm:spPr/>
    </dgm:pt>
    <dgm:pt modelId="{EA04B576-5C6A-4395-A0D6-EF5C6C9A5E14}" type="pres">
      <dgm:prSet presAssocID="{6B68A2BD-E871-4BE5-84FB-46EFC36D4CE1}" presName="horz2" presStyleCnt="0"/>
      <dgm:spPr/>
    </dgm:pt>
    <dgm:pt modelId="{375B14DD-E273-4D39-92B1-3BBE21525D32}" type="pres">
      <dgm:prSet presAssocID="{6B68A2BD-E871-4BE5-84FB-46EFC36D4CE1}" presName="horzSpace2" presStyleCnt="0"/>
      <dgm:spPr/>
    </dgm:pt>
    <dgm:pt modelId="{1A9399CA-B28D-45CB-B218-0186BC7312AE}" type="pres">
      <dgm:prSet presAssocID="{6B68A2BD-E871-4BE5-84FB-46EFC36D4CE1}" presName="tx2" presStyleLbl="revTx" presStyleIdx="1" presStyleCnt="16" custScaleY="94049"/>
      <dgm:spPr/>
      <dgm:t>
        <a:bodyPr/>
        <a:lstStyle/>
        <a:p>
          <a:endParaRPr lang="en-US"/>
        </a:p>
      </dgm:t>
    </dgm:pt>
    <dgm:pt modelId="{3E9148C5-6EBD-496F-86E0-CB6998DCF15E}" type="pres">
      <dgm:prSet presAssocID="{6B68A2BD-E871-4BE5-84FB-46EFC36D4CE1}" presName="vert2" presStyleCnt="0"/>
      <dgm:spPr/>
    </dgm:pt>
    <dgm:pt modelId="{C4E7D0BA-21A0-4F66-9718-CC743F355F47}" type="pres">
      <dgm:prSet presAssocID="{6B68A2BD-E871-4BE5-84FB-46EFC36D4CE1}" presName="thinLine2b" presStyleLbl="callout" presStyleIdx="0" presStyleCnt="8"/>
      <dgm:spPr/>
    </dgm:pt>
    <dgm:pt modelId="{1107CD22-FEFE-4F45-BCFE-4427C8AEB746}" type="pres">
      <dgm:prSet presAssocID="{6B68A2BD-E871-4BE5-84FB-46EFC36D4CE1}" presName="vertSpace2b" presStyleCnt="0"/>
      <dgm:spPr/>
    </dgm:pt>
    <dgm:pt modelId="{30EA9034-4828-4DF9-B56A-429B045841DA}" type="pres">
      <dgm:prSet presAssocID="{80C32086-9540-4C56-B8B2-B3B6BF355C73}" presName="thickLine" presStyleLbl="alignNode1" presStyleIdx="1" presStyleCnt="8"/>
      <dgm:spPr/>
    </dgm:pt>
    <dgm:pt modelId="{93B430CB-E346-493A-9080-1AEF00E10EFA}" type="pres">
      <dgm:prSet presAssocID="{80C32086-9540-4C56-B8B2-B3B6BF355C73}" presName="horz1" presStyleCnt="0"/>
      <dgm:spPr/>
    </dgm:pt>
    <dgm:pt modelId="{934A3522-B511-4F06-8545-147D25E5F4C6}" type="pres">
      <dgm:prSet presAssocID="{80C32086-9540-4C56-B8B2-B3B6BF355C73}" presName="tx1" presStyleLbl="revTx" presStyleIdx="2" presStyleCnt="16"/>
      <dgm:spPr/>
      <dgm:t>
        <a:bodyPr/>
        <a:lstStyle/>
        <a:p>
          <a:endParaRPr lang="en-US"/>
        </a:p>
      </dgm:t>
    </dgm:pt>
    <dgm:pt modelId="{735ADE1A-2B83-4EA5-9373-647061822F99}" type="pres">
      <dgm:prSet presAssocID="{80C32086-9540-4C56-B8B2-B3B6BF355C73}" presName="vert1" presStyleCnt="0"/>
      <dgm:spPr/>
    </dgm:pt>
    <dgm:pt modelId="{7B337C68-9448-4006-B02A-E131A6336466}" type="pres">
      <dgm:prSet presAssocID="{6E1D0B8F-3885-4DFC-A8FB-6996A6EF0E1B}" presName="vertSpace2a" presStyleCnt="0"/>
      <dgm:spPr/>
    </dgm:pt>
    <dgm:pt modelId="{F3C645EA-869A-4942-B6CE-10B6F0A7FBD3}" type="pres">
      <dgm:prSet presAssocID="{6E1D0B8F-3885-4DFC-A8FB-6996A6EF0E1B}" presName="horz2" presStyleCnt="0"/>
      <dgm:spPr/>
    </dgm:pt>
    <dgm:pt modelId="{D50A37D5-3C1B-4474-9413-6F9616EE8F60}" type="pres">
      <dgm:prSet presAssocID="{6E1D0B8F-3885-4DFC-A8FB-6996A6EF0E1B}" presName="horzSpace2" presStyleCnt="0"/>
      <dgm:spPr/>
    </dgm:pt>
    <dgm:pt modelId="{41258108-C56F-4721-9A38-58E63433EB09}" type="pres">
      <dgm:prSet presAssocID="{6E1D0B8F-3885-4DFC-A8FB-6996A6EF0E1B}" presName="tx2" presStyleLbl="revTx" presStyleIdx="3" presStyleCnt="16"/>
      <dgm:spPr/>
      <dgm:t>
        <a:bodyPr/>
        <a:lstStyle/>
        <a:p>
          <a:endParaRPr lang="en-US"/>
        </a:p>
      </dgm:t>
    </dgm:pt>
    <dgm:pt modelId="{1ECBC033-A5EA-4100-9CCD-63B44B500485}" type="pres">
      <dgm:prSet presAssocID="{6E1D0B8F-3885-4DFC-A8FB-6996A6EF0E1B}" presName="vert2" presStyleCnt="0"/>
      <dgm:spPr/>
    </dgm:pt>
    <dgm:pt modelId="{CA829216-C02D-4498-857A-F27B9EC1CA58}" type="pres">
      <dgm:prSet presAssocID="{6E1D0B8F-3885-4DFC-A8FB-6996A6EF0E1B}" presName="thinLine2b" presStyleLbl="callout" presStyleIdx="1" presStyleCnt="8"/>
      <dgm:spPr/>
    </dgm:pt>
    <dgm:pt modelId="{A891437F-2A74-4912-AC0C-8954295478FC}" type="pres">
      <dgm:prSet presAssocID="{6E1D0B8F-3885-4DFC-A8FB-6996A6EF0E1B}" presName="vertSpace2b" presStyleCnt="0"/>
      <dgm:spPr/>
    </dgm:pt>
    <dgm:pt modelId="{B8B44E96-8664-423C-9E4E-8C3B5FE18A2D}" type="pres">
      <dgm:prSet presAssocID="{3186E62C-97ED-4B11-9B59-84E0083EB057}" presName="thickLine" presStyleLbl="alignNode1" presStyleIdx="2" presStyleCnt="8"/>
      <dgm:spPr/>
    </dgm:pt>
    <dgm:pt modelId="{3B6A2EE0-9A66-42CF-B948-77F10CD85CC8}" type="pres">
      <dgm:prSet presAssocID="{3186E62C-97ED-4B11-9B59-84E0083EB057}" presName="horz1" presStyleCnt="0"/>
      <dgm:spPr/>
    </dgm:pt>
    <dgm:pt modelId="{278F9604-3B10-4340-8E92-6250C850FA27}" type="pres">
      <dgm:prSet presAssocID="{3186E62C-97ED-4B11-9B59-84E0083EB057}" presName="tx1" presStyleLbl="revTx" presStyleIdx="4" presStyleCnt="16"/>
      <dgm:spPr/>
      <dgm:t>
        <a:bodyPr/>
        <a:lstStyle/>
        <a:p>
          <a:endParaRPr lang="en-US"/>
        </a:p>
      </dgm:t>
    </dgm:pt>
    <dgm:pt modelId="{E1F6FB84-C201-4E31-AB13-402BD5D46A3B}" type="pres">
      <dgm:prSet presAssocID="{3186E62C-97ED-4B11-9B59-84E0083EB057}" presName="vert1" presStyleCnt="0"/>
      <dgm:spPr/>
    </dgm:pt>
    <dgm:pt modelId="{11116509-8B7B-4385-8E69-C4D65E06DEBE}" type="pres">
      <dgm:prSet presAssocID="{0AFE237C-8D7F-43A7-A128-E36FF70357D1}" presName="vertSpace2a" presStyleCnt="0"/>
      <dgm:spPr/>
    </dgm:pt>
    <dgm:pt modelId="{045D3C52-02DA-469B-B22D-DA88BDA409D0}" type="pres">
      <dgm:prSet presAssocID="{0AFE237C-8D7F-43A7-A128-E36FF70357D1}" presName="horz2" presStyleCnt="0"/>
      <dgm:spPr/>
    </dgm:pt>
    <dgm:pt modelId="{1BC8C872-0BFD-4202-8571-388670F82614}" type="pres">
      <dgm:prSet presAssocID="{0AFE237C-8D7F-43A7-A128-E36FF70357D1}" presName="horzSpace2" presStyleCnt="0"/>
      <dgm:spPr/>
    </dgm:pt>
    <dgm:pt modelId="{001ECA22-B4DE-4057-BF5D-4226CF78CD62}" type="pres">
      <dgm:prSet presAssocID="{0AFE237C-8D7F-43A7-A128-E36FF70357D1}" presName="tx2" presStyleLbl="revTx" presStyleIdx="5" presStyleCnt="16"/>
      <dgm:spPr/>
      <dgm:t>
        <a:bodyPr/>
        <a:lstStyle/>
        <a:p>
          <a:endParaRPr lang="en-US"/>
        </a:p>
      </dgm:t>
    </dgm:pt>
    <dgm:pt modelId="{4EDF69F8-DB42-4F4D-A426-6DED7E531B42}" type="pres">
      <dgm:prSet presAssocID="{0AFE237C-8D7F-43A7-A128-E36FF70357D1}" presName="vert2" presStyleCnt="0"/>
      <dgm:spPr/>
    </dgm:pt>
    <dgm:pt modelId="{E3A00509-1A7D-47C5-9748-A3BDBD6910DF}" type="pres">
      <dgm:prSet presAssocID="{0AFE237C-8D7F-43A7-A128-E36FF70357D1}" presName="thinLine2b" presStyleLbl="callout" presStyleIdx="2" presStyleCnt="8"/>
      <dgm:spPr/>
    </dgm:pt>
    <dgm:pt modelId="{81EF67B5-3011-49D0-99DF-B432C677B8A7}" type="pres">
      <dgm:prSet presAssocID="{0AFE237C-8D7F-43A7-A128-E36FF70357D1}" presName="vertSpace2b" presStyleCnt="0"/>
      <dgm:spPr/>
    </dgm:pt>
    <dgm:pt modelId="{A3D3CA3A-B54F-4E65-9FAE-4EDE15F7A4AB}" type="pres">
      <dgm:prSet presAssocID="{34C3FCC2-7C57-4D82-9BDD-527DAEBFA890}" presName="thickLine" presStyleLbl="alignNode1" presStyleIdx="3" presStyleCnt="8"/>
      <dgm:spPr/>
    </dgm:pt>
    <dgm:pt modelId="{0D15F9EA-644E-4594-9F1E-5CF73B6A2001}" type="pres">
      <dgm:prSet presAssocID="{34C3FCC2-7C57-4D82-9BDD-527DAEBFA890}" presName="horz1" presStyleCnt="0"/>
      <dgm:spPr/>
    </dgm:pt>
    <dgm:pt modelId="{DDC8EE49-8983-4E6F-8C23-CE5181167D14}" type="pres">
      <dgm:prSet presAssocID="{34C3FCC2-7C57-4D82-9BDD-527DAEBFA890}" presName="tx1" presStyleLbl="revTx" presStyleIdx="6" presStyleCnt="16"/>
      <dgm:spPr/>
      <dgm:t>
        <a:bodyPr/>
        <a:lstStyle/>
        <a:p>
          <a:endParaRPr lang="en-US"/>
        </a:p>
      </dgm:t>
    </dgm:pt>
    <dgm:pt modelId="{A0EE1460-37CC-4587-86AB-0ACE59A0695F}" type="pres">
      <dgm:prSet presAssocID="{34C3FCC2-7C57-4D82-9BDD-527DAEBFA890}" presName="vert1" presStyleCnt="0"/>
      <dgm:spPr/>
    </dgm:pt>
    <dgm:pt modelId="{AA0BE26E-2013-4404-B9B8-8589A0EE99F0}" type="pres">
      <dgm:prSet presAssocID="{A653E305-669A-403B-981D-C39A88DDC6B1}" presName="vertSpace2a" presStyleCnt="0"/>
      <dgm:spPr/>
    </dgm:pt>
    <dgm:pt modelId="{69968C9E-B282-41FA-93B7-411A1DD00D67}" type="pres">
      <dgm:prSet presAssocID="{A653E305-669A-403B-981D-C39A88DDC6B1}" presName="horz2" presStyleCnt="0"/>
      <dgm:spPr/>
    </dgm:pt>
    <dgm:pt modelId="{211A386B-8FCB-4D21-93C4-7806454B47C2}" type="pres">
      <dgm:prSet presAssocID="{A653E305-669A-403B-981D-C39A88DDC6B1}" presName="horzSpace2" presStyleCnt="0"/>
      <dgm:spPr/>
    </dgm:pt>
    <dgm:pt modelId="{D3C340C8-1576-4EA4-8B0B-E5181137DEF6}" type="pres">
      <dgm:prSet presAssocID="{A653E305-669A-403B-981D-C39A88DDC6B1}" presName="tx2" presStyleLbl="revTx" presStyleIdx="7" presStyleCnt="16"/>
      <dgm:spPr/>
      <dgm:t>
        <a:bodyPr/>
        <a:lstStyle/>
        <a:p>
          <a:endParaRPr lang="en-US"/>
        </a:p>
      </dgm:t>
    </dgm:pt>
    <dgm:pt modelId="{28D3E465-BBF4-49AD-A0E7-D98AD8084D26}" type="pres">
      <dgm:prSet presAssocID="{A653E305-669A-403B-981D-C39A88DDC6B1}" presName="vert2" presStyleCnt="0"/>
      <dgm:spPr/>
    </dgm:pt>
    <dgm:pt modelId="{A7E5D294-644F-44C0-8447-FC6B84BA30A8}" type="pres">
      <dgm:prSet presAssocID="{A653E305-669A-403B-981D-C39A88DDC6B1}" presName="thinLine2b" presStyleLbl="callout" presStyleIdx="3" presStyleCnt="8"/>
      <dgm:spPr/>
    </dgm:pt>
    <dgm:pt modelId="{FFEA7784-1917-469D-958E-E74CFD6A9CEE}" type="pres">
      <dgm:prSet presAssocID="{A653E305-669A-403B-981D-C39A88DDC6B1}" presName="vertSpace2b" presStyleCnt="0"/>
      <dgm:spPr/>
    </dgm:pt>
    <dgm:pt modelId="{535366D6-680F-4187-844D-7C4E12AE6031}" type="pres">
      <dgm:prSet presAssocID="{ADEB510E-F5C8-4FCB-A902-3881ADB16E70}" presName="thickLine" presStyleLbl="alignNode1" presStyleIdx="4" presStyleCnt="8"/>
      <dgm:spPr/>
    </dgm:pt>
    <dgm:pt modelId="{2DB0B412-FD56-417D-96DA-6401355C4162}" type="pres">
      <dgm:prSet presAssocID="{ADEB510E-F5C8-4FCB-A902-3881ADB16E70}" presName="horz1" presStyleCnt="0"/>
      <dgm:spPr/>
    </dgm:pt>
    <dgm:pt modelId="{17D3F0C5-4D35-478E-9D3C-7B24805C723E}" type="pres">
      <dgm:prSet presAssocID="{ADEB510E-F5C8-4FCB-A902-3881ADB16E70}" presName="tx1" presStyleLbl="revTx" presStyleIdx="8" presStyleCnt="16"/>
      <dgm:spPr/>
      <dgm:t>
        <a:bodyPr/>
        <a:lstStyle/>
        <a:p>
          <a:endParaRPr lang="en-US"/>
        </a:p>
      </dgm:t>
    </dgm:pt>
    <dgm:pt modelId="{F3EF036F-47DA-4D04-A2EA-E37283D83D7B}" type="pres">
      <dgm:prSet presAssocID="{ADEB510E-F5C8-4FCB-A902-3881ADB16E70}" presName="vert1" presStyleCnt="0"/>
      <dgm:spPr/>
    </dgm:pt>
    <dgm:pt modelId="{64BBDACA-5497-4A1E-A333-2A78EC1AEEBE}" type="pres">
      <dgm:prSet presAssocID="{88FCD549-97C2-4806-B03A-A62D04C02B70}" presName="vertSpace2a" presStyleCnt="0"/>
      <dgm:spPr/>
    </dgm:pt>
    <dgm:pt modelId="{B19A09BE-800C-4868-99B8-8DC1374BBB28}" type="pres">
      <dgm:prSet presAssocID="{88FCD549-97C2-4806-B03A-A62D04C02B70}" presName="horz2" presStyleCnt="0"/>
      <dgm:spPr/>
    </dgm:pt>
    <dgm:pt modelId="{D36F5411-B4CD-4E38-BB61-381C8ADBBCCB}" type="pres">
      <dgm:prSet presAssocID="{88FCD549-97C2-4806-B03A-A62D04C02B70}" presName="horzSpace2" presStyleCnt="0"/>
      <dgm:spPr/>
    </dgm:pt>
    <dgm:pt modelId="{2383BDCB-91C8-465D-86E8-B7BA6AE13318}" type="pres">
      <dgm:prSet presAssocID="{88FCD549-97C2-4806-B03A-A62D04C02B70}" presName="tx2" presStyleLbl="revTx" presStyleIdx="9" presStyleCnt="16"/>
      <dgm:spPr/>
      <dgm:t>
        <a:bodyPr/>
        <a:lstStyle/>
        <a:p>
          <a:endParaRPr lang="en-US"/>
        </a:p>
      </dgm:t>
    </dgm:pt>
    <dgm:pt modelId="{A8D51664-CBD0-4EB9-A36F-F8956A73E4D3}" type="pres">
      <dgm:prSet presAssocID="{88FCD549-97C2-4806-B03A-A62D04C02B70}" presName="vert2" presStyleCnt="0"/>
      <dgm:spPr/>
    </dgm:pt>
    <dgm:pt modelId="{B5B95BDB-B163-4C20-B207-DB763EB5C4B7}" type="pres">
      <dgm:prSet presAssocID="{88FCD549-97C2-4806-B03A-A62D04C02B70}" presName="thinLine2b" presStyleLbl="callout" presStyleIdx="4" presStyleCnt="8"/>
      <dgm:spPr/>
    </dgm:pt>
    <dgm:pt modelId="{B83FDCE4-14D7-45DB-A0B8-9DFB9541DFE9}" type="pres">
      <dgm:prSet presAssocID="{88FCD549-97C2-4806-B03A-A62D04C02B70}" presName="vertSpace2b" presStyleCnt="0"/>
      <dgm:spPr/>
    </dgm:pt>
    <dgm:pt modelId="{2DF6586D-390D-4081-8F12-75CE39CCD7D4}" type="pres">
      <dgm:prSet presAssocID="{7214DE4C-9D58-4B48-BCF8-718A76E0F642}" presName="thickLine" presStyleLbl="alignNode1" presStyleIdx="5" presStyleCnt="8"/>
      <dgm:spPr/>
    </dgm:pt>
    <dgm:pt modelId="{6D92EDA1-67B5-4D84-A35A-CF94BCEED4BB}" type="pres">
      <dgm:prSet presAssocID="{7214DE4C-9D58-4B48-BCF8-718A76E0F642}" presName="horz1" presStyleCnt="0"/>
      <dgm:spPr/>
    </dgm:pt>
    <dgm:pt modelId="{CBD7D856-31D4-475B-9D46-F65DE9A05FA7}" type="pres">
      <dgm:prSet presAssocID="{7214DE4C-9D58-4B48-BCF8-718A76E0F642}" presName="tx1" presStyleLbl="revTx" presStyleIdx="10" presStyleCnt="16"/>
      <dgm:spPr/>
      <dgm:t>
        <a:bodyPr/>
        <a:lstStyle/>
        <a:p>
          <a:endParaRPr lang="en-US"/>
        </a:p>
      </dgm:t>
    </dgm:pt>
    <dgm:pt modelId="{0593AE75-953B-4F48-93D2-B369518550CE}" type="pres">
      <dgm:prSet presAssocID="{7214DE4C-9D58-4B48-BCF8-718A76E0F642}" presName="vert1" presStyleCnt="0"/>
      <dgm:spPr/>
    </dgm:pt>
    <dgm:pt modelId="{A085D64E-AA5A-4B12-9F21-E262CBBBB674}" type="pres">
      <dgm:prSet presAssocID="{EBCF159F-A6BD-47FF-A46E-CA15D88CE018}" presName="vertSpace2a" presStyleCnt="0"/>
      <dgm:spPr/>
    </dgm:pt>
    <dgm:pt modelId="{29C51510-C70A-42B1-BB17-314E40411C83}" type="pres">
      <dgm:prSet presAssocID="{EBCF159F-A6BD-47FF-A46E-CA15D88CE018}" presName="horz2" presStyleCnt="0"/>
      <dgm:spPr/>
    </dgm:pt>
    <dgm:pt modelId="{05B829E7-AD44-4ED5-A71A-BD0FBF12560A}" type="pres">
      <dgm:prSet presAssocID="{EBCF159F-A6BD-47FF-A46E-CA15D88CE018}" presName="horzSpace2" presStyleCnt="0"/>
      <dgm:spPr/>
    </dgm:pt>
    <dgm:pt modelId="{C39D7630-E157-4E0F-AE85-9EF86EECEEBC}" type="pres">
      <dgm:prSet presAssocID="{EBCF159F-A6BD-47FF-A46E-CA15D88CE018}" presName="tx2" presStyleLbl="revTx" presStyleIdx="11" presStyleCnt="16"/>
      <dgm:spPr/>
      <dgm:t>
        <a:bodyPr/>
        <a:lstStyle/>
        <a:p>
          <a:endParaRPr lang="en-US"/>
        </a:p>
      </dgm:t>
    </dgm:pt>
    <dgm:pt modelId="{387FB8E0-7E05-42FC-83C7-1D0DC18C6F67}" type="pres">
      <dgm:prSet presAssocID="{EBCF159F-A6BD-47FF-A46E-CA15D88CE018}" presName="vert2" presStyleCnt="0"/>
      <dgm:spPr/>
    </dgm:pt>
    <dgm:pt modelId="{6FC08913-F8B4-402E-AF24-37E0DDA1CFD1}" type="pres">
      <dgm:prSet presAssocID="{EBCF159F-A6BD-47FF-A46E-CA15D88CE018}" presName="thinLine2b" presStyleLbl="callout" presStyleIdx="5" presStyleCnt="8"/>
      <dgm:spPr/>
    </dgm:pt>
    <dgm:pt modelId="{0DB7E145-911F-4053-8145-2F276503F9B9}" type="pres">
      <dgm:prSet presAssocID="{EBCF159F-A6BD-47FF-A46E-CA15D88CE018}" presName="vertSpace2b" presStyleCnt="0"/>
      <dgm:spPr/>
    </dgm:pt>
    <dgm:pt modelId="{E9E4D8C3-DB17-4876-876B-D9BEADEF307A}" type="pres">
      <dgm:prSet presAssocID="{133024B0-8A86-4052-A068-7FDCBB9CEDF2}" presName="thickLine" presStyleLbl="alignNode1" presStyleIdx="6" presStyleCnt="8"/>
      <dgm:spPr/>
    </dgm:pt>
    <dgm:pt modelId="{3C64C485-D5DE-4F01-84FD-8ED46AA0165B}" type="pres">
      <dgm:prSet presAssocID="{133024B0-8A86-4052-A068-7FDCBB9CEDF2}" presName="horz1" presStyleCnt="0"/>
      <dgm:spPr/>
    </dgm:pt>
    <dgm:pt modelId="{1E8E401E-3AAE-4802-A0C6-E360087833F7}" type="pres">
      <dgm:prSet presAssocID="{133024B0-8A86-4052-A068-7FDCBB9CEDF2}" presName="tx1" presStyleLbl="revTx" presStyleIdx="12" presStyleCnt="16"/>
      <dgm:spPr/>
      <dgm:t>
        <a:bodyPr/>
        <a:lstStyle/>
        <a:p>
          <a:endParaRPr lang="en-US"/>
        </a:p>
      </dgm:t>
    </dgm:pt>
    <dgm:pt modelId="{70BE399B-1D00-40E8-9E74-D8DF21A1FBAD}" type="pres">
      <dgm:prSet presAssocID="{133024B0-8A86-4052-A068-7FDCBB9CEDF2}" presName="vert1" presStyleCnt="0"/>
      <dgm:spPr/>
    </dgm:pt>
    <dgm:pt modelId="{5A04E84F-9361-4A9C-8959-7BEF67ED0724}" type="pres">
      <dgm:prSet presAssocID="{5EC5FDBB-D1A4-4350-A725-63E7E40E699D}" presName="vertSpace2a" presStyleCnt="0"/>
      <dgm:spPr/>
    </dgm:pt>
    <dgm:pt modelId="{3447BCD8-557D-4B51-9462-8FE77D4B34D7}" type="pres">
      <dgm:prSet presAssocID="{5EC5FDBB-D1A4-4350-A725-63E7E40E699D}" presName="horz2" presStyleCnt="0"/>
      <dgm:spPr/>
    </dgm:pt>
    <dgm:pt modelId="{00854661-AD72-4F44-A3B5-5D0AB1DCE914}" type="pres">
      <dgm:prSet presAssocID="{5EC5FDBB-D1A4-4350-A725-63E7E40E699D}" presName="horzSpace2" presStyleCnt="0"/>
      <dgm:spPr/>
    </dgm:pt>
    <dgm:pt modelId="{51D554CC-3644-4DA1-AC23-E3C2AE799299}" type="pres">
      <dgm:prSet presAssocID="{5EC5FDBB-D1A4-4350-A725-63E7E40E699D}" presName="tx2" presStyleLbl="revTx" presStyleIdx="13" presStyleCnt="16"/>
      <dgm:spPr/>
      <dgm:t>
        <a:bodyPr/>
        <a:lstStyle/>
        <a:p>
          <a:endParaRPr lang="en-US"/>
        </a:p>
      </dgm:t>
    </dgm:pt>
    <dgm:pt modelId="{4E714804-5E66-4145-878D-25B2AA626FCB}" type="pres">
      <dgm:prSet presAssocID="{5EC5FDBB-D1A4-4350-A725-63E7E40E699D}" presName="vert2" presStyleCnt="0"/>
      <dgm:spPr/>
    </dgm:pt>
    <dgm:pt modelId="{2211A864-9377-4DDD-A3F0-71FEDA011B58}" type="pres">
      <dgm:prSet presAssocID="{5EC5FDBB-D1A4-4350-A725-63E7E40E699D}" presName="thinLine2b" presStyleLbl="callout" presStyleIdx="6" presStyleCnt="8"/>
      <dgm:spPr/>
    </dgm:pt>
    <dgm:pt modelId="{41AE769D-4749-4B09-9403-112B99DEE308}" type="pres">
      <dgm:prSet presAssocID="{5EC5FDBB-D1A4-4350-A725-63E7E40E699D}" presName="vertSpace2b" presStyleCnt="0"/>
      <dgm:spPr/>
    </dgm:pt>
    <dgm:pt modelId="{F4C4EFEB-3397-4EF9-B6A3-0B4E1437B3DE}" type="pres">
      <dgm:prSet presAssocID="{81711CBD-6F5B-473C-AC29-4DD78D7B711A}" presName="thickLine" presStyleLbl="alignNode1" presStyleIdx="7" presStyleCnt="8"/>
      <dgm:spPr/>
    </dgm:pt>
    <dgm:pt modelId="{7B31DF2E-F850-424D-9DDC-769400777C0C}" type="pres">
      <dgm:prSet presAssocID="{81711CBD-6F5B-473C-AC29-4DD78D7B711A}" presName="horz1" presStyleCnt="0"/>
      <dgm:spPr/>
    </dgm:pt>
    <dgm:pt modelId="{E4F3578A-3C54-4B4A-BB91-77FBF0848263}" type="pres">
      <dgm:prSet presAssocID="{81711CBD-6F5B-473C-AC29-4DD78D7B711A}" presName="tx1" presStyleLbl="revTx" presStyleIdx="14" presStyleCnt="16"/>
      <dgm:spPr/>
      <dgm:t>
        <a:bodyPr/>
        <a:lstStyle/>
        <a:p>
          <a:endParaRPr lang="en-US"/>
        </a:p>
      </dgm:t>
    </dgm:pt>
    <dgm:pt modelId="{CB05CA5F-ADB5-48CD-885E-047AA5E74525}" type="pres">
      <dgm:prSet presAssocID="{81711CBD-6F5B-473C-AC29-4DD78D7B711A}" presName="vert1" presStyleCnt="0"/>
      <dgm:spPr/>
    </dgm:pt>
    <dgm:pt modelId="{BF2D684D-2A74-4E6C-8B62-369E9723220A}" type="pres">
      <dgm:prSet presAssocID="{14BF5857-C553-4C44-9C3B-519DF444977A}" presName="vertSpace2a" presStyleCnt="0"/>
      <dgm:spPr/>
    </dgm:pt>
    <dgm:pt modelId="{BE6428B5-246C-4444-ACBF-21E1F9160B15}" type="pres">
      <dgm:prSet presAssocID="{14BF5857-C553-4C44-9C3B-519DF444977A}" presName="horz2" presStyleCnt="0"/>
      <dgm:spPr/>
    </dgm:pt>
    <dgm:pt modelId="{49209E7C-E4F0-4AE8-BEEE-00490ABD56D1}" type="pres">
      <dgm:prSet presAssocID="{14BF5857-C553-4C44-9C3B-519DF444977A}" presName="horzSpace2" presStyleCnt="0"/>
      <dgm:spPr/>
    </dgm:pt>
    <dgm:pt modelId="{3105D2DE-6008-47D5-A87D-26BBD78AF5B8}" type="pres">
      <dgm:prSet presAssocID="{14BF5857-C553-4C44-9C3B-519DF444977A}" presName="tx2" presStyleLbl="revTx" presStyleIdx="15" presStyleCnt="16"/>
      <dgm:spPr/>
      <dgm:t>
        <a:bodyPr/>
        <a:lstStyle/>
        <a:p>
          <a:endParaRPr lang="en-US"/>
        </a:p>
      </dgm:t>
    </dgm:pt>
    <dgm:pt modelId="{6ED94CFF-498F-4AE9-B1FB-5279ADF62FDE}" type="pres">
      <dgm:prSet presAssocID="{14BF5857-C553-4C44-9C3B-519DF444977A}" presName="vert2" presStyleCnt="0"/>
      <dgm:spPr/>
    </dgm:pt>
    <dgm:pt modelId="{85E3CD58-F916-4209-9D85-A032CB358D5F}" type="pres">
      <dgm:prSet presAssocID="{14BF5857-C553-4C44-9C3B-519DF444977A}" presName="thinLine2b" presStyleLbl="callout" presStyleIdx="7" presStyleCnt="8"/>
      <dgm:spPr/>
    </dgm:pt>
    <dgm:pt modelId="{68A294EC-9613-484C-B473-622849D4368C}" type="pres">
      <dgm:prSet presAssocID="{14BF5857-C553-4C44-9C3B-519DF444977A}" presName="vertSpace2b" presStyleCnt="0"/>
      <dgm:spPr/>
    </dgm:pt>
  </dgm:ptLst>
  <dgm:cxnLst>
    <dgm:cxn modelId="{DBBAFED4-92C2-4E4D-BC10-2716CB829325}" srcId="{3186E62C-97ED-4B11-9B59-84E0083EB057}" destId="{0AFE237C-8D7F-43A7-A128-E36FF70357D1}" srcOrd="0" destOrd="0" parTransId="{24DA00F7-6D25-42D2-AEFD-0073BB59804D}" sibTransId="{ADD95101-999A-4ABD-AE8B-36CC91510F22}"/>
    <dgm:cxn modelId="{C57EFE7B-06C6-4563-9C46-2A6D3B62FAF1}" type="presOf" srcId="{EBCF159F-A6BD-47FF-A46E-CA15D88CE018}" destId="{C39D7630-E157-4E0F-AE85-9EF86EECEEBC}" srcOrd="0" destOrd="0" presId="urn:microsoft.com/office/officeart/2008/layout/LinedList"/>
    <dgm:cxn modelId="{B80B4DE3-4141-4D50-8A5E-1A592085141D}" srcId="{34C3FCC2-7C57-4D82-9BDD-527DAEBFA890}" destId="{A653E305-669A-403B-981D-C39A88DDC6B1}" srcOrd="0" destOrd="0" parTransId="{4377842D-5DBF-457C-B2B1-E4A9C62FD5BF}" sibTransId="{F333BE06-1A6E-404A-8535-8061676464A1}"/>
    <dgm:cxn modelId="{EF6C4FD0-8FD6-4097-AE95-FEA2ECD68455}" srcId="{81711CBD-6F5B-473C-AC29-4DD78D7B711A}" destId="{14BF5857-C553-4C44-9C3B-519DF444977A}" srcOrd="0" destOrd="0" parTransId="{6B63EDA6-C304-4989-A668-2006C9BFB9F7}" sibTransId="{C6556C35-4F8C-49CC-A7C0-9CFB371C18FE}"/>
    <dgm:cxn modelId="{0E9530C5-52EA-45BB-9BB9-2C42F7B5F34D}" srcId="{F256229B-3EF2-4548-898D-6C23148B5E6E}" destId="{384D57FD-BE56-49AB-BD15-A0ACDEA6B656}" srcOrd="0" destOrd="0" parTransId="{17EB99DA-6CD5-4C37-88AC-4BE842466D81}" sibTransId="{0D1537E5-9620-4B87-85FE-13CB1531E5AB}"/>
    <dgm:cxn modelId="{2659CCC2-0C71-4B25-9EE0-74285DEB2432}" type="presOf" srcId="{80C32086-9540-4C56-B8B2-B3B6BF355C73}" destId="{934A3522-B511-4F06-8545-147D25E5F4C6}" srcOrd="0" destOrd="0" presId="urn:microsoft.com/office/officeart/2008/layout/LinedList"/>
    <dgm:cxn modelId="{BD9A9DA9-D85A-4CC2-8BBA-077BE19E3936}" srcId="{ADEB510E-F5C8-4FCB-A902-3881ADB16E70}" destId="{88FCD549-97C2-4806-B03A-A62D04C02B70}" srcOrd="0" destOrd="0" parTransId="{DF43B336-29C2-4BFA-90BC-6CBAF637CE66}" sibTransId="{E0EB05F2-BA51-48A2-AC7B-AD5CAF042C56}"/>
    <dgm:cxn modelId="{3E07F12B-DC2A-4BEF-924C-87199298A9CC}" type="presOf" srcId="{6B68A2BD-E871-4BE5-84FB-46EFC36D4CE1}" destId="{1A9399CA-B28D-45CB-B218-0186BC7312AE}" srcOrd="0" destOrd="0" presId="urn:microsoft.com/office/officeart/2008/layout/LinedList"/>
    <dgm:cxn modelId="{ABAE4056-5C4A-4A5D-9E5D-8DD22FC43990}" type="presOf" srcId="{133024B0-8A86-4052-A068-7FDCBB9CEDF2}" destId="{1E8E401E-3AAE-4802-A0C6-E360087833F7}" srcOrd="0" destOrd="0" presId="urn:microsoft.com/office/officeart/2008/layout/LinedList"/>
    <dgm:cxn modelId="{B682AED0-036C-4BED-A04C-E2A6EA35DCB2}" type="presOf" srcId="{384D57FD-BE56-49AB-BD15-A0ACDEA6B656}" destId="{7C35A92F-4B1A-4618-9CDB-5590312A6400}" srcOrd="0" destOrd="0" presId="urn:microsoft.com/office/officeart/2008/layout/LinedList"/>
    <dgm:cxn modelId="{F5758672-36EE-43C6-B54F-00E4C56732FB}" type="presOf" srcId="{0AFE237C-8D7F-43A7-A128-E36FF70357D1}" destId="{001ECA22-B4DE-4057-BF5D-4226CF78CD62}" srcOrd="0" destOrd="0" presId="urn:microsoft.com/office/officeart/2008/layout/LinedList"/>
    <dgm:cxn modelId="{46DFDF84-504A-49B9-B62A-B82514E7E3F4}" type="presOf" srcId="{14BF5857-C553-4C44-9C3B-519DF444977A}" destId="{3105D2DE-6008-47D5-A87D-26BBD78AF5B8}" srcOrd="0" destOrd="0" presId="urn:microsoft.com/office/officeart/2008/layout/LinedList"/>
    <dgm:cxn modelId="{0EE72468-95F4-4368-9DFC-39FF33287CF6}" srcId="{F256229B-3EF2-4548-898D-6C23148B5E6E}" destId="{80C32086-9540-4C56-B8B2-B3B6BF355C73}" srcOrd="1" destOrd="0" parTransId="{2177A9F9-A7DE-4FD0-85E2-7C5F8CF7B752}" sibTransId="{7B53F4C5-8CF2-4FD5-9DA6-D67AD4576AE2}"/>
    <dgm:cxn modelId="{07AEC9DC-65C4-4633-9A45-4AE425F9E2A3}" type="presOf" srcId="{ADEB510E-F5C8-4FCB-A902-3881ADB16E70}" destId="{17D3F0C5-4D35-478E-9D3C-7B24805C723E}" srcOrd="0" destOrd="0" presId="urn:microsoft.com/office/officeart/2008/layout/LinedList"/>
    <dgm:cxn modelId="{6D86771C-A2E9-4825-BA30-A5673804CB5F}" srcId="{F256229B-3EF2-4548-898D-6C23148B5E6E}" destId="{133024B0-8A86-4052-A068-7FDCBB9CEDF2}" srcOrd="6" destOrd="0" parTransId="{B64854DA-16B7-4D9E-83D6-B288A8540DC0}" sibTransId="{83B1CD85-0075-48B0-8752-89BEB6D136DA}"/>
    <dgm:cxn modelId="{EB995D84-65E1-4E28-8B0F-830D5C3FE6BE}" type="presOf" srcId="{34C3FCC2-7C57-4D82-9BDD-527DAEBFA890}" destId="{DDC8EE49-8983-4E6F-8C23-CE5181167D14}" srcOrd="0" destOrd="0" presId="urn:microsoft.com/office/officeart/2008/layout/LinedList"/>
    <dgm:cxn modelId="{34C3B0A8-556A-46E9-8E42-1AF2B7B6699D}" srcId="{F256229B-3EF2-4548-898D-6C23148B5E6E}" destId="{ADEB510E-F5C8-4FCB-A902-3881ADB16E70}" srcOrd="4" destOrd="0" parTransId="{77E4097D-2B08-4702-949A-A71653427A0E}" sibTransId="{F727CFC8-0534-437F-80DA-8FC39334D37D}"/>
    <dgm:cxn modelId="{D1894626-3B8B-46F9-B213-6923D6F4979D}" srcId="{133024B0-8A86-4052-A068-7FDCBB9CEDF2}" destId="{5EC5FDBB-D1A4-4350-A725-63E7E40E699D}" srcOrd="0" destOrd="0" parTransId="{1433AF91-9F7C-4A4B-ACF4-4A5CCC299F3A}" sibTransId="{7CFF2924-3D3A-4BA6-825C-C098E3B16BD4}"/>
    <dgm:cxn modelId="{25EBD14F-6FEE-4961-A2A2-DE7495401A73}" srcId="{F256229B-3EF2-4548-898D-6C23148B5E6E}" destId="{34C3FCC2-7C57-4D82-9BDD-527DAEBFA890}" srcOrd="3" destOrd="0" parTransId="{898C6027-125B-49FA-BA96-27CB50639469}" sibTransId="{8DAA587A-A2D8-4635-A5A3-239531BD4685}"/>
    <dgm:cxn modelId="{76C78F25-06A0-4294-88E5-91D757388D90}" type="presOf" srcId="{88FCD549-97C2-4806-B03A-A62D04C02B70}" destId="{2383BDCB-91C8-465D-86E8-B7BA6AE13318}" srcOrd="0" destOrd="0" presId="urn:microsoft.com/office/officeart/2008/layout/LinedList"/>
    <dgm:cxn modelId="{5047F168-9D1E-4139-B6C4-E6BE81E9A217}" srcId="{7214DE4C-9D58-4B48-BCF8-718A76E0F642}" destId="{EBCF159F-A6BD-47FF-A46E-CA15D88CE018}" srcOrd="0" destOrd="0" parTransId="{8EFB18FE-8D5D-4475-949F-0E5254D3F0C5}" sibTransId="{8DB16037-CDEA-4636-85DF-F23D0E3024AE}"/>
    <dgm:cxn modelId="{1B574579-FA64-4C02-802B-010F1358436E}" type="presOf" srcId="{5EC5FDBB-D1A4-4350-A725-63E7E40E699D}" destId="{51D554CC-3644-4DA1-AC23-E3C2AE799299}" srcOrd="0" destOrd="0" presId="urn:microsoft.com/office/officeart/2008/layout/LinedList"/>
    <dgm:cxn modelId="{20AF0669-A12F-4919-A631-2EF1BE2785A3}" srcId="{F256229B-3EF2-4548-898D-6C23148B5E6E}" destId="{7214DE4C-9D58-4B48-BCF8-718A76E0F642}" srcOrd="5" destOrd="0" parTransId="{A1FDD604-76D5-4335-856C-B13434E5A39D}" sibTransId="{F4C7E64C-6023-4A7C-9BB1-59CA66E9906C}"/>
    <dgm:cxn modelId="{45CEB5AD-1EB5-4712-8CC9-ECAAB6F5750F}" type="presOf" srcId="{F256229B-3EF2-4548-898D-6C23148B5E6E}" destId="{4C78B62E-E97F-4E7C-B56F-34C39A8C29D8}" srcOrd="0" destOrd="0" presId="urn:microsoft.com/office/officeart/2008/layout/LinedList"/>
    <dgm:cxn modelId="{A5F163BE-EA09-41E0-9AF6-311143AFA09D}" srcId="{F256229B-3EF2-4548-898D-6C23148B5E6E}" destId="{81711CBD-6F5B-473C-AC29-4DD78D7B711A}" srcOrd="7" destOrd="0" parTransId="{CBF4157B-9BD0-48C8-999B-FAC149E6104B}" sibTransId="{9C534912-11F3-47AE-A950-0DF34807A333}"/>
    <dgm:cxn modelId="{A5995D5C-FD18-4B10-9958-CD7234D1D146}" type="presOf" srcId="{6E1D0B8F-3885-4DFC-A8FB-6996A6EF0E1B}" destId="{41258108-C56F-4721-9A38-58E63433EB09}" srcOrd="0" destOrd="0" presId="urn:microsoft.com/office/officeart/2008/layout/LinedList"/>
    <dgm:cxn modelId="{ACB256D5-681C-4064-B865-51EEF7F9E9B0}" srcId="{80C32086-9540-4C56-B8B2-B3B6BF355C73}" destId="{6E1D0B8F-3885-4DFC-A8FB-6996A6EF0E1B}" srcOrd="0" destOrd="0" parTransId="{8871D43C-B0EF-4AEC-A882-FC2F49FAC7F2}" sibTransId="{38DFC2E1-5958-4CBD-A4CC-A15A0C77ECAE}"/>
    <dgm:cxn modelId="{D06FDCAA-24E7-499E-AB26-D9E124565D40}" srcId="{F256229B-3EF2-4548-898D-6C23148B5E6E}" destId="{3186E62C-97ED-4B11-9B59-84E0083EB057}" srcOrd="2" destOrd="0" parTransId="{F7B176C5-D5D9-4616-9048-E343E18AF7F8}" sibTransId="{018BD442-FFB0-43FC-8D86-092357855408}"/>
    <dgm:cxn modelId="{2F01BD10-5732-456C-9535-4EF0876A9049}" type="presOf" srcId="{81711CBD-6F5B-473C-AC29-4DD78D7B711A}" destId="{E4F3578A-3C54-4B4A-BB91-77FBF0848263}" srcOrd="0" destOrd="0" presId="urn:microsoft.com/office/officeart/2008/layout/LinedList"/>
    <dgm:cxn modelId="{E14E6571-72F7-40FA-B2F4-20C52878E7C4}" srcId="{384D57FD-BE56-49AB-BD15-A0ACDEA6B656}" destId="{6B68A2BD-E871-4BE5-84FB-46EFC36D4CE1}" srcOrd="0" destOrd="0" parTransId="{10A1E3BF-E667-4C8A-8F19-2914409CB963}" sibTransId="{DEA0CA01-8731-4678-8E5B-17DA1753384C}"/>
    <dgm:cxn modelId="{39953DC0-0290-4170-913A-C52E1D4BA5DD}" type="presOf" srcId="{A653E305-669A-403B-981D-C39A88DDC6B1}" destId="{D3C340C8-1576-4EA4-8B0B-E5181137DEF6}" srcOrd="0" destOrd="0" presId="urn:microsoft.com/office/officeart/2008/layout/LinedList"/>
    <dgm:cxn modelId="{13C59E0A-23A4-4645-9341-BDA47D10761E}" type="presOf" srcId="{7214DE4C-9D58-4B48-BCF8-718A76E0F642}" destId="{CBD7D856-31D4-475B-9D46-F65DE9A05FA7}" srcOrd="0" destOrd="0" presId="urn:microsoft.com/office/officeart/2008/layout/LinedList"/>
    <dgm:cxn modelId="{4EE5734E-08D4-4CAB-9CB0-107633CEC7EF}" type="presOf" srcId="{3186E62C-97ED-4B11-9B59-84E0083EB057}" destId="{278F9604-3B10-4340-8E92-6250C850FA27}" srcOrd="0" destOrd="0" presId="urn:microsoft.com/office/officeart/2008/layout/LinedList"/>
    <dgm:cxn modelId="{433D85BB-3E66-4BBA-B660-00FCF0D0A171}" type="presParOf" srcId="{4C78B62E-E97F-4E7C-B56F-34C39A8C29D8}" destId="{9952516F-B2E4-413A-9CCE-5C3A974A1BCD}" srcOrd="0" destOrd="0" presId="urn:microsoft.com/office/officeart/2008/layout/LinedList"/>
    <dgm:cxn modelId="{5992F6FE-FA19-457A-89F0-9A783C67B0E6}" type="presParOf" srcId="{4C78B62E-E97F-4E7C-B56F-34C39A8C29D8}" destId="{C9B26777-E5B3-4801-AAD8-589711E291C5}" srcOrd="1" destOrd="0" presId="urn:microsoft.com/office/officeart/2008/layout/LinedList"/>
    <dgm:cxn modelId="{FE2EB73D-A628-436E-BDFB-A9E7B90C255B}" type="presParOf" srcId="{C9B26777-E5B3-4801-AAD8-589711E291C5}" destId="{7C35A92F-4B1A-4618-9CDB-5590312A6400}" srcOrd="0" destOrd="0" presId="urn:microsoft.com/office/officeart/2008/layout/LinedList"/>
    <dgm:cxn modelId="{55CC4301-08FF-440D-B655-1B7D418AD0DB}" type="presParOf" srcId="{C9B26777-E5B3-4801-AAD8-589711E291C5}" destId="{16C2E7EC-AF3D-4521-8727-1B418E29F56E}" srcOrd="1" destOrd="0" presId="urn:microsoft.com/office/officeart/2008/layout/LinedList"/>
    <dgm:cxn modelId="{B8A396AF-DC97-400E-A2D2-AFD8B927E12C}" type="presParOf" srcId="{16C2E7EC-AF3D-4521-8727-1B418E29F56E}" destId="{F04811F5-90CE-4111-A64C-43AD854DBAAF}" srcOrd="0" destOrd="0" presId="urn:microsoft.com/office/officeart/2008/layout/LinedList"/>
    <dgm:cxn modelId="{FA191411-B8CB-4015-B3CD-CD772E75D2CD}" type="presParOf" srcId="{16C2E7EC-AF3D-4521-8727-1B418E29F56E}" destId="{EA04B576-5C6A-4395-A0D6-EF5C6C9A5E14}" srcOrd="1" destOrd="0" presId="urn:microsoft.com/office/officeart/2008/layout/LinedList"/>
    <dgm:cxn modelId="{6EA6E82E-9553-49BA-8AE2-98B77BA3834C}" type="presParOf" srcId="{EA04B576-5C6A-4395-A0D6-EF5C6C9A5E14}" destId="{375B14DD-E273-4D39-92B1-3BBE21525D32}" srcOrd="0" destOrd="0" presId="urn:microsoft.com/office/officeart/2008/layout/LinedList"/>
    <dgm:cxn modelId="{EE822A13-7ED2-49B6-8BF9-4452E156F706}" type="presParOf" srcId="{EA04B576-5C6A-4395-A0D6-EF5C6C9A5E14}" destId="{1A9399CA-B28D-45CB-B218-0186BC7312AE}" srcOrd="1" destOrd="0" presId="urn:microsoft.com/office/officeart/2008/layout/LinedList"/>
    <dgm:cxn modelId="{453663F7-6355-4097-B11F-50F12AB0EBFE}" type="presParOf" srcId="{EA04B576-5C6A-4395-A0D6-EF5C6C9A5E14}" destId="{3E9148C5-6EBD-496F-86E0-CB6998DCF15E}" srcOrd="2" destOrd="0" presId="urn:microsoft.com/office/officeart/2008/layout/LinedList"/>
    <dgm:cxn modelId="{EF5E27FE-427F-4F1F-A814-5FBA9283AB2B}" type="presParOf" srcId="{16C2E7EC-AF3D-4521-8727-1B418E29F56E}" destId="{C4E7D0BA-21A0-4F66-9718-CC743F355F47}" srcOrd="2" destOrd="0" presId="urn:microsoft.com/office/officeart/2008/layout/LinedList"/>
    <dgm:cxn modelId="{2AEC84FC-39E4-43FF-91E6-25D9DB0C2140}" type="presParOf" srcId="{16C2E7EC-AF3D-4521-8727-1B418E29F56E}" destId="{1107CD22-FEFE-4F45-BCFE-4427C8AEB746}" srcOrd="3" destOrd="0" presId="urn:microsoft.com/office/officeart/2008/layout/LinedList"/>
    <dgm:cxn modelId="{3D5DFF10-1548-4023-A9D8-08394A7DE59D}" type="presParOf" srcId="{4C78B62E-E97F-4E7C-B56F-34C39A8C29D8}" destId="{30EA9034-4828-4DF9-B56A-429B045841DA}" srcOrd="2" destOrd="0" presId="urn:microsoft.com/office/officeart/2008/layout/LinedList"/>
    <dgm:cxn modelId="{7B396971-0717-4289-84F3-3FA3DE39F9A2}" type="presParOf" srcId="{4C78B62E-E97F-4E7C-B56F-34C39A8C29D8}" destId="{93B430CB-E346-493A-9080-1AEF00E10EFA}" srcOrd="3" destOrd="0" presId="urn:microsoft.com/office/officeart/2008/layout/LinedList"/>
    <dgm:cxn modelId="{BC7829D0-6FFF-4B44-B8F1-F17D1DAF6A41}" type="presParOf" srcId="{93B430CB-E346-493A-9080-1AEF00E10EFA}" destId="{934A3522-B511-4F06-8545-147D25E5F4C6}" srcOrd="0" destOrd="0" presId="urn:microsoft.com/office/officeart/2008/layout/LinedList"/>
    <dgm:cxn modelId="{03255470-3BEC-4F51-A0A2-C32B0EA6BF96}" type="presParOf" srcId="{93B430CB-E346-493A-9080-1AEF00E10EFA}" destId="{735ADE1A-2B83-4EA5-9373-647061822F99}" srcOrd="1" destOrd="0" presId="urn:microsoft.com/office/officeart/2008/layout/LinedList"/>
    <dgm:cxn modelId="{6AA5C7B2-0EF8-41C8-AF0C-21C0831E4599}" type="presParOf" srcId="{735ADE1A-2B83-4EA5-9373-647061822F99}" destId="{7B337C68-9448-4006-B02A-E131A6336466}" srcOrd="0" destOrd="0" presId="urn:microsoft.com/office/officeart/2008/layout/LinedList"/>
    <dgm:cxn modelId="{963AB94E-BFE2-4F3C-BDB5-C3AF0A5E2036}" type="presParOf" srcId="{735ADE1A-2B83-4EA5-9373-647061822F99}" destId="{F3C645EA-869A-4942-B6CE-10B6F0A7FBD3}" srcOrd="1" destOrd="0" presId="urn:microsoft.com/office/officeart/2008/layout/LinedList"/>
    <dgm:cxn modelId="{3F6AF501-739D-4E5B-B9FC-C8F2B1795768}" type="presParOf" srcId="{F3C645EA-869A-4942-B6CE-10B6F0A7FBD3}" destId="{D50A37D5-3C1B-4474-9413-6F9616EE8F60}" srcOrd="0" destOrd="0" presId="urn:microsoft.com/office/officeart/2008/layout/LinedList"/>
    <dgm:cxn modelId="{989A4536-2DC3-4A66-A6C9-11CD64C2E4CB}" type="presParOf" srcId="{F3C645EA-869A-4942-B6CE-10B6F0A7FBD3}" destId="{41258108-C56F-4721-9A38-58E63433EB09}" srcOrd="1" destOrd="0" presId="urn:microsoft.com/office/officeart/2008/layout/LinedList"/>
    <dgm:cxn modelId="{9A2F726E-472A-4DE4-925A-8CBC265DC183}" type="presParOf" srcId="{F3C645EA-869A-4942-B6CE-10B6F0A7FBD3}" destId="{1ECBC033-A5EA-4100-9CCD-63B44B500485}" srcOrd="2" destOrd="0" presId="urn:microsoft.com/office/officeart/2008/layout/LinedList"/>
    <dgm:cxn modelId="{B0F55690-D3D9-4EDC-A838-FC77AC0A4E84}" type="presParOf" srcId="{735ADE1A-2B83-4EA5-9373-647061822F99}" destId="{CA829216-C02D-4498-857A-F27B9EC1CA58}" srcOrd="2" destOrd="0" presId="urn:microsoft.com/office/officeart/2008/layout/LinedList"/>
    <dgm:cxn modelId="{07FEDAEA-7CB3-4071-AC35-714641F1435C}" type="presParOf" srcId="{735ADE1A-2B83-4EA5-9373-647061822F99}" destId="{A891437F-2A74-4912-AC0C-8954295478FC}" srcOrd="3" destOrd="0" presId="urn:microsoft.com/office/officeart/2008/layout/LinedList"/>
    <dgm:cxn modelId="{DD3B2636-51A6-4622-839A-F703F64DE296}" type="presParOf" srcId="{4C78B62E-E97F-4E7C-B56F-34C39A8C29D8}" destId="{B8B44E96-8664-423C-9E4E-8C3B5FE18A2D}" srcOrd="4" destOrd="0" presId="urn:microsoft.com/office/officeart/2008/layout/LinedList"/>
    <dgm:cxn modelId="{BA155841-9264-49D2-818B-9CE0928344CB}" type="presParOf" srcId="{4C78B62E-E97F-4E7C-B56F-34C39A8C29D8}" destId="{3B6A2EE0-9A66-42CF-B948-77F10CD85CC8}" srcOrd="5" destOrd="0" presId="urn:microsoft.com/office/officeart/2008/layout/LinedList"/>
    <dgm:cxn modelId="{5EE71B3A-0636-4EB8-9F9A-AF3AC6E8ACBC}" type="presParOf" srcId="{3B6A2EE0-9A66-42CF-B948-77F10CD85CC8}" destId="{278F9604-3B10-4340-8E92-6250C850FA27}" srcOrd="0" destOrd="0" presId="urn:microsoft.com/office/officeart/2008/layout/LinedList"/>
    <dgm:cxn modelId="{9B2D0A8A-49CF-41FF-8A53-46CE250EA989}" type="presParOf" srcId="{3B6A2EE0-9A66-42CF-B948-77F10CD85CC8}" destId="{E1F6FB84-C201-4E31-AB13-402BD5D46A3B}" srcOrd="1" destOrd="0" presId="urn:microsoft.com/office/officeart/2008/layout/LinedList"/>
    <dgm:cxn modelId="{C0E7145F-A269-4195-84B0-933A62C262BB}" type="presParOf" srcId="{E1F6FB84-C201-4E31-AB13-402BD5D46A3B}" destId="{11116509-8B7B-4385-8E69-C4D65E06DEBE}" srcOrd="0" destOrd="0" presId="urn:microsoft.com/office/officeart/2008/layout/LinedList"/>
    <dgm:cxn modelId="{B73D1153-77FE-49A5-97FA-610A5D379560}" type="presParOf" srcId="{E1F6FB84-C201-4E31-AB13-402BD5D46A3B}" destId="{045D3C52-02DA-469B-B22D-DA88BDA409D0}" srcOrd="1" destOrd="0" presId="urn:microsoft.com/office/officeart/2008/layout/LinedList"/>
    <dgm:cxn modelId="{4BCE8AB8-72ED-4527-80E7-87EAE295EB19}" type="presParOf" srcId="{045D3C52-02DA-469B-B22D-DA88BDA409D0}" destId="{1BC8C872-0BFD-4202-8571-388670F82614}" srcOrd="0" destOrd="0" presId="urn:microsoft.com/office/officeart/2008/layout/LinedList"/>
    <dgm:cxn modelId="{C25BCA09-2607-4BCC-88E6-1324382D46AC}" type="presParOf" srcId="{045D3C52-02DA-469B-B22D-DA88BDA409D0}" destId="{001ECA22-B4DE-4057-BF5D-4226CF78CD62}" srcOrd="1" destOrd="0" presId="urn:microsoft.com/office/officeart/2008/layout/LinedList"/>
    <dgm:cxn modelId="{350E6DD4-095A-4791-ACB8-DD9A93073376}" type="presParOf" srcId="{045D3C52-02DA-469B-B22D-DA88BDA409D0}" destId="{4EDF69F8-DB42-4F4D-A426-6DED7E531B42}" srcOrd="2" destOrd="0" presId="urn:microsoft.com/office/officeart/2008/layout/LinedList"/>
    <dgm:cxn modelId="{E787F530-9414-45AB-B55B-52920601506B}" type="presParOf" srcId="{E1F6FB84-C201-4E31-AB13-402BD5D46A3B}" destId="{E3A00509-1A7D-47C5-9748-A3BDBD6910DF}" srcOrd="2" destOrd="0" presId="urn:microsoft.com/office/officeart/2008/layout/LinedList"/>
    <dgm:cxn modelId="{4D23C413-5FEB-451C-B22F-932DC060C222}" type="presParOf" srcId="{E1F6FB84-C201-4E31-AB13-402BD5D46A3B}" destId="{81EF67B5-3011-49D0-99DF-B432C677B8A7}" srcOrd="3" destOrd="0" presId="urn:microsoft.com/office/officeart/2008/layout/LinedList"/>
    <dgm:cxn modelId="{7E3486D9-E907-4CFF-ABA6-514D5AF48FFA}" type="presParOf" srcId="{4C78B62E-E97F-4E7C-B56F-34C39A8C29D8}" destId="{A3D3CA3A-B54F-4E65-9FAE-4EDE15F7A4AB}" srcOrd="6" destOrd="0" presId="urn:microsoft.com/office/officeart/2008/layout/LinedList"/>
    <dgm:cxn modelId="{2206BB67-8D29-4D39-93BD-CD9F391FE165}" type="presParOf" srcId="{4C78B62E-E97F-4E7C-B56F-34C39A8C29D8}" destId="{0D15F9EA-644E-4594-9F1E-5CF73B6A2001}" srcOrd="7" destOrd="0" presId="urn:microsoft.com/office/officeart/2008/layout/LinedList"/>
    <dgm:cxn modelId="{000C03C4-05AD-4C9B-BA61-0C84DFB4F032}" type="presParOf" srcId="{0D15F9EA-644E-4594-9F1E-5CF73B6A2001}" destId="{DDC8EE49-8983-4E6F-8C23-CE5181167D14}" srcOrd="0" destOrd="0" presId="urn:microsoft.com/office/officeart/2008/layout/LinedList"/>
    <dgm:cxn modelId="{41A4FA42-ECD4-4CAE-8D74-2BD93B1EDB8C}" type="presParOf" srcId="{0D15F9EA-644E-4594-9F1E-5CF73B6A2001}" destId="{A0EE1460-37CC-4587-86AB-0ACE59A0695F}" srcOrd="1" destOrd="0" presId="urn:microsoft.com/office/officeart/2008/layout/LinedList"/>
    <dgm:cxn modelId="{122DD63D-C7CD-45C2-A9D5-2A3AFE479C00}" type="presParOf" srcId="{A0EE1460-37CC-4587-86AB-0ACE59A0695F}" destId="{AA0BE26E-2013-4404-B9B8-8589A0EE99F0}" srcOrd="0" destOrd="0" presId="urn:microsoft.com/office/officeart/2008/layout/LinedList"/>
    <dgm:cxn modelId="{BFF20299-5096-4929-8680-0E73AE32616C}" type="presParOf" srcId="{A0EE1460-37CC-4587-86AB-0ACE59A0695F}" destId="{69968C9E-B282-41FA-93B7-411A1DD00D67}" srcOrd="1" destOrd="0" presId="urn:microsoft.com/office/officeart/2008/layout/LinedList"/>
    <dgm:cxn modelId="{08CB87DA-EA02-4EDF-A516-6FDF8F24A170}" type="presParOf" srcId="{69968C9E-B282-41FA-93B7-411A1DD00D67}" destId="{211A386B-8FCB-4D21-93C4-7806454B47C2}" srcOrd="0" destOrd="0" presId="urn:microsoft.com/office/officeart/2008/layout/LinedList"/>
    <dgm:cxn modelId="{8A153529-0CBF-4341-95F9-01EDBA3A7CF3}" type="presParOf" srcId="{69968C9E-B282-41FA-93B7-411A1DD00D67}" destId="{D3C340C8-1576-4EA4-8B0B-E5181137DEF6}" srcOrd="1" destOrd="0" presId="urn:microsoft.com/office/officeart/2008/layout/LinedList"/>
    <dgm:cxn modelId="{E6A372ED-8112-400C-961D-083072588760}" type="presParOf" srcId="{69968C9E-B282-41FA-93B7-411A1DD00D67}" destId="{28D3E465-BBF4-49AD-A0E7-D98AD8084D26}" srcOrd="2" destOrd="0" presId="urn:microsoft.com/office/officeart/2008/layout/LinedList"/>
    <dgm:cxn modelId="{2CA323F5-0C14-439D-95B3-8F9758243C14}" type="presParOf" srcId="{A0EE1460-37CC-4587-86AB-0ACE59A0695F}" destId="{A7E5D294-644F-44C0-8447-FC6B84BA30A8}" srcOrd="2" destOrd="0" presId="urn:microsoft.com/office/officeart/2008/layout/LinedList"/>
    <dgm:cxn modelId="{9252E3F7-9B09-40D6-A4AB-6215EE6B1A4B}" type="presParOf" srcId="{A0EE1460-37CC-4587-86AB-0ACE59A0695F}" destId="{FFEA7784-1917-469D-958E-E74CFD6A9CEE}" srcOrd="3" destOrd="0" presId="urn:microsoft.com/office/officeart/2008/layout/LinedList"/>
    <dgm:cxn modelId="{A68EB0D7-30B6-4803-BFB8-3F38D8B34825}" type="presParOf" srcId="{4C78B62E-E97F-4E7C-B56F-34C39A8C29D8}" destId="{535366D6-680F-4187-844D-7C4E12AE6031}" srcOrd="8" destOrd="0" presId="urn:microsoft.com/office/officeart/2008/layout/LinedList"/>
    <dgm:cxn modelId="{97253C0E-6040-4B26-8AB9-A10C22588E2B}" type="presParOf" srcId="{4C78B62E-E97F-4E7C-B56F-34C39A8C29D8}" destId="{2DB0B412-FD56-417D-96DA-6401355C4162}" srcOrd="9" destOrd="0" presId="urn:microsoft.com/office/officeart/2008/layout/LinedList"/>
    <dgm:cxn modelId="{D716F7E5-F2F7-4C8D-8C85-83BE7FEF0949}" type="presParOf" srcId="{2DB0B412-FD56-417D-96DA-6401355C4162}" destId="{17D3F0C5-4D35-478E-9D3C-7B24805C723E}" srcOrd="0" destOrd="0" presId="urn:microsoft.com/office/officeart/2008/layout/LinedList"/>
    <dgm:cxn modelId="{C5433E4D-F628-45C4-948F-80C37F7D17FA}" type="presParOf" srcId="{2DB0B412-FD56-417D-96DA-6401355C4162}" destId="{F3EF036F-47DA-4D04-A2EA-E37283D83D7B}" srcOrd="1" destOrd="0" presId="urn:microsoft.com/office/officeart/2008/layout/LinedList"/>
    <dgm:cxn modelId="{E87FE059-6112-4B18-B942-D4CD29E13AD5}" type="presParOf" srcId="{F3EF036F-47DA-4D04-A2EA-E37283D83D7B}" destId="{64BBDACA-5497-4A1E-A333-2A78EC1AEEBE}" srcOrd="0" destOrd="0" presId="urn:microsoft.com/office/officeart/2008/layout/LinedList"/>
    <dgm:cxn modelId="{93B4A856-9A6F-476F-8E4C-1F15E8FAB161}" type="presParOf" srcId="{F3EF036F-47DA-4D04-A2EA-E37283D83D7B}" destId="{B19A09BE-800C-4868-99B8-8DC1374BBB28}" srcOrd="1" destOrd="0" presId="urn:microsoft.com/office/officeart/2008/layout/LinedList"/>
    <dgm:cxn modelId="{2D15BC52-9408-49C1-8599-1C098C3B0767}" type="presParOf" srcId="{B19A09BE-800C-4868-99B8-8DC1374BBB28}" destId="{D36F5411-B4CD-4E38-BB61-381C8ADBBCCB}" srcOrd="0" destOrd="0" presId="urn:microsoft.com/office/officeart/2008/layout/LinedList"/>
    <dgm:cxn modelId="{A1AB2480-54C5-489C-9A6D-1F442C82DA7A}" type="presParOf" srcId="{B19A09BE-800C-4868-99B8-8DC1374BBB28}" destId="{2383BDCB-91C8-465D-86E8-B7BA6AE13318}" srcOrd="1" destOrd="0" presId="urn:microsoft.com/office/officeart/2008/layout/LinedList"/>
    <dgm:cxn modelId="{93CC50BD-2291-459C-AE0F-0A0847FD5A62}" type="presParOf" srcId="{B19A09BE-800C-4868-99B8-8DC1374BBB28}" destId="{A8D51664-CBD0-4EB9-A36F-F8956A73E4D3}" srcOrd="2" destOrd="0" presId="urn:microsoft.com/office/officeart/2008/layout/LinedList"/>
    <dgm:cxn modelId="{A84BE0FB-F075-4D5D-ACFC-59DF5EFA7D20}" type="presParOf" srcId="{F3EF036F-47DA-4D04-A2EA-E37283D83D7B}" destId="{B5B95BDB-B163-4C20-B207-DB763EB5C4B7}" srcOrd="2" destOrd="0" presId="urn:microsoft.com/office/officeart/2008/layout/LinedList"/>
    <dgm:cxn modelId="{692DAE5A-E81D-4D9C-82FC-35DDFCB8873C}" type="presParOf" srcId="{F3EF036F-47DA-4D04-A2EA-E37283D83D7B}" destId="{B83FDCE4-14D7-45DB-A0B8-9DFB9541DFE9}" srcOrd="3" destOrd="0" presId="urn:microsoft.com/office/officeart/2008/layout/LinedList"/>
    <dgm:cxn modelId="{27269701-3885-4311-9E50-E95182382467}" type="presParOf" srcId="{4C78B62E-E97F-4E7C-B56F-34C39A8C29D8}" destId="{2DF6586D-390D-4081-8F12-75CE39CCD7D4}" srcOrd="10" destOrd="0" presId="urn:microsoft.com/office/officeart/2008/layout/LinedList"/>
    <dgm:cxn modelId="{A5F980D2-8CD3-48BF-86B6-F0BFA828F80F}" type="presParOf" srcId="{4C78B62E-E97F-4E7C-B56F-34C39A8C29D8}" destId="{6D92EDA1-67B5-4D84-A35A-CF94BCEED4BB}" srcOrd="11" destOrd="0" presId="urn:microsoft.com/office/officeart/2008/layout/LinedList"/>
    <dgm:cxn modelId="{ADBC17BD-2C8D-415E-8121-8CC760C6510B}" type="presParOf" srcId="{6D92EDA1-67B5-4D84-A35A-CF94BCEED4BB}" destId="{CBD7D856-31D4-475B-9D46-F65DE9A05FA7}" srcOrd="0" destOrd="0" presId="urn:microsoft.com/office/officeart/2008/layout/LinedList"/>
    <dgm:cxn modelId="{858792D5-0C4B-48F0-80F1-CFCA796380B5}" type="presParOf" srcId="{6D92EDA1-67B5-4D84-A35A-CF94BCEED4BB}" destId="{0593AE75-953B-4F48-93D2-B369518550CE}" srcOrd="1" destOrd="0" presId="urn:microsoft.com/office/officeart/2008/layout/LinedList"/>
    <dgm:cxn modelId="{B98288FC-4A1C-407F-A195-2595BD54622D}" type="presParOf" srcId="{0593AE75-953B-4F48-93D2-B369518550CE}" destId="{A085D64E-AA5A-4B12-9F21-E262CBBBB674}" srcOrd="0" destOrd="0" presId="urn:microsoft.com/office/officeart/2008/layout/LinedList"/>
    <dgm:cxn modelId="{8C90F2BB-D4E6-4FE0-BAA0-92FA3F68370B}" type="presParOf" srcId="{0593AE75-953B-4F48-93D2-B369518550CE}" destId="{29C51510-C70A-42B1-BB17-314E40411C83}" srcOrd="1" destOrd="0" presId="urn:microsoft.com/office/officeart/2008/layout/LinedList"/>
    <dgm:cxn modelId="{AEB27B4D-01FE-4E43-8753-FFC6EEFB8321}" type="presParOf" srcId="{29C51510-C70A-42B1-BB17-314E40411C83}" destId="{05B829E7-AD44-4ED5-A71A-BD0FBF12560A}" srcOrd="0" destOrd="0" presId="urn:microsoft.com/office/officeart/2008/layout/LinedList"/>
    <dgm:cxn modelId="{B7A96D2B-CB83-4BC1-A802-2069A8F9E239}" type="presParOf" srcId="{29C51510-C70A-42B1-BB17-314E40411C83}" destId="{C39D7630-E157-4E0F-AE85-9EF86EECEEBC}" srcOrd="1" destOrd="0" presId="urn:microsoft.com/office/officeart/2008/layout/LinedList"/>
    <dgm:cxn modelId="{4971D148-E364-4318-9079-2A1D0729DD22}" type="presParOf" srcId="{29C51510-C70A-42B1-BB17-314E40411C83}" destId="{387FB8E0-7E05-42FC-83C7-1D0DC18C6F67}" srcOrd="2" destOrd="0" presId="urn:microsoft.com/office/officeart/2008/layout/LinedList"/>
    <dgm:cxn modelId="{B55D01C0-7982-4010-A406-7E41C550A217}" type="presParOf" srcId="{0593AE75-953B-4F48-93D2-B369518550CE}" destId="{6FC08913-F8B4-402E-AF24-37E0DDA1CFD1}" srcOrd="2" destOrd="0" presId="urn:microsoft.com/office/officeart/2008/layout/LinedList"/>
    <dgm:cxn modelId="{B76A4FF1-DB7B-41AB-8312-2D9DA06B1997}" type="presParOf" srcId="{0593AE75-953B-4F48-93D2-B369518550CE}" destId="{0DB7E145-911F-4053-8145-2F276503F9B9}" srcOrd="3" destOrd="0" presId="urn:microsoft.com/office/officeart/2008/layout/LinedList"/>
    <dgm:cxn modelId="{CD9007CD-095F-4E11-97FA-1B180F769C7D}" type="presParOf" srcId="{4C78B62E-E97F-4E7C-B56F-34C39A8C29D8}" destId="{E9E4D8C3-DB17-4876-876B-D9BEADEF307A}" srcOrd="12" destOrd="0" presId="urn:microsoft.com/office/officeart/2008/layout/LinedList"/>
    <dgm:cxn modelId="{1643E18C-76DB-4B9D-8545-7D57F49D55C6}" type="presParOf" srcId="{4C78B62E-E97F-4E7C-B56F-34C39A8C29D8}" destId="{3C64C485-D5DE-4F01-84FD-8ED46AA0165B}" srcOrd="13" destOrd="0" presId="urn:microsoft.com/office/officeart/2008/layout/LinedList"/>
    <dgm:cxn modelId="{625300C6-4B45-473D-8C61-AAEF3FBF3CCB}" type="presParOf" srcId="{3C64C485-D5DE-4F01-84FD-8ED46AA0165B}" destId="{1E8E401E-3AAE-4802-A0C6-E360087833F7}" srcOrd="0" destOrd="0" presId="urn:microsoft.com/office/officeart/2008/layout/LinedList"/>
    <dgm:cxn modelId="{C85C6D53-654B-440E-BBFE-CE97FA118CE3}" type="presParOf" srcId="{3C64C485-D5DE-4F01-84FD-8ED46AA0165B}" destId="{70BE399B-1D00-40E8-9E74-D8DF21A1FBAD}" srcOrd="1" destOrd="0" presId="urn:microsoft.com/office/officeart/2008/layout/LinedList"/>
    <dgm:cxn modelId="{10DC1F33-A3AE-41AD-A306-253A56D6EDC5}" type="presParOf" srcId="{70BE399B-1D00-40E8-9E74-D8DF21A1FBAD}" destId="{5A04E84F-9361-4A9C-8959-7BEF67ED0724}" srcOrd="0" destOrd="0" presId="urn:microsoft.com/office/officeart/2008/layout/LinedList"/>
    <dgm:cxn modelId="{22CC4D3F-606C-44C3-BCA4-96D099A7D5B1}" type="presParOf" srcId="{70BE399B-1D00-40E8-9E74-D8DF21A1FBAD}" destId="{3447BCD8-557D-4B51-9462-8FE77D4B34D7}" srcOrd="1" destOrd="0" presId="urn:microsoft.com/office/officeart/2008/layout/LinedList"/>
    <dgm:cxn modelId="{C2BA6CCC-0C5C-44C3-B288-B735D171904C}" type="presParOf" srcId="{3447BCD8-557D-4B51-9462-8FE77D4B34D7}" destId="{00854661-AD72-4F44-A3B5-5D0AB1DCE914}" srcOrd="0" destOrd="0" presId="urn:microsoft.com/office/officeart/2008/layout/LinedList"/>
    <dgm:cxn modelId="{16294529-1245-4223-899E-B314B9D62FAB}" type="presParOf" srcId="{3447BCD8-557D-4B51-9462-8FE77D4B34D7}" destId="{51D554CC-3644-4DA1-AC23-E3C2AE799299}" srcOrd="1" destOrd="0" presId="urn:microsoft.com/office/officeart/2008/layout/LinedList"/>
    <dgm:cxn modelId="{9CA3D1AF-00CF-42EC-9946-D14BB3D7CCA8}" type="presParOf" srcId="{3447BCD8-557D-4B51-9462-8FE77D4B34D7}" destId="{4E714804-5E66-4145-878D-25B2AA626FCB}" srcOrd="2" destOrd="0" presId="urn:microsoft.com/office/officeart/2008/layout/LinedList"/>
    <dgm:cxn modelId="{0591302F-DEBC-4509-9D5C-3E34D99AFDEA}" type="presParOf" srcId="{70BE399B-1D00-40E8-9E74-D8DF21A1FBAD}" destId="{2211A864-9377-4DDD-A3F0-71FEDA011B58}" srcOrd="2" destOrd="0" presId="urn:microsoft.com/office/officeart/2008/layout/LinedList"/>
    <dgm:cxn modelId="{FFFE606B-F629-48B0-87ED-48C718B444DD}" type="presParOf" srcId="{70BE399B-1D00-40E8-9E74-D8DF21A1FBAD}" destId="{41AE769D-4749-4B09-9403-112B99DEE308}" srcOrd="3" destOrd="0" presId="urn:microsoft.com/office/officeart/2008/layout/LinedList"/>
    <dgm:cxn modelId="{76D483C2-1806-40BD-9F10-6BAC76308C92}" type="presParOf" srcId="{4C78B62E-E97F-4E7C-B56F-34C39A8C29D8}" destId="{F4C4EFEB-3397-4EF9-B6A3-0B4E1437B3DE}" srcOrd="14" destOrd="0" presId="urn:microsoft.com/office/officeart/2008/layout/LinedList"/>
    <dgm:cxn modelId="{20DBBC0A-B5BF-4810-B02A-B42D7D6ABFA8}" type="presParOf" srcId="{4C78B62E-E97F-4E7C-B56F-34C39A8C29D8}" destId="{7B31DF2E-F850-424D-9DDC-769400777C0C}" srcOrd="15" destOrd="0" presId="urn:microsoft.com/office/officeart/2008/layout/LinedList"/>
    <dgm:cxn modelId="{21040D17-D76E-4F67-B227-05E96DCB8DEA}" type="presParOf" srcId="{7B31DF2E-F850-424D-9DDC-769400777C0C}" destId="{E4F3578A-3C54-4B4A-BB91-77FBF0848263}" srcOrd="0" destOrd="0" presId="urn:microsoft.com/office/officeart/2008/layout/LinedList"/>
    <dgm:cxn modelId="{4E2DAA64-3682-437A-8B55-599E3CDE25D8}" type="presParOf" srcId="{7B31DF2E-F850-424D-9DDC-769400777C0C}" destId="{CB05CA5F-ADB5-48CD-885E-047AA5E74525}" srcOrd="1" destOrd="0" presId="urn:microsoft.com/office/officeart/2008/layout/LinedList"/>
    <dgm:cxn modelId="{E9A61F1A-A0B1-4F4B-B833-10908915EDA8}" type="presParOf" srcId="{CB05CA5F-ADB5-48CD-885E-047AA5E74525}" destId="{BF2D684D-2A74-4E6C-8B62-369E9723220A}" srcOrd="0" destOrd="0" presId="urn:microsoft.com/office/officeart/2008/layout/LinedList"/>
    <dgm:cxn modelId="{36195650-1D6D-4DF6-B852-232ED050D1C8}" type="presParOf" srcId="{CB05CA5F-ADB5-48CD-885E-047AA5E74525}" destId="{BE6428B5-246C-4444-ACBF-21E1F9160B15}" srcOrd="1" destOrd="0" presId="urn:microsoft.com/office/officeart/2008/layout/LinedList"/>
    <dgm:cxn modelId="{CBE080DD-AFD2-4600-BAD3-3C7BC947C2AC}" type="presParOf" srcId="{BE6428B5-246C-4444-ACBF-21E1F9160B15}" destId="{49209E7C-E4F0-4AE8-BEEE-00490ABD56D1}" srcOrd="0" destOrd="0" presId="urn:microsoft.com/office/officeart/2008/layout/LinedList"/>
    <dgm:cxn modelId="{658C936A-E012-45BD-A38E-0E5E1D5422BC}" type="presParOf" srcId="{BE6428B5-246C-4444-ACBF-21E1F9160B15}" destId="{3105D2DE-6008-47D5-A87D-26BBD78AF5B8}" srcOrd="1" destOrd="0" presId="urn:microsoft.com/office/officeart/2008/layout/LinedList"/>
    <dgm:cxn modelId="{765087C6-BE37-4592-9C24-251CE051421F}" type="presParOf" srcId="{BE6428B5-246C-4444-ACBF-21E1F9160B15}" destId="{6ED94CFF-498F-4AE9-B1FB-5279ADF62FDE}" srcOrd="2" destOrd="0" presId="urn:microsoft.com/office/officeart/2008/layout/LinedList"/>
    <dgm:cxn modelId="{A552D659-C754-4C09-8FE4-B21107CC0CE1}" type="presParOf" srcId="{CB05CA5F-ADB5-48CD-885E-047AA5E74525}" destId="{85E3CD58-F916-4209-9D85-A032CB358D5F}" srcOrd="2" destOrd="0" presId="urn:microsoft.com/office/officeart/2008/layout/LinedList"/>
    <dgm:cxn modelId="{C51CFA5C-4C8F-49E0-9487-1CD0CB296660}" type="presParOf" srcId="{CB05CA5F-ADB5-48CD-885E-047AA5E74525}" destId="{68A294EC-9613-484C-B473-622849D4368C}"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56229B-3EF2-4548-898D-6C23148B5E6E}" type="doc">
      <dgm:prSet loTypeId="urn:microsoft.com/office/officeart/2008/layout/LinedList" loCatId="hierarchy" qsTypeId="urn:microsoft.com/office/officeart/2005/8/quickstyle/simple1" qsCatId="simple" csTypeId="urn:microsoft.com/office/officeart/2005/8/colors/colorful2" csCatId="colorful" phldr="1"/>
      <dgm:spPr/>
      <dgm:t>
        <a:bodyPr/>
        <a:lstStyle/>
        <a:p>
          <a:endParaRPr lang="en-US"/>
        </a:p>
      </dgm:t>
    </dgm:pt>
    <dgm:pt modelId="{384D57FD-BE56-49AB-BD15-A0ACDEA6B656}">
      <dgm:prSet phldrT="[Text]" custT="1"/>
      <dgm:spPr/>
      <dgm:t>
        <a:bodyPr/>
        <a:lstStyle/>
        <a:p>
          <a:pPr algn="l"/>
          <a:r>
            <a:rPr lang="en-US" sz="1900" dirty="0" smtClean="0">
              <a:latin typeface="Segoe UI" panose="020B0502040204020203" pitchFamily="34" charset="0"/>
              <a:cs typeface="Segoe UI" panose="020B0502040204020203" pitchFamily="34" charset="0"/>
            </a:rPr>
            <a:t>Load-balancing</a:t>
          </a:r>
          <a:endParaRPr lang="en-US" sz="1900" dirty="0">
            <a:latin typeface="Segoe UI" panose="020B0502040204020203" pitchFamily="34" charset="0"/>
            <a:cs typeface="Segoe UI" panose="020B0502040204020203" pitchFamily="34" charset="0"/>
          </a:endParaRPr>
        </a:p>
      </dgm:t>
    </dgm:pt>
    <dgm:pt modelId="{17EB99DA-6CD5-4C37-88AC-4BE842466D81}" type="parTrans" cxnId="{0E9530C5-52EA-45BB-9BB9-2C42F7B5F34D}">
      <dgm:prSet/>
      <dgm:spPr/>
      <dgm:t>
        <a:bodyPr/>
        <a:lstStyle/>
        <a:p>
          <a:pPr algn="l"/>
          <a:endParaRPr lang="en-US" sz="1900">
            <a:latin typeface="Segoe UI" panose="020B0502040204020203" pitchFamily="34" charset="0"/>
            <a:cs typeface="Segoe UI" panose="020B0502040204020203" pitchFamily="34" charset="0"/>
          </a:endParaRPr>
        </a:p>
      </dgm:t>
    </dgm:pt>
    <dgm:pt modelId="{0D1537E5-9620-4B87-85FE-13CB1531E5AB}" type="sibTrans" cxnId="{0E9530C5-52EA-45BB-9BB9-2C42F7B5F34D}">
      <dgm:prSet/>
      <dgm:spPr/>
      <dgm:t>
        <a:bodyPr/>
        <a:lstStyle/>
        <a:p>
          <a:pPr algn="l"/>
          <a:endParaRPr lang="en-US" sz="1900">
            <a:latin typeface="Segoe UI" panose="020B0502040204020203" pitchFamily="34" charset="0"/>
            <a:cs typeface="Segoe UI" panose="020B0502040204020203" pitchFamily="34" charset="0"/>
          </a:endParaRPr>
        </a:p>
      </dgm:t>
    </dgm:pt>
    <dgm:pt modelId="{80C32086-9540-4C56-B8B2-B3B6BF355C73}">
      <dgm:prSet phldrT="[Text]" custT="1"/>
      <dgm:spPr/>
      <dgm:t>
        <a:bodyPr/>
        <a:lstStyle/>
        <a:p>
          <a:pPr algn="l"/>
          <a:r>
            <a:rPr lang="en-US" sz="1900" dirty="0" smtClean="0">
              <a:latin typeface="Segoe UI" panose="020B0502040204020203" pitchFamily="34" charset="0"/>
              <a:cs typeface="Segoe UI" panose="020B0502040204020203" pitchFamily="34" charset="0"/>
            </a:rPr>
            <a:t>Scale-up</a:t>
          </a:r>
          <a:endParaRPr lang="en-US" sz="1900" dirty="0">
            <a:latin typeface="Segoe UI" panose="020B0502040204020203" pitchFamily="34" charset="0"/>
            <a:cs typeface="Segoe UI" panose="020B0502040204020203" pitchFamily="34" charset="0"/>
          </a:endParaRPr>
        </a:p>
      </dgm:t>
    </dgm:pt>
    <dgm:pt modelId="{2177A9F9-A7DE-4FD0-85E2-7C5F8CF7B752}" type="parTrans" cxnId="{0EE72468-95F4-4368-9DFC-39FF33287CF6}">
      <dgm:prSet/>
      <dgm:spPr/>
      <dgm:t>
        <a:bodyPr/>
        <a:lstStyle/>
        <a:p>
          <a:pPr algn="l"/>
          <a:endParaRPr lang="en-US" sz="1900">
            <a:latin typeface="Segoe UI" panose="020B0502040204020203" pitchFamily="34" charset="0"/>
            <a:cs typeface="Segoe UI" panose="020B0502040204020203" pitchFamily="34" charset="0"/>
          </a:endParaRPr>
        </a:p>
      </dgm:t>
    </dgm:pt>
    <dgm:pt modelId="{7B53F4C5-8CF2-4FD5-9DA6-D67AD4576AE2}" type="sibTrans" cxnId="{0EE72468-95F4-4368-9DFC-39FF33287CF6}">
      <dgm:prSet/>
      <dgm:spPr/>
      <dgm:t>
        <a:bodyPr/>
        <a:lstStyle/>
        <a:p>
          <a:pPr algn="l"/>
          <a:endParaRPr lang="en-US" sz="1900">
            <a:latin typeface="Segoe UI" panose="020B0502040204020203" pitchFamily="34" charset="0"/>
            <a:cs typeface="Segoe UI" panose="020B0502040204020203" pitchFamily="34" charset="0"/>
          </a:endParaRPr>
        </a:p>
      </dgm:t>
    </dgm:pt>
    <dgm:pt modelId="{6E1D0B8F-3885-4DFC-A8FB-6996A6EF0E1B}">
      <dgm:prSet phldrT="[Text]" custT="1"/>
      <dgm:spPr/>
      <dgm:t>
        <a:bodyPr/>
        <a:lstStyle/>
        <a:p>
          <a:pPr algn="l"/>
          <a:r>
            <a:rPr lang="en-US" sz="1900" dirty="0" smtClean="0">
              <a:latin typeface="Segoe UI" panose="020B0502040204020203" pitchFamily="34" charset="0"/>
              <a:cs typeface="Segoe UI" panose="020B0502040204020203" pitchFamily="34" charset="0"/>
            </a:rPr>
            <a:t>Specifies the scale-up requirements when scaling a website to meet capacity demand. </a:t>
          </a:r>
          <a:endParaRPr lang="en-US" sz="1900" dirty="0">
            <a:latin typeface="Segoe UI" panose="020B0502040204020203" pitchFamily="34" charset="0"/>
            <a:cs typeface="Segoe UI" panose="020B0502040204020203" pitchFamily="34" charset="0"/>
          </a:endParaRPr>
        </a:p>
      </dgm:t>
    </dgm:pt>
    <dgm:pt modelId="{8871D43C-B0EF-4AEC-A882-FC2F49FAC7F2}" type="parTrans" cxnId="{ACB256D5-681C-4064-B865-51EEF7F9E9B0}">
      <dgm:prSet/>
      <dgm:spPr/>
      <dgm:t>
        <a:bodyPr/>
        <a:lstStyle/>
        <a:p>
          <a:pPr algn="l"/>
          <a:endParaRPr lang="en-US" sz="1900">
            <a:latin typeface="Segoe UI" panose="020B0502040204020203" pitchFamily="34" charset="0"/>
            <a:cs typeface="Segoe UI" panose="020B0502040204020203" pitchFamily="34" charset="0"/>
          </a:endParaRPr>
        </a:p>
      </dgm:t>
    </dgm:pt>
    <dgm:pt modelId="{38DFC2E1-5958-4CBD-A4CC-A15A0C77ECAE}" type="sibTrans" cxnId="{ACB256D5-681C-4064-B865-51EEF7F9E9B0}">
      <dgm:prSet/>
      <dgm:spPr/>
      <dgm:t>
        <a:bodyPr/>
        <a:lstStyle/>
        <a:p>
          <a:pPr algn="l"/>
          <a:endParaRPr lang="en-US" sz="1900">
            <a:latin typeface="Segoe UI" panose="020B0502040204020203" pitchFamily="34" charset="0"/>
            <a:cs typeface="Segoe UI" panose="020B0502040204020203" pitchFamily="34" charset="0"/>
          </a:endParaRPr>
        </a:p>
      </dgm:t>
    </dgm:pt>
    <dgm:pt modelId="{3186E62C-97ED-4B11-9B59-84E0083EB057}">
      <dgm:prSet phldrT="[Text]" custT="1"/>
      <dgm:spPr/>
      <dgm:t>
        <a:bodyPr/>
        <a:lstStyle/>
        <a:p>
          <a:pPr algn="l"/>
          <a:r>
            <a:rPr lang="en-US" sz="1900" dirty="0" smtClean="0">
              <a:latin typeface="Segoe UI" panose="020B0502040204020203" pitchFamily="34" charset="0"/>
              <a:cs typeface="Segoe UI" panose="020B0502040204020203" pitchFamily="34" charset="0"/>
            </a:rPr>
            <a:t>Scale-out</a:t>
          </a:r>
          <a:endParaRPr lang="en-US" sz="1900" dirty="0">
            <a:latin typeface="Segoe UI" panose="020B0502040204020203" pitchFamily="34" charset="0"/>
            <a:cs typeface="Segoe UI" panose="020B0502040204020203" pitchFamily="34" charset="0"/>
          </a:endParaRPr>
        </a:p>
      </dgm:t>
    </dgm:pt>
    <dgm:pt modelId="{F7B176C5-D5D9-4616-9048-E343E18AF7F8}" type="parTrans" cxnId="{D06FDCAA-24E7-499E-AB26-D9E124565D40}">
      <dgm:prSet/>
      <dgm:spPr/>
      <dgm:t>
        <a:bodyPr/>
        <a:lstStyle/>
        <a:p>
          <a:pPr algn="l"/>
          <a:endParaRPr lang="en-US" sz="1900">
            <a:latin typeface="Segoe UI" panose="020B0502040204020203" pitchFamily="34" charset="0"/>
            <a:cs typeface="Segoe UI" panose="020B0502040204020203" pitchFamily="34" charset="0"/>
          </a:endParaRPr>
        </a:p>
      </dgm:t>
    </dgm:pt>
    <dgm:pt modelId="{018BD442-FFB0-43FC-8D86-092357855408}" type="sibTrans" cxnId="{D06FDCAA-24E7-499E-AB26-D9E124565D40}">
      <dgm:prSet/>
      <dgm:spPr/>
      <dgm:t>
        <a:bodyPr/>
        <a:lstStyle/>
        <a:p>
          <a:pPr algn="l"/>
          <a:endParaRPr lang="en-US" sz="1900">
            <a:latin typeface="Segoe UI" panose="020B0502040204020203" pitchFamily="34" charset="0"/>
            <a:cs typeface="Segoe UI" panose="020B0502040204020203" pitchFamily="34" charset="0"/>
          </a:endParaRPr>
        </a:p>
      </dgm:t>
    </dgm:pt>
    <dgm:pt modelId="{34C3FCC2-7C57-4D82-9BDD-527DAEBFA890}">
      <dgm:prSet phldrT="[Text]" custT="1"/>
      <dgm:spPr/>
      <dgm:t>
        <a:bodyPr/>
        <a:lstStyle/>
        <a:p>
          <a:pPr algn="l"/>
          <a:r>
            <a:rPr lang="en-US" sz="1900" dirty="0" smtClean="0">
              <a:latin typeface="Segoe UI" panose="020B0502040204020203" pitchFamily="34" charset="0"/>
              <a:cs typeface="Segoe UI" panose="020B0502040204020203" pitchFamily="34" charset="0"/>
            </a:rPr>
            <a:t>Monitoring</a:t>
          </a:r>
          <a:endParaRPr lang="en-US" sz="1900" dirty="0">
            <a:latin typeface="Segoe UI" panose="020B0502040204020203" pitchFamily="34" charset="0"/>
            <a:cs typeface="Segoe UI" panose="020B0502040204020203" pitchFamily="34" charset="0"/>
          </a:endParaRPr>
        </a:p>
      </dgm:t>
    </dgm:pt>
    <dgm:pt modelId="{898C6027-125B-49FA-BA96-27CB50639469}" type="parTrans" cxnId="{25EBD14F-6FEE-4961-A2A2-DE7495401A73}">
      <dgm:prSet/>
      <dgm:spPr/>
      <dgm:t>
        <a:bodyPr/>
        <a:lstStyle/>
        <a:p>
          <a:pPr algn="l"/>
          <a:endParaRPr lang="en-US" sz="1900">
            <a:latin typeface="Segoe UI" panose="020B0502040204020203" pitchFamily="34" charset="0"/>
            <a:cs typeface="Segoe UI" panose="020B0502040204020203" pitchFamily="34" charset="0"/>
          </a:endParaRPr>
        </a:p>
      </dgm:t>
    </dgm:pt>
    <dgm:pt modelId="{8DAA587A-A2D8-4635-A5A3-239531BD4685}" type="sibTrans" cxnId="{25EBD14F-6FEE-4961-A2A2-DE7495401A73}">
      <dgm:prSet/>
      <dgm:spPr/>
      <dgm:t>
        <a:bodyPr/>
        <a:lstStyle/>
        <a:p>
          <a:pPr algn="l"/>
          <a:endParaRPr lang="en-US" sz="1900">
            <a:latin typeface="Segoe UI" panose="020B0502040204020203" pitchFamily="34" charset="0"/>
            <a:cs typeface="Segoe UI" panose="020B0502040204020203" pitchFamily="34" charset="0"/>
          </a:endParaRPr>
        </a:p>
      </dgm:t>
    </dgm:pt>
    <dgm:pt modelId="{ADEB510E-F5C8-4FCB-A902-3881ADB16E70}">
      <dgm:prSet phldrT="[Text]" custT="1"/>
      <dgm:spPr/>
      <dgm:t>
        <a:bodyPr/>
        <a:lstStyle/>
        <a:p>
          <a:pPr algn="l"/>
          <a:r>
            <a:rPr lang="en-US" sz="1900" dirty="0" smtClean="0">
              <a:latin typeface="Segoe UI" panose="020B0502040204020203" pitchFamily="34" charset="0"/>
              <a:cs typeface="Segoe UI" panose="020B0502040204020203" pitchFamily="34" charset="0"/>
            </a:rPr>
            <a:t>Geo-deployment</a:t>
          </a:r>
          <a:endParaRPr lang="en-US" sz="1900" dirty="0">
            <a:latin typeface="Segoe UI" panose="020B0502040204020203" pitchFamily="34" charset="0"/>
            <a:cs typeface="Segoe UI" panose="020B0502040204020203" pitchFamily="34" charset="0"/>
          </a:endParaRPr>
        </a:p>
      </dgm:t>
    </dgm:pt>
    <dgm:pt modelId="{77E4097D-2B08-4702-949A-A71653427A0E}" type="parTrans" cxnId="{34C3B0A8-556A-46E9-8E42-1AF2B7B6699D}">
      <dgm:prSet/>
      <dgm:spPr/>
      <dgm:t>
        <a:bodyPr/>
        <a:lstStyle/>
        <a:p>
          <a:pPr algn="l"/>
          <a:endParaRPr lang="en-US" sz="1900">
            <a:latin typeface="Segoe UI" panose="020B0502040204020203" pitchFamily="34" charset="0"/>
            <a:cs typeface="Segoe UI" panose="020B0502040204020203" pitchFamily="34" charset="0"/>
          </a:endParaRPr>
        </a:p>
      </dgm:t>
    </dgm:pt>
    <dgm:pt modelId="{F727CFC8-0534-437F-80DA-8FC39334D37D}" type="sibTrans" cxnId="{34C3B0A8-556A-46E9-8E42-1AF2B7B6699D}">
      <dgm:prSet/>
      <dgm:spPr/>
      <dgm:t>
        <a:bodyPr/>
        <a:lstStyle/>
        <a:p>
          <a:pPr algn="l"/>
          <a:endParaRPr lang="en-US" sz="1900">
            <a:latin typeface="Segoe UI" panose="020B0502040204020203" pitchFamily="34" charset="0"/>
            <a:cs typeface="Segoe UI" panose="020B0502040204020203" pitchFamily="34" charset="0"/>
          </a:endParaRPr>
        </a:p>
      </dgm:t>
    </dgm:pt>
    <dgm:pt modelId="{7214DE4C-9D58-4B48-BCF8-718A76E0F642}">
      <dgm:prSet phldrT="[Text]" custT="1"/>
      <dgm:spPr/>
      <dgm:t>
        <a:bodyPr/>
        <a:lstStyle/>
        <a:p>
          <a:pPr algn="l"/>
          <a:r>
            <a:rPr lang="en-US" sz="1900" dirty="0" smtClean="0">
              <a:latin typeface="Segoe UI" panose="020B0502040204020203" pitchFamily="34" charset="0"/>
              <a:cs typeface="Segoe UI" panose="020B0502040204020203" pitchFamily="34" charset="0"/>
            </a:rPr>
            <a:t>CDN</a:t>
          </a:r>
          <a:endParaRPr lang="en-US" sz="1900" dirty="0">
            <a:latin typeface="Segoe UI" panose="020B0502040204020203" pitchFamily="34" charset="0"/>
            <a:cs typeface="Segoe UI" panose="020B0502040204020203" pitchFamily="34" charset="0"/>
          </a:endParaRPr>
        </a:p>
      </dgm:t>
    </dgm:pt>
    <dgm:pt modelId="{A1FDD604-76D5-4335-856C-B13434E5A39D}" type="parTrans" cxnId="{20AF0669-A12F-4919-A631-2EF1BE2785A3}">
      <dgm:prSet/>
      <dgm:spPr/>
      <dgm:t>
        <a:bodyPr/>
        <a:lstStyle/>
        <a:p>
          <a:pPr algn="l"/>
          <a:endParaRPr lang="en-US" sz="1900">
            <a:latin typeface="Segoe UI" panose="020B0502040204020203" pitchFamily="34" charset="0"/>
            <a:cs typeface="Segoe UI" panose="020B0502040204020203" pitchFamily="34" charset="0"/>
          </a:endParaRPr>
        </a:p>
      </dgm:t>
    </dgm:pt>
    <dgm:pt modelId="{F4C7E64C-6023-4A7C-9BB1-59CA66E9906C}" type="sibTrans" cxnId="{20AF0669-A12F-4919-A631-2EF1BE2785A3}">
      <dgm:prSet/>
      <dgm:spPr/>
      <dgm:t>
        <a:bodyPr/>
        <a:lstStyle/>
        <a:p>
          <a:pPr algn="l"/>
          <a:endParaRPr lang="en-US" sz="1900">
            <a:latin typeface="Segoe UI" panose="020B0502040204020203" pitchFamily="34" charset="0"/>
            <a:cs typeface="Segoe UI" panose="020B0502040204020203" pitchFamily="34" charset="0"/>
          </a:endParaRPr>
        </a:p>
      </dgm:t>
    </dgm:pt>
    <dgm:pt modelId="{133024B0-8A86-4052-A068-7FDCBB9CEDF2}">
      <dgm:prSet phldrT="[Text]" custT="1"/>
      <dgm:spPr/>
      <dgm:t>
        <a:bodyPr/>
        <a:lstStyle/>
        <a:p>
          <a:pPr algn="l"/>
          <a:r>
            <a:rPr lang="en-US" sz="1900" dirty="0" smtClean="0">
              <a:latin typeface="Segoe UI" panose="020B0502040204020203" pitchFamily="34" charset="0"/>
              <a:cs typeface="Segoe UI" panose="020B0502040204020203" pitchFamily="34" charset="0"/>
            </a:rPr>
            <a:t>Message Bus</a:t>
          </a:r>
          <a:endParaRPr lang="en-US" sz="1900" dirty="0">
            <a:latin typeface="Segoe UI" panose="020B0502040204020203" pitchFamily="34" charset="0"/>
            <a:cs typeface="Segoe UI" panose="020B0502040204020203" pitchFamily="34" charset="0"/>
          </a:endParaRPr>
        </a:p>
      </dgm:t>
    </dgm:pt>
    <dgm:pt modelId="{B64854DA-16B7-4D9E-83D6-B288A8540DC0}" type="parTrans" cxnId="{6D86771C-A2E9-4825-BA30-A5673804CB5F}">
      <dgm:prSet/>
      <dgm:spPr/>
      <dgm:t>
        <a:bodyPr/>
        <a:lstStyle/>
        <a:p>
          <a:pPr algn="l"/>
          <a:endParaRPr lang="en-US" sz="1900">
            <a:latin typeface="Segoe UI" panose="020B0502040204020203" pitchFamily="34" charset="0"/>
            <a:cs typeface="Segoe UI" panose="020B0502040204020203" pitchFamily="34" charset="0"/>
          </a:endParaRPr>
        </a:p>
      </dgm:t>
    </dgm:pt>
    <dgm:pt modelId="{83B1CD85-0075-48B0-8752-89BEB6D136DA}" type="sibTrans" cxnId="{6D86771C-A2E9-4825-BA30-A5673804CB5F}">
      <dgm:prSet/>
      <dgm:spPr/>
      <dgm:t>
        <a:bodyPr/>
        <a:lstStyle/>
        <a:p>
          <a:pPr algn="l"/>
          <a:endParaRPr lang="en-US" sz="1900">
            <a:latin typeface="Segoe UI" panose="020B0502040204020203" pitchFamily="34" charset="0"/>
            <a:cs typeface="Segoe UI" panose="020B0502040204020203" pitchFamily="34" charset="0"/>
          </a:endParaRPr>
        </a:p>
      </dgm:t>
    </dgm:pt>
    <dgm:pt modelId="{81711CBD-6F5B-473C-AC29-4DD78D7B711A}">
      <dgm:prSet phldrT="[Text]" custT="1"/>
      <dgm:spPr/>
      <dgm:t>
        <a:bodyPr/>
        <a:lstStyle/>
        <a:p>
          <a:pPr algn="l"/>
          <a:r>
            <a:rPr lang="en-US" sz="1900" dirty="0" smtClean="0">
              <a:latin typeface="Segoe UI" panose="020B0502040204020203" pitchFamily="34" charset="0"/>
              <a:cs typeface="Segoe UI" panose="020B0502040204020203" pitchFamily="34" charset="0"/>
            </a:rPr>
            <a:t>Integration</a:t>
          </a:r>
          <a:endParaRPr lang="en-US" sz="1900" dirty="0">
            <a:latin typeface="Segoe UI" panose="020B0502040204020203" pitchFamily="34" charset="0"/>
            <a:cs typeface="Segoe UI" panose="020B0502040204020203" pitchFamily="34" charset="0"/>
          </a:endParaRPr>
        </a:p>
      </dgm:t>
    </dgm:pt>
    <dgm:pt modelId="{CBF4157B-9BD0-48C8-999B-FAC149E6104B}" type="parTrans" cxnId="{A5F163BE-EA09-41E0-9AF6-311143AFA09D}">
      <dgm:prSet/>
      <dgm:spPr/>
      <dgm:t>
        <a:bodyPr/>
        <a:lstStyle/>
        <a:p>
          <a:pPr algn="l"/>
          <a:endParaRPr lang="en-US" sz="1900">
            <a:latin typeface="Segoe UI" panose="020B0502040204020203" pitchFamily="34" charset="0"/>
            <a:cs typeface="Segoe UI" panose="020B0502040204020203" pitchFamily="34" charset="0"/>
          </a:endParaRPr>
        </a:p>
      </dgm:t>
    </dgm:pt>
    <dgm:pt modelId="{9C534912-11F3-47AE-A950-0DF34807A333}" type="sibTrans" cxnId="{A5F163BE-EA09-41E0-9AF6-311143AFA09D}">
      <dgm:prSet/>
      <dgm:spPr/>
      <dgm:t>
        <a:bodyPr/>
        <a:lstStyle/>
        <a:p>
          <a:pPr algn="l"/>
          <a:endParaRPr lang="en-US" sz="1900">
            <a:latin typeface="Segoe UI" panose="020B0502040204020203" pitchFamily="34" charset="0"/>
            <a:cs typeface="Segoe UI" panose="020B0502040204020203" pitchFamily="34" charset="0"/>
          </a:endParaRPr>
        </a:p>
      </dgm:t>
    </dgm:pt>
    <dgm:pt modelId="{5C2EC2DC-B857-4165-9B18-BBE8D9D52F7E}">
      <dgm:prSet phldrT="[Text]" custT="1"/>
      <dgm:spPr/>
      <dgm:t>
        <a:bodyPr/>
        <a:lstStyle/>
        <a:p>
          <a:pPr algn="l"/>
          <a:r>
            <a:rPr lang="en-US" sz="1900" smtClean="0">
              <a:latin typeface="Segoe UI" panose="020B0502040204020203" pitchFamily="34" charset="0"/>
              <a:cs typeface="Segoe UI" panose="020B0502040204020203" pitchFamily="34" charset="0"/>
            </a:rPr>
            <a:t>Specifies load-balancing requirements when running a website in a farm</a:t>
          </a:r>
          <a:endParaRPr lang="en-US" sz="1900" dirty="0">
            <a:latin typeface="Segoe UI" panose="020B0502040204020203" pitchFamily="34" charset="0"/>
            <a:cs typeface="Segoe UI" panose="020B0502040204020203" pitchFamily="34" charset="0"/>
          </a:endParaRPr>
        </a:p>
      </dgm:t>
    </dgm:pt>
    <dgm:pt modelId="{F24760BD-B506-4D7C-913A-599C69FA5EBC}" type="parTrans" cxnId="{68CA4A14-5E25-4D6E-AC4E-5AA07F62E6A9}">
      <dgm:prSet/>
      <dgm:spPr/>
      <dgm:t>
        <a:bodyPr/>
        <a:lstStyle/>
        <a:p>
          <a:pPr algn="l"/>
          <a:endParaRPr lang="en-US" sz="1900">
            <a:latin typeface="Segoe UI" panose="020B0502040204020203" pitchFamily="34" charset="0"/>
            <a:cs typeface="Segoe UI" panose="020B0502040204020203" pitchFamily="34" charset="0"/>
          </a:endParaRPr>
        </a:p>
      </dgm:t>
    </dgm:pt>
    <dgm:pt modelId="{0BDD4869-1984-4C09-B521-D2CE2FB91D5D}" type="sibTrans" cxnId="{68CA4A14-5E25-4D6E-AC4E-5AA07F62E6A9}">
      <dgm:prSet/>
      <dgm:spPr/>
      <dgm:t>
        <a:bodyPr/>
        <a:lstStyle/>
        <a:p>
          <a:pPr algn="l"/>
          <a:endParaRPr lang="en-US" sz="1900">
            <a:latin typeface="Segoe UI" panose="020B0502040204020203" pitchFamily="34" charset="0"/>
            <a:cs typeface="Segoe UI" panose="020B0502040204020203" pitchFamily="34" charset="0"/>
          </a:endParaRPr>
        </a:p>
      </dgm:t>
    </dgm:pt>
    <dgm:pt modelId="{6FCCB202-3DEA-4AC5-ADDE-3129502948E0}">
      <dgm:prSet phldrT="[Text]" custT="1"/>
      <dgm:spPr/>
      <dgm:t>
        <a:bodyPr/>
        <a:lstStyle/>
        <a:p>
          <a:pPr algn="l"/>
          <a:r>
            <a:rPr lang="en-US" sz="1900" smtClean="0">
              <a:latin typeface="Segoe UI" panose="020B0502040204020203" pitchFamily="34" charset="0"/>
              <a:cs typeface="Segoe UI" panose="020B0502040204020203" pitchFamily="34" charset="0"/>
            </a:rPr>
            <a:t>Specifies the scale-out requirements when scaling a website to meet capacity demand.</a:t>
          </a:r>
          <a:endParaRPr lang="en-US" sz="1900" dirty="0">
            <a:latin typeface="Segoe UI" panose="020B0502040204020203" pitchFamily="34" charset="0"/>
            <a:cs typeface="Segoe UI" panose="020B0502040204020203" pitchFamily="34" charset="0"/>
          </a:endParaRPr>
        </a:p>
      </dgm:t>
    </dgm:pt>
    <dgm:pt modelId="{B35C7065-4DF3-4122-B180-DA199FC07DEA}" type="parTrans" cxnId="{140259CD-1C39-41FC-8041-55DE24F5C89D}">
      <dgm:prSet/>
      <dgm:spPr/>
      <dgm:t>
        <a:bodyPr/>
        <a:lstStyle/>
        <a:p>
          <a:pPr algn="l"/>
          <a:endParaRPr lang="en-US" sz="1900">
            <a:latin typeface="Segoe UI" panose="020B0502040204020203" pitchFamily="34" charset="0"/>
            <a:cs typeface="Segoe UI" panose="020B0502040204020203" pitchFamily="34" charset="0"/>
          </a:endParaRPr>
        </a:p>
      </dgm:t>
    </dgm:pt>
    <dgm:pt modelId="{5C4451A0-A446-4752-9BE9-55B49D658637}" type="sibTrans" cxnId="{140259CD-1C39-41FC-8041-55DE24F5C89D}">
      <dgm:prSet/>
      <dgm:spPr/>
      <dgm:t>
        <a:bodyPr/>
        <a:lstStyle/>
        <a:p>
          <a:pPr algn="l"/>
          <a:endParaRPr lang="en-US" sz="1900">
            <a:latin typeface="Segoe UI" panose="020B0502040204020203" pitchFamily="34" charset="0"/>
            <a:cs typeface="Segoe UI" panose="020B0502040204020203" pitchFamily="34" charset="0"/>
          </a:endParaRPr>
        </a:p>
      </dgm:t>
    </dgm:pt>
    <dgm:pt modelId="{109C16E7-0EA3-477F-9A33-76887624967C}">
      <dgm:prSet phldrT="[Text]" custT="1"/>
      <dgm:spPr/>
      <dgm:t>
        <a:bodyPr/>
        <a:lstStyle/>
        <a:p>
          <a:pPr algn="l"/>
          <a:r>
            <a:rPr lang="en-US" sz="1900" smtClean="0">
              <a:latin typeface="Segoe UI" panose="020B0502040204020203" pitchFamily="34" charset="0"/>
              <a:cs typeface="Segoe UI" panose="020B0502040204020203" pitchFamily="34" charset="0"/>
            </a:rPr>
            <a:t>Specifies the monitoring requirements for operating a website</a:t>
          </a:r>
          <a:endParaRPr lang="en-US" sz="1900" dirty="0">
            <a:latin typeface="Segoe UI" panose="020B0502040204020203" pitchFamily="34" charset="0"/>
            <a:cs typeface="Segoe UI" panose="020B0502040204020203" pitchFamily="34" charset="0"/>
          </a:endParaRPr>
        </a:p>
      </dgm:t>
    </dgm:pt>
    <dgm:pt modelId="{68C3D629-7E17-49C8-BAB7-EA2215960D00}" type="parTrans" cxnId="{350C5570-963C-4961-930F-25A370D897F6}">
      <dgm:prSet/>
      <dgm:spPr/>
      <dgm:t>
        <a:bodyPr/>
        <a:lstStyle/>
        <a:p>
          <a:pPr algn="l"/>
          <a:endParaRPr lang="en-US" sz="1900">
            <a:latin typeface="Segoe UI" panose="020B0502040204020203" pitchFamily="34" charset="0"/>
            <a:cs typeface="Segoe UI" panose="020B0502040204020203" pitchFamily="34" charset="0"/>
          </a:endParaRPr>
        </a:p>
      </dgm:t>
    </dgm:pt>
    <dgm:pt modelId="{E9D80238-ED34-4EA9-84EE-240FDBFE2CD1}" type="sibTrans" cxnId="{350C5570-963C-4961-930F-25A370D897F6}">
      <dgm:prSet/>
      <dgm:spPr/>
      <dgm:t>
        <a:bodyPr/>
        <a:lstStyle/>
        <a:p>
          <a:pPr algn="l"/>
          <a:endParaRPr lang="en-US" sz="1900">
            <a:latin typeface="Segoe UI" panose="020B0502040204020203" pitchFamily="34" charset="0"/>
            <a:cs typeface="Segoe UI" panose="020B0502040204020203" pitchFamily="34" charset="0"/>
          </a:endParaRPr>
        </a:p>
      </dgm:t>
    </dgm:pt>
    <dgm:pt modelId="{50A3CCEF-C1C4-484B-8D1D-B0A5F2DBD11E}">
      <dgm:prSet phldrT="[Text]" custT="1"/>
      <dgm:spPr/>
      <dgm:t>
        <a:bodyPr/>
        <a:lstStyle/>
        <a:p>
          <a:pPr algn="l"/>
          <a:r>
            <a:rPr lang="en-US" sz="1900" smtClean="0">
              <a:latin typeface="Segoe UI" panose="020B0502040204020203" pitchFamily="34" charset="0"/>
              <a:cs typeface="Segoe UI" panose="020B0502040204020203" pitchFamily="34" charset="0"/>
            </a:rPr>
            <a:t>Specifies the requirement for deploying a website in multiple data centers around the world.</a:t>
          </a:r>
          <a:endParaRPr lang="en-US" sz="1900" dirty="0">
            <a:latin typeface="Segoe UI" panose="020B0502040204020203" pitchFamily="34" charset="0"/>
            <a:cs typeface="Segoe UI" panose="020B0502040204020203" pitchFamily="34" charset="0"/>
          </a:endParaRPr>
        </a:p>
      </dgm:t>
    </dgm:pt>
    <dgm:pt modelId="{3F71406C-7327-4BAD-ABF2-55DED87BEE73}" type="parTrans" cxnId="{E5EB8FD1-BC0F-4A82-A903-FE1CC8E46EAB}">
      <dgm:prSet/>
      <dgm:spPr/>
      <dgm:t>
        <a:bodyPr/>
        <a:lstStyle/>
        <a:p>
          <a:pPr algn="l"/>
          <a:endParaRPr lang="en-US" sz="1900">
            <a:latin typeface="Segoe UI" panose="020B0502040204020203" pitchFamily="34" charset="0"/>
            <a:cs typeface="Segoe UI" panose="020B0502040204020203" pitchFamily="34" charset="0"/>
          </a:endParaRPr>
        </a:p>
      </dgm:t>
    </dgm:pt>
    <dgm:pt modelId="{29A7E4C2-4697-474B-A14F-7F1B47BD984C}" type="sibTrans" cxnId="{E5EB8FD1-BC0F-4A82-A903-FE1CC8E46EAB}">
      <dgm:prSet/>
      <dgm:spPr/>
      <dgm:t>
        <a:bodyPr/>
        <a:lstStyle/>
        <a:p>
          <a:pPr algn="l"/>
          <a:endParaRPr lang="en-US" sz="1900">
            <a:latin typeface="Segoe UI" panose="020B0502040204020203" pitchFamily="34" charset="0"/>
            <a:cs typeface="Segoe UI" panose="020B0502040204020203" pitchFamily="34" charset="0"/>
          </a:endParaRPr>
        </a:p>
      </dgm:t>
    </dgm:pt>
    <dgm:pt modelId="{3DB83D92-9959-4B5D-85D7-34ADA83149FA}">
      <dgm:prSet phldrT="[Text]" custT="1"/>
      <dgm:spPr/>
      <dgm:t>
        <a:bodyPr/>
        <a:lstStyle/>
        <a:p>
          <a:pPr algn="l"/>
          <a:r>
            <a:rPr lang="en-US" sz="1900" smtClean="0">
              <a:latin typeface="Segoe UI" panose="020B0502040204020203" pitchFamily="34" charset="0"/>
              <a:cs typeface="Segoe UI" panose="020B0502040204020203" pitchFamily="34" charset="0"/>
            </a:rPr>
            <a:t>Specifies the requirement for caching static content in a CDN.</a:t>
          </a:r>
          <a:endParaRPr lang="en-US" sz="1900" dirty="0">
            <a:latin typeface="Segoe UI" panose="020B0502040204020203" pitchFamily="34" charset="0"/>
            <a:cs typeface="Segoe UI" panose="020B0502040204020203" pitchFamily="34" charset="0"/>
          </a:endParaRPr>
        </a:p>
      </dgm:t>
    </dgm:pt>
    <dgm:pt modelId="{85437826-104D-4A65-B4EE-F93412EF322F}" type="parTrans" cxnId="{1C5EA455-C893-4937-8FB2-4554B684658E}">
      <dgm:prSet/>
      <dgm:spPr/>
      <dgm:t>
        <a:bodyPr/>
        <a:lstStyle/>
        <a:p>
          <a:pPr algn="l"/>
          <a:endParaRPr lang="en-US" sz="1900">
            <a:latin typeface="Segoe UI" panose="020B0502040204020203" pitchFamily="34" charset="0"/>
            <a:cs typeface="Segoe UI" panose="020B0502040204020203" pitchFamily="34" charset="0"/>
          </a:endParaRPr>
        </a:p>
      </dgm:t>
    </dgm:pt>
    <dgm:pt modelId="{64611EE8-E93B-4F95-A2EC-2567731B6DAA}" type="sibTrans" cxnId="{1C5EA455-C893-4937-8FB2-4554B684658E}">
      <dgm:prSet/>
      <dgm:spPr/>
      <dgm:t>
        <a:bodyPr/>
        <a:lstStyle/>
        <a:p>
          <a:pPr algn="l"/>
          <a:endParaRPr lang="en-US" sz="1900">
            <a:latin typeface="Segoe UI" panose="020B0502040204020203" pitchFamily="34" charset="0"/>
            <a:cs typeface="Segoe UI" panose="020B0502040204020203" pitchFamily="34" charset="0"/>
          </a:endParaRPr>
        </a:p>
      </dgm:t>
    </dgm:pt>
    <dgm:pt modelId="{535D4181-1DA5-47AF-B7E1-4D0928F23605}">
      <dgm:prSet phldrT="[Text]" custT="1"/>
      <dgm:spPr/>
      <dgm:t>
        <a:bodyPr/>
        <a:lstStyle/>
        <a:p>
          <a:pPr algn="l"/>
          <a:r>
            <a:rPr lang="en-US" sz="1900" smtClean="0">
              <a:latin typeface="Segoe UI" panose="020B0502040204020203" pitchFamily="34" charset="0"/>
              <a:cs typeface="Segoe UI" panose="020B0502040204020203" pitchFamily="34" charset="0"/>
            </a:rPr>
            <a:t>Specifies whether a website requires to communicate with a message bus.</a:t>
          </a:r>
          <a:endParaRPr lang="en-US" sz="1900" dirty="0">
            <a:latin typeface="Segoe UI" panose="020B0502040204020203" pitchFamily="34" charset="0"/>
            <a:cs typeface="Segoe UI" panose="020B0502040204020203" pitchFamily="34" charset="0"/>
          </a:endParaRPr>
        </a:p>
      </dgm:t>
    </dgm:pt>
    <dgm:pt modelId="{0BC49213-7338-4713-A282-F50A8D9438D1}" type="parTrans" cxnId="{7F717AF2-DADA-481B-BD3E-9879BD205886}">
      <dgm:prSet/>
      <dgm:spPr/>
      <dgm:t>
        <a:bodyPr/>
        <a:lstStyle/>
        <a:p>
          <a:pPr algn="l"/>
          <a:endParaRPr lang="en-US" sz="1900">
            <a:latin typeface="Segoe UI" panose="020B0502040204020203" pitchFamily="34" charset="0"/>
            <a:cs typeface="Segoe UI" panose="020B0502040204020203" pitchFamily="34" charset="0"/>
          </a:endParaRPr>
        </a:p>
      </dgm:t>
    </dgm:pt>
    <dgm:pt modelId="{91C64A38-DEC4-4F09-8BF0-494D0A10B553}" type="sibTrans" cxnId="{7F717AF2-DADA-481B-BD3E-9879BD205886}">
      <dgm:prSet/>
      <dgm:spPr/>
      <dgm:t>
        <a:bodyPr/>
        <a:lstStyle/>
        <a:p>
          <a:pPr algn="l"/>
          <a:endParaRPr lang="en-US" sz="1900">
            <a:latin typeface="Segoe UI" panose="020B0502040204020203" pitchFamily="34" charset="0"/>
            <a:cs typeface="Segoe UI" panose="020B0502040204020203" pitchFamily="34" charset="0"/>
          </a:endParaRPr>
        </a:p>
      </dgm:t>
    </dgm:pt>
    <dgm:pt modelId="{E70836D5-5D59-41EA-8901-6055CE87F7D1}">
      <dgm:prSet phldrT="[Text]" custT="1"/>
      <dgm:spPr/>
      <dgm:t>
        <a:bodyPr/>
        <a:lstStyle/>
        <a:p>
          <a:pPr algn="l"/>
          <a:r>
            <a:rPr lang="en-US" sz="1900" smtClean="0">
              <a:latin typeface="Segoe UI" panose="020B0502040204020203" pitchFamily="34" charset="0"/>
              <a:cs typeface="Segoe UI" panose="020B0502040204020203" pitchFamily="34" charset="0"/>
            </a:rPr>
            <a:t>Specifies any integration and external API dependencies of a website.</a:t>
          </a:r>
          <a:endParaRPr lang="en-US" sz="1900" dirty="0">
            <a:latin typeface="Segoe UI" panose="020B0502040204020203" pitchFamily="34" charset="0"/>
            <a:cs typeface="Segoe UI" panose="020B0502040204020203" pitchFamily="34" charset="0"/>
          </a:endParaRPr>
        </a:p>
      </dgm:t>
    </dgm:pt>
    <dgm:pt modelId="{3EB3AAF4-CBE8-474F-8A4D-7E80967AC48B}" type="parTrans" cxnId="{DEF118B8-8C1C-4348-9713-89E703A33D72}">
      <dgm:prSet/>
      <dgm:spPr/>
      <dgm:t>
        <a:bodyPr/>
        <a:lstStyle/>
        <a:p>
          <a:pPr algn="l"/>
          <a:endParaRPr lang="en-US" sz="1900">
            <a:latin typeface="Segoe UI" panose="020B0502040204020203" pitchFamily="34" charset="0"/>
            <a:cs typeface="Segoe UI" panose="020B0502040204020203" pitchFamily="34" charset="0"/>
          </a:endParaRPr>
        </a:p>
      </dgm:t>
    </dgm:pt>
    <dgm:pt modelId="{F81D2065-5EBF-4393-B48B-E48036A19BC1}" type="sibTrans" cxnId="{DEF118B8-8C1C-4348-9713-89E703A33D72}">
      <dgm:prSet/>
      <dgm:spPr/>
      <dgm:t>
        <a:bodyPr/>
        <a:lstStyle/>
        <a:p>
          <a:pPr algn="l"/>
          <a:endParaRPr lang="en-US" sz="1900">
            <a:latin typeface="Segoe UI" panose="020B0502040204020203" pitchFamily="34" charset="0"/>
            <a:cs typeface="Segoe UI" panose="020B0502040204020203" pitchFamily="34" charset="0"/>
          </a:endParaRPr>
        </a:p>
      </dgm:t>
    </dgm:pt>
    <dgm:pt modelId="{4C78B62E-E97F-4E7C-B56F-34C39A8C29D8}" type="pres">
      <dgm:prSet presAssocID="{F256229B-3EF2-4548-898D-6C23148B5E6E}" presName="vert0" presStyleCnt="0">
        <dgm:presLayoutVars>
          <dgm:dir/>
          <dgm:animOne val="branch"/>
          <dgm:animLvl val="lvl"/>
        </dgm:presLayoutVars>
      </dgm:prSet>
      <dgm:spPr/>
      <dgm:t>
        <a:bodyPr/>
        <a:lstStyle/>
        <a:p>
          <a:endParaRPr lang="en-US"/>
        </a:p>
      </dgm:t>
    </dgm:pt>
    <dgm:pt modelId="{9952516F-B2E4-413A-9CCE-5C3A974A1BCD}" type="pres">
      <dgm:prSet presAssocID="{384D57FD-BE56-49AB-BD15-A0ACDEA6B656}" presName="thickLine" presStyleLbl="alignNode1" presStyleIdx="0" presStyleCnt="8"/>
      <dgm:spPr/>
    </dgm:pt>
    <dgm:pt modelId="{C9B26777-E5B3-4801-AAD8-589711E291C5}" type="pres">
      <dgm:prSet presAssocID="{384D57FD-BE56-49AB-BD15-A0ACDEA6B656}" presName="horz1" presStyleCnt="0"/>
      <dgm:spPr/>
    </dgm:pt>
    <dgm:pt modelId="{7C35A92F-4B1A-4618-9CDB-5590312A6400}" type="pres">
      <dgm:prSet presAssocID="{384D57FD-BE56-49AB-BD15-A0ACDEA6B656}" presName="tx1" presStyleLbl="revTx" presStyleIdx="0" presStyleCnt="16"/>
      <dgm:spPr/>
      <dgm:t>
        <a:bodyPr/>
        <a:lstStyle/>
        <a:p>
          <a:endParaRPr lang="en-US"/>
        </a:p>
      </dgm:t>
    </dgm:pt>
    <dgm:pt modelId="{16C2E7EC-AF3D-4521-8727-1B418E29F56E}" type="pres">
      <dgm:prSet presAssocID="{384D57FD-BE56-49AB-BD15-A0ACDEA6B656}" presName="vert1" presStyleCnt="0"/>
      <dgm:spPr/>
    </dgm:pt>
    <dgm:pt modelId="{9DEA31D4-BBBC-43D9-9FC8-3C7B4FF988A0}" type="pres">
      <dgm:prSet presAssocID="{5C2EC2DC-B857-4165-9B18-BBE8D9D52F7E}" presName="vertSpace2a" presStyleCnt="0"/>
      <dgm:spPr/>
    </dgm:pt>
    <dgm:pt modelId="{06E86797-9069-43D3-8B87-A34FDA60E758}" type="pres">
      <dgm:prSet presAssocID="{5C2EC2DC-B857-4165-9B18-BBE8D9D52F7E}" presName="horz2" presStyleCnt="0"/>
      <dgm:spPr/>
    </dgm:pt>
    <dgm:pt modelId="{4DF532B5-0C8E-47D5-B3C3-AF0F8AED9DB8}" type="pres">
      <dgm:prSet presAssocID="{5C2EC2DC-B857-4165-9B18-BBE8D9D52F7E}" presName="horzSpace2" presStyleCnt="0"/>
      <dgm:spPr/>
    </dgm:pt>
    <dgm:pt modelId="{90C661B1-F00A-42C7-9B39-1E2B4FD453A5}" type="pres">
      <dgm:prSet presAssocID="{5C2EC2DC-B857-4165-9B18-BBE8D9D52F7E}" presName="tx2" presStyleLbl="revTx" presStyleIdx="1" presStyleCnt="16"/>
      <dgm:spPr/>
      <dgm:t>
        <a:bodyPr/>
        <a:lstStyle/>
        <a:p>
          <a:endParaRPr lang="en-US"/>
        </a:p>
      </dgm:t>
    </dgm:pt>
    <dgm:pt modelId="{F9B77FBD-BE31-497B-8E8F-CF5BBF50510F}" type="pres">
      <dgm:prSet presAssocID="{5C2EC2DC-B857-4165-9B18-BBE8D9D52F7E}" presName="vert2" presStyleCnt="0"/>
      <dgm:spPr/>
    </dgm:pt>
    <dgm:pt modelId="{F7B3F288-6E3C-4DDB-9BE4-B9FE7E5561EA}" type="pres">
      <dgm:prSet presAssocID="{5C2EC2DC-B857-4165-9B18-BBE8D9D52F7E}" presName="thinLine2b" presStyleLbl="callout" presStyleIdx="0" presStyleCnt="8"/>
      <dgm:spPr/>
    </dgm:pt>
    <dgm:pt modelId="{ECCE04ED-7E50-45EE-B231-D2477CC738D1}" type="pres">
      <dgm:prSet presAssocID="{5C2EC2DC-B857-4165-9B18-BBE8D9D52F7E}" presName="vertSpace2b" presStyleCnt="0"/>
      <dgm:spPr/>
    </dgm:pt>
    <dgm:pt modelId="{30EA9034-4828-4DF9-B56A-429B045841DA}" type="pres">
      <dgm:prSet presAssocID="{80C32086-9540-4C56-B8B2-B3B6BF355C73}" presName="thickLine" presStyleLbl="alignNode1" presStyleIdx="1" presStyleCnt="8"/>
      <dgm:spPr/>
    </dgm:pt>
    <dgm:pt modelId="{93B430CB-E346-493A-9080-1AEF00E10EFA}" type="pres">
      <dgm:prSet presAssocID="{80C32086-9540-4C56-B8B2-B3B6BF355C73}" presName="horz1" presStyleCnt="0"/>
      <dgm:spPr/>
    </dgm:pt>
    <dgm:pt modelId="{934A3522-B511-4F06-8545-147D25E5F4C6}" type="pres">
      <dgm:prSet presAssocID="{80C32086-9540-4C56-B8B2-B3B6BF355C73}" presName="tx1" presStyleLbl="revTx" presStyleIdx="2" presStyleCnt="16"/>
      <dgm:spPr/>
      <dgm:t>
        <a:bodyPr/>
        <a:lstStyle/>
        <a:p>
          <a:endParaRPr lang="en-US"/>
        </a:p>
      </dgm:t>
    </dgm:pt>
    <dgm:pt modelId="{735ADE1A-2B83-4EA5-9373-647061822F99}" type="pres">
      <dgm:prSet presAssocID="{80C32086-9540-4C56-B8B2-B3B6BF355C73}" presName="vert1" presStyleCnt="0"/>
      <dgm:spPr/>
    </dgm:pt>
    <dgm:pt modelId="{7B337C68-9448-4006-B02A-E131A6336466}" type="pres">
      <dgm:prSet presAssocID="{6E1D0B8F-3885-4DFC-A8FB-6996A6EF0E1B}" presName="vertSpace2a" presStyleCnt="0"/>
      <dgm:spPr/>
    </dgm:pt>
    <dgm:pt modelId="{F3C645EA-869A-4942-B6CE-10B6F0A7FBD3}" type="pres">
      <dgm:prSet presAssocID="{6E1D0B8F-3885-4DFC-A8FB-6996A6EF0E1B}" presName="horz2" presStyleCnt="0"/>
      <dgm:spPr/>
    </dgm:pt>
    <dgm:pt modelId="{D50A37D5-3C1B-4474-9413-6F9616EE8F60}" type="pres">
      <dgm:prSet presAssocID="{6E1D0B8F-3885-4DFC-A8FB-6996A6EF0E1B}" presName="horzSpace2" presStyleCnt="0"/>
      <dgm:spPr/>
    </dgm:pt>
    <dgm:pt modelId="{41258108-C56F-4721-9A38-58E63433EB09}" type="pres">
      <dgm:prSet presAssocID="{6E1D0B8F-3885-4DFC-A8FB-6996A6EF0E1B}" presName="tx2" presStyleLbl="revTx" presStyleIdx="3" presStyleCnt="16"/>
      <dgm:spPr/>
      <dgm:t>
        <a:bodyPr/>
        <a:lstStyle/>
        <a:p>
          <a:endParaRPr lang="en-US"/>
        </a:p>
      </dgm:t>
    </dgm:pt>
    <dgm:pt modelId="{1ECBC033-A5EA-4100-9CCD-63B44B500485}" type="pres">
      <dgm:prSet presAssocID="{6E1D0B8F-3885-4DFC-A8FB-6996A6EF0E1B}" presName="vert2" presStyleCnt="0"/>
      <dgm:spPr/>
    </dgm:pt>
    <dgm:pt modelId="{CA829216-C02D-4498-857A-F27B9EC1CA58}" type="pres">
      <dgm:prSet presAssocID="{6E1D0B8F-3885-4DFC-A8FB-6996A6EF0E1B}" presName="thinLine2b" presStyleLbl="callout" presStyleIdx="1" presStyleCnt="8"/>
      <dgm:spPr/>
    </dgm:pt>
    <dgm:pt modelId="{A891437F-2A74-4912-AC0C-8954295478FC}" type="pres">
      <dgm:prSet presAssocID="{6E1D0B8F-3885-4DFC-A8FB-6996A6EF0E1B}" presName="vertSpace2b" presStyleCnt="0"/>
      <dgm:spPr/>
    </dgm:pt>
    <dgm:pt modelId="{B8B44E96-8664-423C-9E4E-8C3B5FE18A2D}" type="pres">
      <dgm:prSet presAssocID="{3186E62C-97ED-4B11-9B59-84E0083EB057}" presName="thickLine" presStyleLbl="alignNode1" presStyleIdx="2" presStyleCnt="8"/>
      <dgm:spPr/>
    </dgm:pt>
    <dgm:pt modelId="{3B6A2EE0-9A66-42CF-B948-77F10CD85CC8}" type="pres">
      <dgm:prSet presAssocID="{3186E62C-97ED-4B11-9B59-84E0083EB057}" presName="horz1" presStyleCnt="0"/>
      <dgm:spPr/>
    </dgm:pt>
    <dgm:pt modelId="{278F9604-3B10-4340-8E92-6250C850FA27}" type="pres">
      <dgm:prSet presAssocID="{3186E62C-97ED-4B11-9B59-84E0083EB057}" presName="tx1" presStyleLbl="revTx" presStyleIdx="4" presStyleCnt="16"/>
      <dgm:spPr/>
      <dgm:t>
        <a:bodyPr/>
        <a:lstStyle/>
        <a:p>
          <a:endParaRPr lang="en-US"/>
        </a:p>
      </dgm:t>
    </dgm:pt>
    <dgm:pt modelId="{E1F6FB84-C201-4E31-AB13-402BD5D46A3B}" type="pres">
      <dgm:prSet presAssocID="{3186E62C-97ED-4B11-9B59-84E0083EB057}" presName="vert1" presStyleCnt="0"/>
      <dgm:spPr/>
    </dgm:pt>
    <dgm:pt modelId="{18797AAF-847B-4176-8866-C50EC5DE20E8}" type="pres">
      <dgm:prSet presAssocID="{6FCCB202-3DEA-4AC5-ADDE-3129502948E0}" presName="vertSpace2a" presStyleCnt="0"/>
      <dgm:spPr/>
    </dgm:pt>
    <dgm:pt modelId="{2FB96578-995D-4C56-9A5E-DD1A7DC61734}" type="pres">
      <dgm:prSet presAssocID="{6FCCB202-3DEA-4AC5-ADDE-3129502948E0}" presName="horz2" presStyleCnt="0"/>
      <dgm:spPr/>
    </dgm:pt>
    <dgm:pt modelId="{0A2A04C8-22B1-42DD-A501-DBA39B658886}" type="pres">
      <dgm:prSet presAssocID="{6FCCB202-3DEA-4AC5-ADDE-3129502948E0}" presName="horzSpace2" presStyleCnt="0"/>
      <dgm:spPr/>
    </dgm:pt>
    <dgm:pt modelId="{92B588DE-2D03-4DE3-BAC7-7748D6A01335}" type="pres">
      <dgm:prSet presAssocID="{6FCCB202-3DEA-4AC5-ADDE-3129502948E0}" presName="tx2" presStyleLbl="revTx" presStyleIdx="5" presStyleCnt="16"/>
      <dgm:spPr/>
      <dgm:t>
        <a:bodyPr/>
        <a:lstStyle/>
        <a:p>
          <a:endParaRPr lang="en-US"/>
        </a:p>
      </dgm:t>
    </dgm:pt>
    <dgm:pt modelId="{8DC12C7E-9644-49A7-8711-9B25E1AB4B0E}" type="pres">
      <dgm:prSet presAssocID="{6FCCB202-3DEA-4AC5-ADDE-3129502948E0}" presName="vert2" presStyleCnt="0"/>
      <dgm:spPr/>
    </dgm:pt>
    <dgm:pt modelId="{A6D07088-4660-4030-BB59-13B476FC89DA}" type="pres">
      <dgm:prSet presAssocID="{6FCCB202-3DEA-4AC5-ADDE-3129502948E0}" presName="thinLine2b" presStyleLbl="callout" presStyleIdx="2" presStyleCnt="8"/>
      <dgm:spPr/>
    </dgm:pt>
    <dgm:pt modelId="{7D239897-BD4F-4BD6-9B2E-65E951135ECB}" type="pres">
      <dgm:prSet presAssocID="{6FCCB202-3DEA-4AC5-ADDE-3129502948E0}" presName="vertSpace2b" presStyleCnt="0"/>
      <dgm:spPr/>
    </dgm:pt>
    <dgm:pt modelId="{A3D3CA3A-B54F-4E65-9FAE-4EDE15F7A4AB}" type="pres">
      <dgm:prSet presAssocID="{34C3FCC2-7C57-4D82-9BDD-527DAEBFA890}" presName="thickLine" presStyleLbl="alignNode1" presStyleIdx="3" presStyleCnt="8"/>
      <dgm:spPr/>
    </dgm:pt>
    <dgm:pt modelId="{0D15F9EA-644E-4594-9F1E-5CF73B6A2001}" type="pres">
      <dgm:prSet presAssocID="{34C3FCC2-7C57-4D82-9BDD-527DAEBFA890}" presName="horz1" presStyleCnt="0"/>
      <dgm:spPr/>
    </dgm:pt>
    <dgm:pt modelId="{DDC8EE49-8983-4E6F-8C23-CE5181167D14}" type="pres">
      <dgm:prSet presAssocID="{34C3FCC2-7C57-4D82-9BDD-527DAEBFA890}" presName="tx1" presStyleLbl="revTx" presStyleIdx="6" presStyleCnt="16"/>
      <dgm:spPr/>
      <dgm:t>
        <a:bodyPr/>
        <a:lstStyle/>
        <a:p>
          <a:endParaRPr lang="en-US"/>
        </a:p>
      </dgm:t>
    </dgm:pt>
    <dgm:pt modelId="{A0EE1460-37CC-4587-86AB-0ACE59A0695F}" type="pres">
      <dgm:prSet presAssocID="{34C3FCC2-7C57-4D82-9BDD-527DAEBFA890}" presName="vert1" presStyleCnt="0"/>
      <dgm:spPr/>
    </dgm:pt>
    <dgm:pt modelId="{E15F072B-954D-4683-9FC6-02B7D84F3E53}" type="pres">
      <dgm:prSet presAssocID="{109C16E7-0EA3-477F-9A33-76887624967C}" presName="vertSpace2a" presStyleCnt="0"/>
      <dgm:spPr/>
    </dgm:pt>
    <dgm:pt modelId="{5B038479-06E0-480B-97A6-F05B7911074E}" type="pres">
      <dgm:prSet presAssocID="{109C16E7-0EA3-477F-9A33-76887624967C}" presName="horz2" presStyleCnt="0"/>
      <dgm:spPr/>
    </dgm:pt>
    <dgm:pt modelId="{E1CEECCF-1627-47FC-AE65-527B90CAC6AF}" type="pres">
      <dgm:prSet presAssocID="{109C16E7-0EA3-477F-9A33-76887624967C}" presName="horzSpace2" presStyleCnt="0"/>
      <dgm:spPr/>
    </dgm:pt>
    <dgm:pt modelId="{EC68EC37-6CFE-4BEF-8B64-32F0772060DB}" type="pres">
      <dgm:prSet presAssocID="{109C16E7-0EA3-477F-9A33-76887624967C}" presName="tx2" presStyleLbl="revTx" presStyleIdx="7" presStyleCnt="16"/>
      <dgm:spPr/>
      <dgm:t>
        <a:bodyPr/>
        <a:lstStyle/>
        <a:p>
          <a:endParaRPr lang="en-US"/>
        </a:p>
      </dgm:t>
    </dgm:pt>
    <dgm:pt modelId="{2713D740-BFC8-4E61-BC90-BA4B04252460}" type="pres">
      <dgm:prSet presAssocID="{109C16E7-0EA3-477F-9A33-76887624967C}" presName="vert2" presStyleCnt="0"/>
      <dgm:spPr/>
    </dgm:pt>
    <dgm:pt modelId="{F69D797B-9E84-43CB-983E-61600CDE2719}" type="pres">
      <dgm:prSet presAssocID="{109C16E7-0EA3-477F-9A33-76887624967C}" presName="thinLine2b" presStyleLbl="callout" presStyleIdx="3" presStyleCnt="8"/>
      <dgm:spPr/>
    </dgm:pt>
    <dgm:pt modelId="{FCA277B7-EB97-41FC-86E0-2A7AAF88FDA6}" type="pres">
      <dgm:prSet presAssocID="{109C16E7-0EA3-477F-9A33-76887624967C}" presName="vertSpace2b" presStyleCnt="0"/>
      <dgm:spPr/>
    </dgm:pt>
    <dgm:pt modelId="{535366D6-680F-4187-844D-7C4E12AE6031}" type="pres">
      <dgm:prSet presAssocID="{ADEB510E-F5C8-4FCB-A902-3881ADB16E70}" presName="thickLine" presStyleLbl="alignNode1" presStyleIdx="4" presStyleCnt="8"/>
      <dgm:spPr/>
    </dgm:pt>
    <dgm:pt modelId="{2DB0B412-FD56-417D-96DA-6401355C4162}" type="pres">
      <dgm:prSet presAssocID="{ADEB510E-F5C8-4FCB-A902-3881ADB16E70}" presName="horz1" presStyleCnt="0"/>
      <dgm:spPr/>
    </dgm:pt>
    <dgm:pt modelId="{17D3F0C5-4D35-478E-9D3C-7B24805C723E}" type="pres">
      <dgm:prSet presAssocID="{ADEB510E-F5C8-4FCB-A902-3881ADB16E70}" presName="tx1" presStyleLbl="revTx" presStyleIdx="8" presStyleCnt="16"/>
      <dgm:spPr/>
      <dgm:t>
        <a:bodyPr/>
        <a:lstStyle/>
        <a:p>
          <a:endParaRPr lang="en-US"/>
        </a:p>
      </dgm:t>
    </dgm:pt>
    <dgm:pt modelId="{F3EF036F-47DA-4D04-A2EA-E37283D83D7B}" type="pres">
      <dgm:prSet presAssocID="{ADEB510E-F5C8-4FCB-A902-3881ADB16E70}" presName="vert1" presStyleCnt="0"/>
      <dgm:spPr/>
    </dgm:pt>
    <dgm:pt modelId="{7F2EA8E4-7009-4BB0-92C4-32A12C29997B}" type="pres">
      <dgm:prSet presAssocID="{50A3CCEF-C1C4-484B-8D1D-B0A5F2DBD11E}" presName="vertSpace2a" presStyleCnt="0"/>
      <dgm:spPr/>
    </dgm:pt>
    <dgm:pt modelId="{7FDEAE8A-C4CB-4813-8232-7D8A15BD936B}" type="pres">
      <dgm:prSet presAssocID="{50A3CCEF-C1C4-484B-8D1D-B0A5F2DBD11E}" presName="horz2" presStyleCnt="0"/>
      <dgm:spPr/>
    </dgm:pt>
    <dgm:pt modelId="{BFE42CF4-C1B9-4FFB-9C76-4ED33E74102C}" type="pres">
      <dgm:prSet presAssocID="{50A3CCEF-C1C4-484B-8D1D-B0A5F2DBD11E}" presName="horzSpace2" presStyleCnt="0"/>
      <dgm:spPr/>
    </dgm:pt>
    <dgm:pt modelId="{D0BE2ABD-5659-4F36-A5E1-AD865404BEE4}" type="pres">
      <dgm:prSet presAssocID="{50A3CCEF-C1C4-484B-8D1D-B0A5F2DBD11E}" presName="tx2" presStyleLbl="revTx" presStyleIdx="9" presStyleCnt="16"/>
      <dgm:spPr/>
      <dgm:t>
        <a:bodyPr/>
        <a:lstStyle/>
        <a:p>
          <a:endParaRPr lang="en-US"/>
        </a:p>
      </dgm:t>
    </dgm:pt>
    <dgm:pt modelId="{165517D4-AB45-4B89-9CD9-C946D7C93D76}" type="pres">
      <dgm:prSet presAssocID="{50A3CCEF-C1C4-484B-8D1D-B0A5F2DBD11E}" presName="vert2" presStyleCnt="0"/>
      <dgm:spPr/>
    </dgm:pt>
    <dgm:pt modelId="{3631857D-286E-4B3E-B69A-9EEAF7ED9ECB}" type="pres">
      <dgm:prSet presAssocID="{50A3CCEF-C1C4-484B-8D1D-B0A5F2DBD11E}" presName="thinLine2b" presStyleLbl="callout" presStyleIdx="4" presStyleCnt="8"/>
      <dgm:spPr/>
    </dgm:pt>
    <dgm:pt modelId="{9700F4C1-66A6-44F2-9F40-914D5334A70C}" type="pres">
      <dgm:prSet presAssocID="{50A3CCEF-C1C4-484B-8D1D-B0A5F2DBD11E}" presName="vertSpace2b" presStyleCnt="0"/>
      <dgm:spPr/>
    </dgm:pt>
    <dgm:pt modelId="{2DF6586D-390D-4081-8F12-75CE39CCD7D4}" type="pres">
      <dgm:prSet presAssocID="{7214DE4C-9D58-4B48-BCF8-718A76E0F642}" presName="thickLine" presStyleLbl="alignNode1" presStyleIdx="5" presStyleCnt="8"/>
      <dgm:spPr/>
    </dgm:pt>
    <dgm:pt modelId="{6D92EDA1-67B5-4D84-A35A-CF94BCEED4BB}" type="pres">
      <dgm:prSet presAssocID="{7214DE4C-9D58-4B48-BCF8-718A76E0F642}" presName="horz1" presStyleCnt="0"/>
      <dgm:spPr/>
    </dgm:pt>
    <dgm:pt modelId="{CBD7D856-31D4-475B-9D46-F65DE9A05FA7}" type="pres">
      <dgm:prSet presAssocID="{7214DE4C-9D58-4B48-BCF8-718A76E0F642}" presName="tx1" presStyleLbl="revTx" presStyleIdx="10" presStyleCnt="16"/>
      <dgm:spPr/>
      <dgm:t>
        <a:bodyPr/>
        <a:lstStyle/>
        <a:p>
          <a:endParaRPr lang="en-US"/>
        </a:p>
      </dgm:t>
    </dgm:pt>
    <dgm:pt modelId="{0593AE75-953B-4F48-93D2-B369518550CE}" type="pres">
      <dgm:prSet presAssocID="{7214DE4C-9D58-4B48-BCF8-718A76E0F642}" presName="vert1" presStyleCnt="0"/>
      <dgm:spPr/>
    </dgm:pt>
    <dgm:pt modelId="{86798EA0-03EA-469D-A830-4D329E9E5562}" type="pres">
      <dgm:prSet presAssocID="{3DB83D92-9959-4B5D-85D7-34ADA83149FA}" presName="vertSpace2a" presStyleCnt="0"/>
      <dgm:spPr/>
    </dgm:pt>
    <dgm:pt modelId="{A026B10D-C3E6-4550-B731-161883D10B25}" type="pres">
      <dgm:prSet presAssocID="{3DB83D92-9959-4B5D-85D7-34ADA83149FA}" presName="horz2" presStyleCnt="0"/>
      <dgm:spPr/>
    </dgm:pt>
    <dgm:pt modelId="{C3261342-7D63-4067-A715-26354E154C98}" type="pres">
      <dgm:prSet presAssocID="{3DB83D92-9959-4B5D-85D7-34ADA83149FA}" presName="horzSpace2" presStyleCnt="0"/>
      <dgm:spPr/>
    </dgm:pt>
    <dgm:pt modelId="{9B42DF71-2944-4F95-B080-C2B9E68916F3}" type="pres">
      <dgm:prSet presAssocID="{3DB83D92-9959-4B5D-85D7-34ADA83149FA}" presName="tx2" presStyleLbl="revTx" presStyleIdx="11" presStyleCnt="16"/>
      <dgm:spPr/>
      <dgm:t>
        <a:bodyPr/>
        <a:lstStyle/>
        <a:p>
          <a:endParaRPr lang="en-US"/>
        </a:p>
      </dgm:t>
    </dgm:pt>
    <dgm:pt modelId="{8574F821-A308-4924-8A3F-BD519BE74BB8}" type="pres">
      <dgm:prSet presAssocID="{3DB83D92-9959-4B5D-85D7-34ADA83149FA}" presName="vert2" presStyleCnt="0"/>
      <dgm:spPr/>
    </dgm:pt>
    <dgm:pt modelId="{230CB5F8-F068-47E7-B3C5-D435E6BB6E1E}" type="pres">
      <dgm:prSet presAssocID="{3DB83D92-9959-4B5D-85D7-34ADA83149FA}" presName="thinLine2b" presStyleLbl="callout" presStyleIdx="5" presStyleCnt="8"/>
      <dgm:spPr/>
    </dgm:pt>
    <dgm:pt modelId="{2BED4A4B-7A13-49D0-ACE3-3B0DFC6234EC}" type="pres">
      <dgm:prSet presAssocID="{3DB83D92-9959-4B5D-85D7-34ADA83149FA}" presName="vertSpace2b" presStyleCnt="0"/>
      <dgm:spPr/>
    </dgm:pt>
    <dgm:pt modelId="{E9E4D8C3-DB17-4876-876B-D9BEADEF307A}" type="pres">
      <dgm:prSet presAssocID="{133024B0-8A86-4052-A068-7FDCBB9CEDF2}" presName="thickLine" presStyleLbl="alignNode1" presStyleIdx="6" presStyleCnt="8"/>
      <dgm:spPr/>
    </dgm:pt>
    <dgm:pt modelId="{3C64C485-D5DE-4F01-84FD-8ED46AA0165B}" type="pres">
      <dgm:prSet presAssocID="{133024B0-8A86-4052-A068-7FDCBB9CEDF2}" presName="horz1" presStyleCnt="0"/>
      <dgm:spPr/>
    </dgm:pt>
    <dgm:pt modelId="{1E8E401E-3AAE-4802-A0C6-E360087833F7}" type="pres">
      <dgm:prSet presAssocID="{133024B0-8A86-4052-A068-7FDCBB9CEDF2}" presName="tx1" presStyleLbl="revTx" presStyleIdx="12" presStyleCnt="16"/>
      <dgm:spPr/>
      <dgm:t>
        <a:bodyPr/>
        <a:lstStyle/>
        <a:p>
          <a:endParaRPr lang="en-US"/>
        </a:p>
      </dgm:t>
    </dgm:pt>
    <dgm:pt modelId="{70BE399B-1D00-40E8-9E74-D8DF21A1FBAD}" type="pres">
      <dgm:prSet presAssocID="{133024B0-8A86-4052-A068-7FDCBB9CEDF2}" presName="vert1" presStyleCnt="0"/>
      <dgm:spPr/>
    </dgm:pt>
    <dgm:pt modelId="{CE926799-27F0-4B0C-AFCF-899847DF2E19}" type="pres">
      <dgm:prSet presAssocID="{535D4181-1DA5-47AF-B7E1-4D0928F23605}" presName="vertSpace2a" presStyleCnt="0"/>
      <dgm:spPr/>
    </dgm:pt>
    <dgm:pt modelId="{DD5048C3-DD53-493E-8A20-F11835E6878C}" type="pres">
      <dgm:prSet presAssocID="{535D4181-1DA5-47AF-B7E1-4D0928F23605}" presName="horz2" presStyleCnt="0"/>
      <dgm:spPr/>
    </dgm:pt>
    <dgm:pt modelId="{99039956-6FC5-47D4-AB14-DFAFC8AE8647}" type="pres">
      <dgm:prSet presAssocID="{535D4181-1DA5-47AF-B7E1-4D0928F23605}" presName="horzSpace2" presStyleCnt="0"/>
      <dgm:spPr/>
    </dgm:pt>
    <dgm:pt modelId="{7B9A63B7-6F2F-4E8B-8AA4-44D7613D9050}" type="pres">
      <dgm:prSet presAssocID="{535D4181-1DA5-47AF-B7E1-4D0928F23605}" presName="tx2" presStyleLbl="revTx" presStyleIdx="13" presStyleCnt="16"/>
      <dgm:spPr/>
      <dgm:t>
        <a:bodyPr/>
        <a:lstStyle/>
        <a:p>
          <a:endParaRPr lang="en-US"/>
        </a:p>
      </dgm:t>
    </dgm:pt>
    <dgm:pt modelId="{19C804C9-1570-4BCD-B28D-C80180EFF0ED}" type="pres">
      <dgm:prSet presAssocID="{535D4181-1DA5-47AF-B7E1-4D0928F23605}" presName="vert2" presStyleCnt="0"/>
      <dgm:spPr/>
    </dgm:pt>
    <dgm:pt modelId="{8D8CCC45-5AD4-46A2-AFAE-C9B9E13D3212}" type="pres">
      <dgm:prSet presAssocID="{535D4181-1DA5-47AF-B7E1-4D0928F23605}" presName="thinLine2b" presStyleLbl="callout" presStyleIdx="6" presStyleCnt="8"/>
      <dgm:spPr/>
    </dgm:pt>
    <dgm:pt modelId="{98853FF2-EC6D-4D6E-B344-176AE28810F7}" type="pres">
      <dgm:prSet presAssocID="{535D4181-1DA5-47AF-B7E1-4D0928F23605}" presName="vertSpace2b" presStyleCnt="0"/>
      <dgm:spPr/>
    </dgm:pt>
    <dgm:pt modelId="{F4C4EFEB-3397-4EF9-B6A3-0B4E1437B3DE}" type="pres">
      <dgm:prSet presAssocID="{81711CBD-6F5B-473C-AC29-4DD78D7B711A}" presName="thickLine" presStyleLbl="alignNode1" presStyleIdx="7" presStyleCnt="8"/>
      <dgm:spPr/>
    </dgm:pt>
    <dgm:pt modelId="{7B31DF2E-F850-424D-9DDC-769400777C0C}" type="pres">
      <dgm:prSet presAssocID="{81711CBD-6F5B-473C-AC29-4DD78D7B711A}" presName="horz1" presStyleCnt="0"/>
      <dgm:spPr/>
    </dgm:pt>
    <dgm:pt modelId="{E4F3578A-3C54-4B4A-BB91-77FBF0848263}" type="pres">
      <dgm:prSet presAssocID="{81711CBD-6F5B-473C-AC29-4DD78D7B711A}" presName="tx1" presStyleLbl="revTx" presStyleIdx="14" presStyleCnt="16"/>
      <dgm:spPr/>
      <dgm:t>
        <a:bodyPr/>
        <a:lstStyle/>
        <a:p>
          <a:endParaRPr lang="en-US"/>
        </a:p>
      </dgm:t>
    </dgm:pt>
    <dgm:pt modelId="{CB05CA5F-ADB5-48CD-885E-047AA5E74525}" type="pres">
      <dgm:prSet presAssocID="{81711CBD-6F5B-473C-AC29-4DD78D7B711A}" presName="vert1" presStyleCnt="0"/>
      <dgm:spPr/>
    </dgm:pt>
    <dgm:pt modelId="{0F4C67F8-AD61-437C-AC8A-DA9BF5B203AF}" type="pres">
      <dgm:prSet presAssocID="{E70836D5-5D59-41EA-8901-6055CE87F7D1}" presName="vertSpace2a" presStyleCnt="0"/>
      <dgm:spPr/>
    </dgm:pt>
    <dgm:pt modelId="{FE256538-8BDC-4DD2-A4E1-94F8D82FD593}" type="pres">
      <dgm:prSet presAssocID="{E70836D5-5D59-41EA-8901-6055CE87F7D1}" presName="horz2" presStyleCnt="0"/>
      <dgm:spPr/>
    </dgm:pt>
    <dgm:pt modelId="{DA1ADA34-930A-499C-B9AB-37C05FBF9ECB}" type="pres">
      <dgm:prSet presAssocID="{E70836D5-5D59-41EA-8901-6055CE87F7D1}" presName="horzSpace2" presStyleCnt="0"/>
      <dgm:spPr/>
    </dgm:pt>
    <dgm:pt modelId="{C449B581-8328-4340-8A95-5F2A688FC38A}" type="pres">
      <dgm:prSet presAssocID="{E70836D5-5D59-41EA-8901-6055CE87F7D1}" presName="tx2" presStyleLbl="revTx" presStyleIdx="15" presStyleCnt="16"/>
      <dgm:spPr/>
      <dgm:t>
        <a:bodyPr/>
        <a:lstStyle/>
        <a:p>
          <a:endParaRPr lang="en-US"/>
        </a:p>
      </dgm:t>
    </dgm:pt>
    <dgm:pt modelId="{78F5FF9A-F8E8-4CA6-8D20-CE160E97D190}" type="pres">
      <dgm:prSet presAssocID="{E70836D5-5D59-41EA-8901-6055CE87F7D1}" presName="vert2" presStyleCnt="0"/>
      <dgm:spPr/>
    </dgm:pt>
    <dgm:pt modelId="{C18EA5EE-953C-4C6B-B655-443676DCA033}" type="pres">
      <dgm:prSet presAssocID="{E70836D5-5D59-41EA-8901-6055CE87F7D1}" presName="thinLine2b" presStyleLbl="callout" presStyleIdx="7" presStyleCnt="8"/>
      <dgm:spPr/>
    </dgm:pt>
    <dgm:pt modelId="{E203E724-E6C0-4B21-AF61-9A0090AEEB78}" type="pres">
      <dgm:prSet presAssocID="{E70836D5-5D59-41EA-8901-6055CE87F7D1}" presName="vertSpace2b" presStyleCnt="0"/>
      <dgm:spPr/>
    </dgm:pt>
  </dgm:ptLst>
  <dgm:cxnLst>
    <dgm:cxn modelId="{E8AA039C-121F-4283-8317-7191502ED969}" type="presOf" srcId="{109C16E7-0EA3-477F-9A33-76887624967C}" destId="{EC68EC37-6CFE-4BEF-8B64-32F0772060DB}" srcOrd="0" destOrd="0" presId="urn:microsoft.com/office/officeart/2008/layout/LinedList"/>
    <dgm:cxn modelId="{140259CD-1C39-41FC-8041-55DE24F5C89D}" srcId="{3186E62C-97ED-4B11-9B59-84E0083EB057}" destId="{6FCCB202-3DEA-4AC5-ADDE-3129502948E0}" srcOrd="0" destOrd="0" parTransId="{B35C7065-4DF3-4122-B180-DA199FC07DEA}" sibTransId="{5C4451A0-A446-4752-9BE9-55B49D658637}"/>
    <dgm:cxn modelId="{335F07A1-5007-446B-9092-EC1A1785CCE3}" type="presOf" srcId="{50A3CCEF-C1C4-484B-8D1D-B0A5F2DBD11E}" destId="{D0BE2ABD-5659-4F36-A5E1-AD865404BEE4}" srcOrd="0" destOrd="0" presId="urn:microsoft.com/office/officeart/2008/layout/LinedList"/>
    <dgm:cxn modelId="{0E9530C5-52EA-45BB-9BB9-2C42F7B5F34D}" srcId="{F256229B-3EF2-4548-898D-6C23148B5E6E}" destId="{384D57FD-BE56-49AB-BD15-A0ACDEA6B656}" srcOrd="0" destOrd="0" parTransId="{17EB99DA-6CD5-4C37-88AC-4BE842466D81}" sibTransId="{0D1537E5-9620-4B87-85FE-13CB1531E5AB}"/>
    <dgm:cxn modelId="{3FF56052-B3A3-421F-90B5-00F2B8BC1E7F}" type="presOf" srcId="{6E1D0B8F-3885-4DFC-A8FB-6996A6EF0E1B}" destId="{41258108-C56F-4721-9A38-58E63433EB09}" srcOrd="0" destOrd="0" presId="urn:microsoft.com/office/officeart/2008/layout/LinedList"/>
    <dgm:cxn modelId="{F1A4BDD7-5159-4E3B-A569-BA1D08B37942}" type="presOf" srcId="{F256229B-3EF2-4548-898D-6C23148B5E6E}" destId="{4C78B62E-E97F-4E7C-B56F-34C39A8C29D8}" srcOrd="0" destOrd="0" presId="urn:microsoft.com/office/officeart/2008/layout/LinedList"/>
    <dgm:cxn modelId="{0EE72468-95F4-4368-9DFC-39FF33287CF6}" srcId="{F256229B-3EF2-4548-898D-6C23148B5E6E}" destId="{80C32086-9540-4C56-B8B2-B3B6BF355C73}" srcOrd="1" destOrd="0" parTransId="{2177A9F9-A7DE-4FD0-85E2-7C5F8CF7B752}" sibTransId="{7B53F4C5-8CF2-4FD5-9DA6-D67AD4576AE2}"/>
    <dgm:cxn modelId="{5D5B6C5E-A508-41FB-B44C-74DE5D40AA79}" type="presOf" srcId="{E70836D5-5D59-41EA-8901-6055CE87F7D1}" destId="{C449B581-8328-4340-8A95-5F2A688FC38A}" srcOrd="0" destOrd="0" presId="urn:microsoft.com/office/officeart/2008/layout/LinedList"/>
    <dgm:cxn modelId="{6D86771C-A2E9-4825-BA30-A5673804CB5F}" srcId="{F256229B-3EF2-4548-898D-6C23148B5E6E}" destId="{133024B0-8A86-4052-A068-7FDCBB9CEDF2}" srcOrd="6" destOrd="0" parTransId="{B64854DA-16B7-4D9E-83D6-B288A8540DC0}" sibTransId="{83B1CD85-0075-48B0-8752-89BEB6D136DA}"/>
    <dgm:cxn modelId="{24564D54-BCD6-48C2-BF46-8583E4711512}" type="presOf" srcId="{80C32086-9540-4C56-B8B2-B3B6BF355C73}" destId="{934A3522-B511-4F06-8545-147D25E5F4C6}" srcOrd="0" destOrd="0" presId="urn:microsoft.com/office/officeart/2008/layout/LinedList"/>
    <dgm:cxn modelId="{3DEC8E5E-DFF3-40FC-9E95-B080226CF38B}" type="presOf" srcId="{6FCCB202-3DEA-4AC5-ADDE-3129502948E0}" destId="{92B588DE-2D03-4DE3-BAC7-7748D6A01335}" srcOrd="0" destOrd="0" presId="urn:microsoft.com/office/officeart/2008/layout/LinedList"/>
    <dgm:cxn modelId="{9F27D560-A4D5-4172-936B-9939DB2059F5}" type="presOf" srcId="{535D4181-1DA5-47AF-B7E1-4D0928F23605}" destId="{7B9A63B7-6F2F-4E8B-8AA4-44D7613D9050}" srcOrd="0" destOrd="0" presId="urn:microsoft.com/office/officeart/2008/layout/LinedList"/>
    <dgm:cxn modelId="{34C3B0A8-556A-46E9-8E42-1AF2B7B6699D}" srcId="{F256229B-3EF2-4548-898D-6C23148B5E6E}" destId="{ADEB510E-F5C8-4FCB-A902-3881ADB16E70}" srcOrd="4" destOrd="0" parTransId="{77E4097D-2B08-4702-949A-A71653427A0E}" sibTransId="{F727CFC8-0534-437F-80DA-8FC39334D37D}"/>
    <dgm:cxn modelId="{E5EB8FD1-BC0F-4A82-A903-FE1CC8E46EAB}" srcId="{ADEB510E-F5C8-4FCB-A902-3881ADB16E70}" destId="{50A3CCEF-C1C4-484B-8D1D-B0A5F2DBD11E}" srcOrd="0" destOrd="0" parTransId="{3F71406C-7327-4BAD-ABF2-55DED87BEE73}" sibTransId="{29A7E4C2-4697-474B-A14F-7F1B47BD984C}"/>
    <dgm:cxn modelId="{7E4743FA-8ABB-48D7-8323-730CC1C9029D}" type="presOf" srcId="{81711CBD-6F5B-473C-AC29-4DD78D7B711A}" destId="{E4F3578A-3C54-4B4A-BB91-77FBF0848263}" srcOrd="0" destOrd="0" presId="urn:microsoft.com/office/officeart/2008/layout/LinedList"/>
    <dgm:cxn modelId="{25EBD14F-6FEE-4961-A2A2-DE7495401A73}" srcId="{F256229B-3EF2-4548-898D-6C23148B5E6E}" destId="{34C3FCC2-7C57-4D82-9BDD-527DAEBFA890}" srcOrd="3" destOrd="0" parTransId="{898C6027-125B-49FA-BA96-27CB50639469}" sibTransId="{8DAA587A-A2D8-4635-A5A3-239531BD4685}"/>
    <dgm:cxn modelId="{50552B19-B989-4B75-A0E4-5759948A5C85}" type="presOf" srcId="{384D57FD-BE56-49AB-BD15-A0ACDEA6B656}" destId="{7C35A92F-4B1A-4618-9CDB-5590312A6400}" srcOrd="0" destOrd="0" presId="urn:microsoft.com/office/officeart/2008/layout/LinedList"/>
    <dgm:cxn modelId="{31B5CB7C-89B3-4A63-A89B-E0C90989204C}" type="presOf" srcId="{3186E62C-97ED-4B11-9B59-84E0083EB057}" destId="{278F9604-3B10-4340-8E92-6250C850FA27}" srcOrd="0" destOrd="0" presId="urn:microsoft.com/office/officeart/2008/layout/LinedList"/>
    <dgm:cxn modelId="{7F717AF2-DADA-481B-BD3E-9879BD205886}" srcId="{133024B0-8A86-4052-A068-7FDCBB9CEDF2}" destId="{535D4181-1DA5-47AF-B7E1-4D0928F23605}" srcOrd="0" destOrd="0" parTransId="{0BC49213-7338-4713-A282-F50A8D9438D1}" sibTransId="{91C64A38-DEC4-4F09-8BF0-494D0A10B553}"/>
    <dgm:cxn modelId="{9FFE4D5A-9EE0-4E50-A216-6A12B126094F}" type="presOf" srcId="{3DB83D92-9959-4B5D-85D7-34ADA83149FA}" destId="{9B42DF71-2944-4F95-B080-C2B9E68916F3}" srcOrd="0" destOrd="0" presId="urn:microsoft.com/office/officeart/2008/layout/LinedList"/>
    <dgm:cxn modelId="{20AF0669-A12F-4919-A631-2EF1BE2785A3}" srcId="{F256229B-3EF2-4548-898D-6C23148B5E6E}" destId="{7214DE4C-9D58-4B48-BCF8-718A76E0F642}" srcOrd="5" destOrd="0" parTransId="{A1FDD604-76D5-4335-856C-B13434E5A39D}" sibTransId="{F4C7E64C-6023-4A7C-9BB1-59CA66E9906C}"/>
    <dgm:cxn modelId="{350C5570-963C-4961-930F-25A370D897F6}" srcId="{34C3FCC2-7C57-4D82-9BDD-527DAEBFA890}" destId="{109C16E7-0EA3-477F-9A33-76887624967C}" srcOrd="0" destOrd="0" parTransId="{68C3D629-7E17-49C8-BAB7-EA2215960D00}" sibTransId="{E9D80238-ED34-4EA9-84EE-240FDBFE2CD1}"/>
    <dgm:cxn modelId="{7CABEA2B-4574-4F97-A8BA-ECC9B0268171}" type="presOf" srcId="{5C2EC2DC-B857-4165-9B18-BBE8D9D52F7E}" destId="{90C661B1-F00A-42C7-9B39-1E2B4FD453A5}" srcOrd="0" destOrd="0" presId="urn:microsoft.com/office/officeart/2008/layout/LinedList"/>
    <dgm:cxn modelId="{B19893CE-C6A0-45FF-BF1F-BC76D2AF33C1}" type="presOf" srcId="{7214DE4C-9D58-4B48-BCF8-718A76E0F642}" destId="{CBD7D856-31D4-475B-9D46-F65DE9A05FA7}" srcOrd="0" destOrd="0" presId="urn:microsoft.com/office/officeart/2008/layout/LinedList"/>
    <dgm:cxn modelId="{A5F163BE-EA09-41E0-9AF6-311143AFA09D}" srcId="{F256229B-3EF2-4548-898D-6C23148B5E6E}" destId="{81711CBD-6F5B-473C-AC29-4DD78D7B711A}" srcOrd="7" destOrd="0" parTransId="{CBF4157B-9BD0-48C8-999B-FAC149E6104B}" sibTransId="{9C534912-11F3-47AE-A950-0DF34807A333}"/>
    <dgm:cxn modelId="{ACB256D5-681C-4064-B865-51EEF7F9E9B0}" srcId="{80C32086-9540-4C56-B8B2-B3B6BF355C73}" destId="{6E1D0B8F-3885-4DFC-A8FB-6996A6EF0E1B}" srcOrd="0" destOrd="0" parTransId="{8871D43C-B0EF-4AEC-A882-FC2F49FAC7F2}" sibTransId="{38DFC2E1-5958-4CBD-A4CC-A15A0C77ECAE}"/>
    <dgm:cxn modelId="{1C5EA455-C893-4937-8FB2-4554B684658E}" srcId="{7214DE4C-9D58-4B48-BCF8-718A76E0F642}" destId="{3DB83D92-9959-4B5D-85D7-34ADA83149FA}" srcOrd="0" destOrd="0" parTransId="{85437826-104D-4A65-B4EE-F93412EF322F}" sibTransId="{64611EE8-E93B-4F95-A2EC-2567731B6DAA}"/>
    <dgm:cxn modelId="{DEF118B8-8C1C-4348-9713-89E703A33D72}" srcId="{81711CBD-6F5B-473C-AC29-4DD78D7B711A}" destId="{E70836D5-5D59-41EA-8901-6055CE87F7D1}" srcOrd="0" destOrd="0" parTransId="{3EB3AAF4-CBE8-474F-8A4D-7E80967AC48B}" sibTransId="{F81D2065-5EBF-4393-B48B-E48036A19BC1}"/>
    <dgm:cxn modelId="{D06FDCAA-24E7-499E-AB26-D9E124565D40}" srcId="{F256229B-3EF2-4548-898D-6C23148B5E6E}" destId="{3186E62C-97ED-4B11-9B59-84E0083EB057}" srcOrd="2" destOrd="0" parTransId="{F7B176C5-D5D9-4616-9048-E343E18AF7F8}" sibTransId="{018BD442-FFB0-43FC-8D86-092357855408}"/>
    <dgm:cxn modelId="{3027A618-2F06-4712-A4AC-6BE69C369F58}" type="presOf" srcId="{ADEB510E-F5C8-4FCB-A902-3881ADB16E70}" destId="{17D3F0C5-4D35-478E-9D3C-7B24805C723E}" srcOrd="0" destOrd="0" presId="urn:microsoft.com/office/officeart/2008/layout/LinedList"/>
    <dgm:cxn modelId="{68CA4A14-5E25-4D6E-AC4E-5AA07F62E6A9}" srcId="{384D57FD-BE56-49AB-BD15-A0ACDEA6B656}" destId="{5C2EC2DC-B857-4165-9B18-BBE8D9D52F7E}" srcOrd="0" destOrd="0" parTransId="{F24760BD-B506-4D7C-913A-599C69FA5EBC}" sibTransId="{0BDD4869-1984-4C09-B521-D2CE2FB91D5D}"/>
    <dgm:cxn modelId="{0BFD6179-8904-41F1-8345-A9C4AE505466}" type="presOf" srcId="{34C3FCC2-7C57-4D82-9BDD-527DAEBFA890}" destId="{DDC8EE49-8983-4E6F-8C23-CE5181167D14}" srcOrd="0" destOrd="0" presId="urn:microsoft.com/office/officeart/2008/layout/LinedList"/>
    <dgm:cxn modelId="{310E834A-D8EC-4D35-A475-DCC706BA7000}" type="presOf" srcId="{133024B0-8A86-4052-A068-7FDCBB9CEDF2}" destId="{1E8E401E-3AAE-4802-A0C6-E360087833F7}" srcOrd="0" destOrd="0" presId="urn:microsoft.com/office/officeart/2008/layout/LinedList"/>
    <dgm:cxn modelId="{7B832517-A892-4CDC-9D3B-357AF0AF14AA}" type="presParOf" srcId="{4C78B62E-E97F-4E7C-B56F-34C39A8C29D8}" destId="{9952516F-B2E4-413A-9CCE-5C3A974A1BCD}" srcOrd="0" destOrd="0" presId="urn:microsoft.com/office/officeart/2008/layout/LinedList"/>
    <dgm:cxn modelId="{F1ECF547-EA57-49CD-AA31-9BAF73C7BF42}" type="presParOf" srcId="{4C78B62E-E97F-4E7C-B56F-34C39A8C29D8}" destId="{C9B26777-E5B3-4801-AAD8-589711E291C5}" srcOrd="1" destOrd="0" presId="urn:microsoft.com/office/officeart/2008/layout/LinedList"/>
    <dgm:cxn modelId="{CED811A1-E911-42CA-8526-FBD7D925EFF7}" type="presParOf" srcId="{C9B26777-E5B3-4801-AAD8-589711E291C5}" destId="{7C35A92F-4B1A-4618-9CDB-5590312A6400}" srcOrd="0" destOrd="0" presId="urn:microsoft.com/office/officeart/2008/layout/LinedList"/>
    <dgm:cxn modelId="{B8A3A837-F784-49BB-AA22-F1869C180A43}" type="presParOf" srcId="{C9B26777-E5B3-4801-AAD8-589711E291C5}" destId="{16C2E7EC-AF3D-4521-8727-1B418E29F56E}" srcOrd="1" destOrd="0" presId="urn:microsoft.com/office/officeart/2008/layout/LinedList"/>
    <dgm:cxn modelId="{343D03C7-8725-4084-AED4-37BBFBE04174}" type="presParOf" srcId="{16C2E7EC-AF3D-4521-8727-1B418E29F56E}" destId="{9DEA31D4-BBBC-43D9-9FC8-3C7B4FF988A0}" srcOrd="0" destOrd="0" presId="urn:microsoft.com/office/officeart/2008/layout/LinedList"/>
    <dgm:cxn modelId="{6D1038BB-A8C3-4106-B9C2-C0519F934E08}" type="presParOf" srcId="{16C2E7EC-AF3D-4521-8727-1B418E29F56E}" destId="{06E86797-9069-43D3-8B87-A34FDA60E758}" srcOrd="1" destOrd="0" presId="urn:microsoft.com/office/officeart/2008/layout/LinedList"/>
    <dgm:cxn modelId="{D5C492F3-FA25-48D3-B306-51CB59E6600D}" type="presParOf" srcId="{06E86797-9069-43D3-8B87-A34FDA60E758}" destId="{4DF532B5-0C8E-47D5-B3C3-AF0F8AED9DB8}" srcOrd="0" destOrd="0" presId="urn:microsoft.com/office/officeart/2008/layout/LinedList"/>
    <dgm:cxn modelId="{F85D4671-9FD6-45AB-81AF-9F2CA59C09CB}" type="presParOf" srcId="{06E86797-9069-43D3-8B87-A34FDA60E758}" destId="{90C661B1-F00A-42C7-9B39-1E2B4FD453A5}" srcOrd="1" destOrd="0" presId="urn:microsoft.com/office/officeart/2008/layout/LinedList"/>
    <dgm:cxn modelId="{C4C907EE-9BE1-46B8-95E3-CF9E0534C625}" type="presParOf" srcId="{06E86797-9069-43D3-8B87-A34FDA60E758}" destId="{F9B77FBD-BE31-497B-8E8F-CF5BBF50510F}" srcOrd="2" destOrd="0" presId="urn:microsoft.com/office/officeart/2008/layout/LinedList"/>
    <dgm:cxn modelId="{9A523B25-88B7-4BEA-B97A-082ED2577D8C}" type="presParOf" srcId="{16C2E7EC-AF3D-4521-8727-1B418E29F56E}" destId="{F7B3F288-6E3C-4DDB-9BE4-B9FE7E5561EA}" srcOrd="2" destOrd="0" presId="urn:microsoft.com/office/officeart/2008/layout/LinedList"/>
    <dgm:cxn modelId="{499A2E91-3DF4-4DC6-8270-8D78FAD87234}" type="presParOf" srcId="{16C2E7EC-AF3D-4521-8727-1B418E29F56E}" destId="{ECCE04ED-7E50-45EE-B231-D2477CC738D1}" srcOrd="3" destOrd="0" presId="urn:microsoft.com/office/officeart/2008/layout/LinedList"/>
    <dgm:cxn modelId="{370343B4-5BA0-4A88-85B0-D39BC3735E35}" type="presParOf" srcId="{4C78B62E-E97F-4E7C-B56F-34C39A8C29D8}" destId="{30EA9034-4828-4DF9-B56A-429B045841DA}" srcOrd="2" destOrd="0" presId="urn:microsoft.com/office/officeart/2008/layout/LinedList"/>
    <dgm:cxn modelId="{59C89D67-A42E-4529-857F-5995DCD2B7A3}" type="presParOf" srcId="{4C78B62E-E97F-4E7C-B56F-34C39A8C29D8}" destId="{93B430CB-E346-493A-9080-1AEF00E10EFA}" srcOrd="3" destOrd="0" presId="urn:microsoft.com/office/officeart/2008/layout/LinedList"/>
    <dgm:cxn modelId="{DC9F04CE-2367-4C27-A1D0-689CC96A4A9D}" type="presParOf" srcId="{93B430CB-E346-493A-9080-1AEF00E10EFA}" destId="{934A3522-B511-4F06-8545-147D25E5F4C6}" srcOrd="0" destOrd="0" presId="urn:microsoft.com/office/officeart/2008/layout/LinedList"/>
    <dgm:cxn modelId="{6C6BE121-DBFC-4FAD-A1F6-FF90765DC2FB}" type="presParOf" srcId="{93B430CB-E346-493A-9080-1AEF00E10EFA}" destId="{735ADE1A-2B83-4EA5-9373-647061822F99}" srcOrd="1" destOrd="0" presId="urn:microsoft.com/office/officeart/2008/layout/LinedList"/>
    <dgm:cxn modelId="{97C3F49B-58D8-4A1B-9340-B593F824F1B1}" type="presParOf" srcId="{735ADE1A-2B83-4EA5-9373-647061822F99}" destId="{7B337C68-9448-4006-B02A-E131A6336466}" srcOrd="0" destOrd="0" presId="urn:microsoft.com/office/officeart/2008/layout/LinedList"/>
    <dgm:cxn modelId="{3A0D641F-972C-4600-81EF-A5B9731AAE01}" type="presParOf" srcId="{735ADE1A-2B83-4EA5-9373-647061822F99}" destId="{F3C645EA-869A-4942-B6CE-10B6F0A7FBD3}" srcOrd="1" destOrd="0" presId="urn:microsoft.com/office/officeart/2008/layout/LinedList"/>
    <dgm:cxn modelId="{E06A03E0-333F-4087-9146-7FFC53DF7B6A}" type="presParOf" srcId="{F3C645EA-869A-4942-B6CE-10B6F0A7FBD3}" destId="{D50A37D5-3C1B-4474-9413-6F9616EE8F60}" srcOrd="0" destOrd="0" presId="urn:microsoft.com/office/officeart/2008/layout/LinedList"/>
    <dgm:cxn modelId="{D08EE5EC-D4A4-40F4-ACE0-95AC9C7DD7AB}" type="presParOf" srcId="{F3C645EA-869A-4942-B6CE-10B6F0A7FBD3}" destId="{41258108-C56F-4721-9A38-58E63433EB09}" srcOrd="1" destOrd="0" presId="urn:microsoft.com/office/officeart/2008/layout/LinedList"/>
    <dgm:cxn modelId="{47222ADD-A1F4-44B3-BEE6-9FEEF9AA1FC7}" type="presParOf" srcId="{F3C645EA-869A-4942-B6CE-10B6F0A7FBD3}" destId="{1ECBC033-A5EA-4100-9CCD-63B44B500485}" srcOrd="2" destOrd="0" presId="urn:microsoft.com/office/officeart/2008/layout/LinedList"/>
    <dgm:cxn modelId="{BEAF097B-70FD-4AC9-8531-F43AC76884C0}" type="presParOf" srcId="{735ADE1A-2B83-4EA5-9373-647061822F99}" destId="{CA829216-C02D-4498-857A-F27B9EC1CA58}" srcOrd="2" destOrd="0" presId="urn:microsoft.com/office/officeart/2008/layout/LinedList"/>
    <dgm:cxn modelId="{E2D0E00F-1528-408B-B031-A09A9D0D0744}" type="presParOf" srcId="{735ADE1A-2B83-4EA5-9373-647061822F99}" destId="{A891437F-2A74-4912-AC0C-8954295478FC}" srcOrd="3" destOrd="0" presId="urn:microsoft.com/office/officeart/2008/layout/LinedList"/>
    <dgm:cxn modelId="{7C7DD030-CA56-4ACB-A8EE-8E92C87739BF}" type="presParOf" srcId="{4C78B62E-E97F-4E7C-B56F-34C39A8C29D8}" destId="{B8B44E96-8664-423C-9E4E-8C3B5FE18A2D}" srcOrd="4" destOrd="0" presId="urn:microsoft.com/office/officeart/2008/layout/LinedList"/>
    <dgm:cxn modelId="{1E5AA4AC-883A-49E1-9062-E57131A1B983}" type="presParOf" srcId="{4C78B62E-E97F-4E7C-B56F-34C39A8C29D8}" destId="{3B6A2EE0-9A66-42CF-B948-77F10CD85CC8}" srcOrd="5" destOrd="0" presId="urn:microsoft.com/office/officeart/2008/layout/LinedList"/>
    <dgm:cxn modelId="{CDAC08B3-6062-40EB-8C6D-E7EDFBF39118}" type="presParOf" srcId="{3B6A2EE0-9A66-42CF-B948-77F10CD85CC8}" destId="{278F9604-3B10-4340-8E92-6250C850FA27}" srcOrd="0" destOrd="0" presId="urn:microsoft.com/office/officeart/2008/layout/LinedList"/>
    <dgm:cxn modelId="{35C1D0C3-FDEB-4119-BBCE-83CC319DEDD1}" type="presParOf" srcId="{3B6A2EE0-9A66-42CF-B948-77F10CD85CC8}" destId="{E1F6FB84-C201-4E31-AB13-402BD5D46A3B}" srcOrd="1" destOrd="0" presId="urn:microsoft.com/office/officeart/2008/layout/LinedList"/>
    <dgm:cxn modelId="{940D9006-21F1-46DE-B098-AC6B9B79C15F}" type="presParOf" srcId="{E1F6FB84-C201-4E31-AB13-402BD5D46A3B}" destId="{18797AAF-847B-4176-8866-C50EC5DE20E8}" srcOrd="0" destOrd="0" presId="urn:microsoft.com/office/officeart/2008/layout/LinedList"/>
    <dgm:cxn modelId="{61CD76CA-3C8D-4E4B-8B4C-0C35CB2BF395}" type="presParOf" srcId="{E1F6FB84-C201-4E31-AB13-402BD5D46A3B}" destId="{2FB96578-995D-4C56-9A5E-DD1A7DC61734}" srcOrd="1" destOrd="0" presId="urn:microsoft.com/office/officeart/2008/layout/LinedList"/>
    <dgm:cxn modelId="{36EC53BC-C45A-4715-8301-44ABCBF96845}" type="presParOf" srcId="{2FB96578-995D-4C56-9A5E-DD1A7DC61734}" destId="{0A2A04C8-22B1-42DD-A501-DBA39B658886}" srcOrd="0" destOrd="0" presId="urn:microsoft.com/office/officeart/2008/layout/LinedList"/>
    <dgm:cxn modelId="{6A847E88-26AC-4DB7-9E80-37C6AEB74483}" type="presParOf" srcId="{2FB96578-995D-4C56-9A5E-DD1A7DC61734}" destId="{92B588DE-2D03-4DE3-BAC7-7748D6A01335}" srcOrd="1" destOrd="0" presId="urn:microsoft.com/office/officeart/2008/layout/LinedList"/>
    <dgm:cxn modelId="{0A0D7E1D-353D-4C0C-AA88-D044F94FF6B9}" type="presParOf" srcId="{2FB96578-995D-4C56-9A5E-DD1A7DC61734}" destId="{8DC12C7E-9644-49A7-8711-9B25E1AB4B0E}" srcOrd="2" destOrd="0" presId="urn:microsoft.com/office/officeart/2008/layout/LinedList"/>
    <dgm:cxn modelId="{C70D48B4-F325-4BC6-9B43-E47A66186511}" type="presParOf" srcId="{E1F6FB84-C201-4E31-AB13-402BD5D46A3B}" destId="{A6D07088-4660-4030-BB59-13B476FC89DA}" srcOrd="2" destOrd="0" presId="urn:microsoft.com/office/officeart/2008/layout/LinedList"/>
    <dgm:cxn modelId="{5F511F58-E8D6-4B99-ACFB-35C4A4595BF7}" type="presParOf" srcId="{E1F6FB84-C201-4E31-AB13-402BD5D46A3B}" destId="{7D239897-BD4F-4BD6-9B2E-65E951135ECB}" srcOrd="3" destOrd="0" presId="urn:microsoft.com/office/officeart/2008/layout/LinedList"/>
    <dgm:cxn modelId="{1DAA81B4-D246-43E8-A7E7-F40F5BF3621E}" type="presParOf" srcId="{4C78B62E-E97F-4E7C-B56F-34C39A8C29D8}" destId="{A3D3CA3A-B54F-4E65-9FAE-4EDE15F7A4AB}" srcOrd="6" destOrd="0" presId="urn:microsoft.com/office/officeart/2008/layout/LinedList"/>
    <dgm:cxn modelId="{16467493-28AA-42F4-8EF7-9436FF3DA985}" type="presParOf" srcId="{4C78B62E-E97F-4E7C-B56F-34C39A8C29D8}" destId="{0D15F9EA-644E-4594-9F1E-5CF73B6A2001}" srcOrd="7" destOrd="0" presId="urn:microsoft.com/office/officeart/2008/layout/LinedList"/>
    <dgm:cxn modelId="{22277E34-1A9C-4992-BE0C-F460170F5ED6}" type="presParOf" srcId="{0D15F9EA-644E-4594-9F1E-5CF73B6A2001}" destId="{DDC8EE49-8983-4E6F-8C23-CE5181167D14}" srcOrd="0" destOrd="0" presId="urn:microsoft.com/office/officeart/2008/layout/LinedList"/>
    <dgm:cxn modelId="{8DF8C088-2B8C-47FB-B3C0-0F0BBC5003C3}" type="presParOf" srcId="{0D15F9EA-644E-4594-9F1E-5CF73B6A2001}" destId="{A0EE1460-37CC-4587-86AB-0ACE59A0695F}" srcOrd="1" destOrd="0" presId="urn:microsoft.com/office/officeart/2008/layout/LinedList"/>
    <dgm:cxn modelId="{8AD8199A-1462-4F8E-8724-10B422293D7C}" type="presParOf" srcId="{A0EE1460-37CC-4587-86AB-0ACE59A0695F}" destId="{E15F072B-954D-4683-9FC6-02B7D84F3E53}" srcOrd="0" destOrd="0" presId="urn:microsoft.com/office/officeart/2008/layout/LinedList"/>
    <dgm:cxn modelId="{E893A919-7B6A-4D01-86FA-7CD185868130}" type="presParOf" srcId="{A0EE1460-37CC-4587-86AB-0ACE59A0695F}" destId="{5B038479-06E0-480B-97A6-F05B7911074E}" srcOrd="1" destOrd="0" presId="urn:microsoft.com/office/officeart/2008/layout/LinedList"/>
    <dgm:cxn modelId="{88811BCB-5CA4-4DF3-852B-0A0C16547448}" type="presParOf" srcId="{5B038479-06E0-480B-97A6-F05B7911074E}" destId="{E1CEECCF-1627-47FC-AE65-527B90CAC6AF}" srcOrd="0" destOrd="0" presId="urn:microsoft.com/office/officeart/2008/layout/LinedList"/>
    <dgm:cxn modelId="{A670096B-7F22-42BB-8706-99EFFA5AACD8}" type="presParOf" srcId="{5B038479-06E0-480B-97A6-F05B7911074E}" destId="{EC68EC37-6CFE-4BEF-8B64-32F0772060DB}" srcOrd="1" destOrd="0" presId="urn:microsoft.com/office/officeart/2008/layout/LinedList"/>
    <dgm:cxn modelId="{E4F5662C-AB58-415F-A557-93B3251578BB}" type="presParOf" srcId="{5B038479-06E0-480B-97A6-F05B7911074E}" destId="{2713D740-BFC8-4E61-BC90-BA4B04252460}" srcOrd="2" destOrd="0" presId="urn:microsoft.com/office/officeart/2008/layout/LinedList"/>
    <dgm:cxn modelId="{CBF9ECB3-242E-42C8-93AA-5B2CA4365057}" type="presParOf" srcId="{A0EE1460-37CC-4587-86AB-0ACE59A0695F}" destId="{F69D797B-9E84-43CB-983E-61600CDE2719}" srcOrd="2" destOrd="0" presId="urn:microsoft.com/office/officeart/2008/layout/LinedList"/>
    <dgm:cxn modelId="{FF8EB707-ED9E-4AEA-8A52-0CB5E0DF4D3E}" type="presParOf" srcId="{A0EE1460-37CC-4587-86AB-0ACE59A0695F}" destId="{FCA277B7-EB97-41FC-86E0-2A7AAF88FDA6}" srcOrd="3" destOrd="0" presId="urn:microsoft.com/office/officeart/2008/layout/LinedList"/>
    <dgm:cxn modelId="{018BB62D-1A64-4C68-929D-A2B13E5A8D35}" type="presParOf" srcId="{4C78B62E-E97F-4E7C-B56F-34C39A8C29D8}" destId="{535366D6-680F-4187-844D-7C4E12AE6031}" srcOrd="8" destOrd="0" presId="urn:microsoft.com/office/officeart/2008/layout/LinedList"/>
    <dgm:cxn modelId="{3FEF10A9-37F5-4F45-ADDF-8A3CFE7869D7}" type="presParOf" srcId="{4C78B62E-E97F-4E7C-B56F-34C39A8C29D8}" destId="{2DB0B412-FD56-417D-96DA-6401355C4162}" srcOrd="9" destOrd="0" presId="urn:microsoft.com/office/officeart/2008/layout/LinedList"/>
    <dgm:cxn modelId="{E59DD8AA-2F31-41A9-B96D-83436DE97F65}" type="presParOf" srcId="{2DB0B412-FD56-417D-96DA-6401355C4162}" destId="{17D3F0C5-4D35-478E-9D3C-7B24805C723E}" srcOrd="0" destOrd="0" presId="urn:microsoft.com/office/officeart/2008/layout/LinedList"/>
    <dgm:cxn modelId="{9617D3C4-4689-43CE-BD96-1EB5F844B044}" type="presParOf" srcId="{2DB0B412-FD56-417D-96DA-6401355C4162}" destId="{F3EF036F-47DA-4D04-A2EA-E37283D83D7B}" srcOrd="1" destOrd="0" presId="urn:microsoft.com/office/officeart/2008/layout/LinedList"/>
    <dgm:cxn modelId="{9E8D7FF1-8055-463D-B775-5A882DA3D88D}" type="presParOf" srcId="{F3EF036F-47DA-4D04-A2EA-E37283D83D7B}" destId="{7F2EA8E4-7009-4BB0-92C4-32A12C29997B}" srcOrd="0" destOrd="0" presId="urn:microsoft.com/office/officeart/2008/layout/LinedList"/>
    <dgm:cxn modelId="{893A14BC-2CFD-432B-A823-60CC79B6F300}" type="presParOf" srcId="{F3EF036F-47DA-4D04-A2EA-E37283D83D7B}" destId="{7FDEAE8A-C4CB-4813-8232-7D8A15BD936B}" srcOrd="1" destOrd="0" presId="urn:microsoft.com/office/officeart/2008/layout/LinedList"/>
    <dgm:cxn modelId="{40B27723-66CF-4761-86F2-00CBED0075E7}" type="presParOf" srcId="{7FDEAE8A-C4CB-4813-8232-7D8A15BD936B}" destId="{BFE42CF4-C1B9-4FFB-9C76-4ED33E74102C}" srcOrd="0" destOrd="0" presId="urn:microsoft.com/office/officeart/2008/layout/LinedList"/>
    <dgm:cxn modelId="{FCA170B5-08E6-4F1A-BA1E-B1E894D7F61D}" type="presParOf" srcId="{7FDEAE8A-C4CB-4813-8232-7D8A15BD936B}" destId="{D0BE2ABD-5659-4F36-A5E1-AD865404BEE4}" srcOrd="1" destOrd="0" presId="urn:microsoft.com/office/officeart/2008/layout/LinedList"/>
    <dgm:cxn modelId="{1FAB97DB-36C2-41DF-833B-25F960BD7D9B}" type="presParOf" srcId="{7FDEAE8A-C4CB-4813-8232-7D8A15BD936B}" destId="{165517D4-AB45-4B89-9CD9-C946D7C93D76}" srcOrd="2" destOrd="0" presId="urn:microsoft.com/office/officeart/2008/layout/LinedList"/>
    <dgm:cxn modelId="{B09E0339-FCAF-43D2-AA05-393CA5B892CE}" type="presParOf" srcId="{F3EF036F-47DA-4D04-A2EA-E37283D83D7B}" destId="{3631857D-286E-4B3E-B69A-9EEAF7ED9ECB}" srcOrd="2" destOrd="0" presId="urn:microsoft.com/office/officeart/2008/layout/LinedList"/>
    <dgm:cxn modelId="{21B3DCD7-B346-42BE-A845-DD042F49A851}" type="presParOf" srcId="{F3EF036F-47DA-4D04-A2EA-E37283D83D7B}" destId="{9700F4C1-66A6-44F2-9F40-914D5334A70C}" srcOrd="3" destOrd="0" presId="urn:microsoft.com/office/officeart/2008/layout/LinedList"/>
    <dgm:cxn modelId="{BEB6DD34-CABB-4B65-9F45-29CFAA69079E}" type="presParOf" srcId="{4C78B62E-E97F-4E7C-B56F-34C39A8C29D8}" destId="{2DF6586D-390D-4081-8F12-75CE39CCD7D4}" srcOrd="10" destOrd="0" presId="urn:microsoft.com/office/officeart/2008/layout/LinedList"/>
    <dgm:cxn modelId="{4473132B-1B1B-4FBA-9C0F-B374DC44A8BA}" type="presParOf" srcId="{4C78B62E-E97F-4E7C-B56F-34C39A8C29D8}" destId="{6D92EDA1-67B5-4D84-A35A-CF94BCEED4BB}" srcOrd="11" destOrd="0" presId="urn:microsoft.com/office/officeart/2008/layout/LinedList"/>
    <dgm:cxn modelId="{CD851CB0-8913-462D-87AA-C5F680095418}" type="presParOf" srcId="{6D92EDA1-67B5-4D84-A35A-CF94BCEED4BB}" destId="{CBD7D856-31D4-475B-9D46-F65DE9A05FA7}" srcOrd="0" destOrd="0" presId="urn:microsoft.com/office/officeart/2008/layout/LinedList"/>
    <dgm:cxn modelId="{8A6D759F-EE30-4DBB-802D-957A3E38CF51}" type="presParOf" srcId="{6D92EDA1-67B5-4D84-A35A-CF94BCEED4BB}" destId="{0593AE75-953B-4F48-93D2-B369518550CE}" srcOrd="1" destOrd="0" presId="urn:microsoft.com/office/officeart/2008/layout/LinedList"/>
    <dgm:cxn modelId="{EFD581DB-9E03-49A4-9309-5A6D5D5910BF}" type="presParOf" srcId="{0593AE75-953B-4F48-93D2-B369518550CE}" destId="{86798EA0-03EA-469D-A830-4D329E9E5562}" srcOrd="0" destOrd="0" presId="urn:microsoft.com/office/officeart/2008/layout/LinedList"/>
    <dgm:cxn modelId="{94F1FFF3-A27C-4803-A39B-5F2F1239C900}" type="presParOf" srcId="{0593AE75-953B-4F48-93D2-B369518550CE}" destId="{A026B10D-C3E6-4550-B731-161883D10B25}" srcOrd="1" destOrd="0" presId="urn:microsoft.com/office/officeart/2008/layout/LinedList"/>
    <dgm:cxn modelId="{ED787F02-E344-4298-8C6A-07B64370D4B2}" type="presParOf" srcId="{A026B10D-C3E6-4550-B731-161883D10B25}" destId="{C3261342-7D63-4067-A715-26354E154C98}" srcOrd="0" destOrd="0" presId="urn:microsoft.com/office/officeart/2008/layout/LinedList"/>
    <dgm:cxn modelId="{DC26EA7C-A5C4-4B58-B3ED-C98E8376B467}" type="presParOf" srcId="{A026B10D-C3E6-4550-B731-161883D10B25}" destId="{9B42DF71-2944-4F95-B080-C2B9E68916F3}" srcOrd="1" destOrd="0" presId="urn:microsoft.com/office/officeart/2008/layout/LinedList"/>
    <dgm:cxn modelId="{13F8E456-D34F-437E-99F7-A1BD46849874}" type="presParOf" srcId="{A026B10D-C3E6-4550-B731-161883D10B25}" destId="{8574F821-A308-4924-8A3F-BD519BE74BB8}" srcOrd="2" destOrd="0" presId="urn:microsoft.com/office/officeart/2008/layout/LinedList"/>
    <dgm:cxn modelId="{1B406FC0-7AB0-46B1-BDEC-1C70D294A455}" type="presParOf" srcId="{0593AE75-953B-4F48-93D2-B369518550CE}" destId="{230CB5F8-F068-47E7-B3C5-D435E6BB6E1E}" srcOrd="2" destOrd="0" presId="urn:microsoft.com/office/officeart/2008/layout/LinedList"/>
    <dgm:cxn modelId="{1C088DF8-CC21-4D31-9A41-04ACA4379801}" type="presParOf" srcId="{0593AE75-953B-4F48-93D2-B369518550CE}" destId="{2BED4A4B-7A13-49D0-ACE3-3B0DFC6234EC}" srcOrd="3" destOrd="0" presId="urn:microsoft.com/office/officeart/2008/layout/LinedList"/>
    <dgm:cxn modelId="{2C8ED26F-AD7A-4D98-80C3-BF2158FC4488}" type="presParOf" srcId="{4C78B62E-E97F-4E7C-B56F-34C39A8C29D8}" destId="{E9E4D8C3-DB17-4876-876B-D9BEADEF307A}" srcOrd="12" destOrd="0" presId="urn:microsoft.com/office/officeart/2008/layout/LinedList"/>
    <dgm:cxn modelId="{772C6E57-06D4-435C-8883-A364B713BB09}" type="presParOf" srcId="{4C78B62E-E97F-4E7C-B56F-34C39A8C29D8}" destId="{3C64C485-D5DE-4F01-84FD-8ED46AA0165B}" srcOrd="13" destOrd="0" presId="urn:microsoft.com/office/officeart/2008/layout/LinedList"/>
    <dgm:cxn modelId="{3630A4F7-DBCD-480E-A62C-36D62D7FA6A9}" type="presParOf" srcId="{3C64C485-D5DE-4F01-84FD-8ED46AA0165B}" destId="{1E8E401E-3AAE-4802-A0C6-E360087833F7}" srcOrd="0" destOrd="0" presId="urn:microsoft.com/office/officeart/2008/layout/LinedList"/>
    <dgm:cxn modelId="{58FB4B97-E91F-476D-8B22-186800445594}" type="presParOf" srcId="{3C64C485-D5DE-4F01-84FD-8ED46AA0165B}" destId="{70BE399B-1D00-40E8-9E74-D8DF21A1FBAD}" srcOrd="1" destOrd="0" presId="urn:microsoft.com/office/officeart/2008/layout/LinedList"/>
    <dgm:cxn modelId="{780501BF-9615-4814-872F-557F349D59B6}" type="presParOf" srcId="{70BE399B-1D00-40E8-9E74-D8DF21A1FBAD}" destId="{CE926799-27F0-4B0C-AFCF-899847DF2E19}" srcOrd="0" destOrd="0" presId="urn:microsoft.com/office/officeart/2008/layout/LinedList"/>
    <dgm:cxn modelId="{989BB51D-0BFB-48C4-921F-FD1FA066796C}" type="presParOf" srcId="{70BE399B-1D00-40E8-9E74-D8DF21A1FBAD}" destId="{DD5048C3-DD53-493E-8A20-F11835E6878C}" srcOrd="1" destOrd="0" presId="urn:microsoft.com/office/officeart/2008/layout/LinedList"/>
    <dgm:cxn modelId="{C36A2F59-AB74-43B9-9CA7-A170C8BC9057}" type="presParOf" srcId="{DD5048C3-DD53-493E-8A20-F11835E6878C}" destId="{99039956-6FC5-47D4-AB14-DFAFC8AE8647}" srcOrd="0" destOrd="0" presId="urn:microsoft.com/office/officeart/2008/layout/LinedList"/>
    <dgm:cxn modelId="{403A699E-11DF-41D5-ACB8-84A49D102486}" type="presParOf" srcId="{DD5048C3-DD53-493E-8A20-F11835E6878C}" destId="{7B9A63B7-6F2F-4E8B-8AA4-44D7613D9050}" srcOrd="1" destOrd="0" presId="urn:microsoft.com/office/officeart/2008/layout/LinedList"/>
    <dgm:cxn modelId="{DD2BEFF8-7218-4117-A27F-882887A91475}" type="presParOf" srcId="{DD5048C3-DD53-493E-8A20-F11835E6878C}" destId="{19C804C9-1570-4BCD-B28D-C80180EFF0ED}" srcOrd="2" destOrd="0" presId="urn:microsoft.com/office/officeart/2008/layout/LinedList"/>
    <dgm:cxn modelId="{E63AD722-732B-40E0-B9DB-1157F30C5359}" type="presParOf" srcId="{70BE399B-1D00-40E8-9E74-D8DF21A1FBAD}" destId="{8D8CCC45-5AD4-46A2-AFAE-C9B9E13D3212}" srcOrd="2" destOrd="0" presId="urn:microsoft.com/office/officeart/2008/layout/LinedList"/>
    <dgm:cxn modelId="{914B70F5-3212-412D-B994-FB4CF5C96FE1}" type="presParOf" srcId="{70BE399B-1D00-40E8-9E74-D8DF21A1FBAD}" destId="{98853FF2-EC6D-4D6E-B344-176AE28810F7}" srcOrd="3" destOrd="0" presId="urn:microsoft.com/office/officeart/2008/layout/LinedList"/>
    <dgm:cxn modelId="{FC1BB77C-C7C8-4222-8343-4561FDA6B24F}" type="presParOf" srcId="{4C78B62E-E97F-4E7C-B56F-34C39A8C29D8}" destId="{F4C4EFEB-3397-4EF9-B6A3-0B4E1437B3DE}" srcOrd="14" destOrd="0" presId="urn:microsoft.com/office/officeart/2008/layout/LinedList"/>
    <dgm:cxn modelId="{D83A49EC-948E-40AF-8A30-0AC608B6F768}" type="presParOf" srcId="{4C78B62E-E97F-4E7C-B56F-34C39A8C29D8}" destId="{7B31DF2E-F850-424D-9DDC-769400777C0C}" srcOrd="15" destOrd="0" presId="urn:microsoft.com/office/officeart/2008/layout/LinedList"/>
    <dgm:cxn modelId="{FE20E671-9F64-434B-B3C6-AB44E48D1709}" type="presParOf" srcId="{7B31DF2E-F850-424D-9DDC-769400777C0C}" destId="{E4F3578A-3C54-4B4A-BB91-77FBF0848263}" srcOrd="0" destOrd="0" presId="urn:microsoft.com/office/officeart/2008/layout/LinedList"/>
    <dgm:cxn modelId="{13DF1B26-7817-4323-A138-33268FE0AEDC}" type="presParOf" srcId="{7B31DF2E-F850-424D-9DDC-769400777C0C}" destId="{CB05CA5F-ADB5-48CD-885E-047AA5E74525}" srcOrd="1" destOrd="0" presId="urn:microsoft.com/office/officeart/2008/layout/LinedList"/>
    <dgm:cxn modelId="{69A86AAF-8E0D-4B5C-8F5A-959781C53BC9}" type="presParOf" srcId="{CB05CA5F-ADB5-48CD-885E-047AA5E74525}" destId="{0F4C67F8-AD61-437C-AC8A-DA9BF5B203AF}" srcOrd="0" destOrd="0" presId="urn:microsoft.com/office/officeart/2008/layout/LinedList"/>
    <dgm:cxn modelId="{B7DDE142-F0DF-4310-ABB4-4CEDBF2FB437}" type="presParOf" srcId="{CB05CA5F-ADB5-48CD-885E-047AA5E74525}" destId="{FE256538-8BDC-4DD2-A4E1-94F8D82FD593}" srcOrd="1" destOrd="0" presId="urn:microsoft.com/office/officeart/2008/layout/LinedList"/>
    <dgm:cxn modelId="{DBB8A4DF-F0A6-4078-93A4-6DC3A5750D64}" type="presParOf" srcId="{FE256538-8BDC-4DD2-A4E1-94F8D82FD593}" destId="{DA1ADA34-930A-499C-B9AB-37C05FBF9ECB}" srcOrd="0" destOrd="0" presId="urn:microsoft.com/office/officeart/2008/layout/LinedList"/>
    <dgm:cxn modelId="{665B9B25-387D-4547-9554-7581B87A09AE}" type="presParOf" srcId="{FE256538-8BDC-4DD2-A4E1-94F8D82FD593}" destId="{C449B581-8328-4340-8A95-5F2A688FC38A}" srcOrd="1" destOrd="0" presId="urn:microsoft.com/office/officeart/2008/layout/LinedList"/>
    <dgm:cxn modelId="{3FB0A3A6-ED8D-4771-B31E-E20D10BBC0F9}" type="presParOf" srcId="{FE256538-8BDC-4DD2-A4E1-94F8D82FD593}" destId="{78F5FF9A-F8E8-4CA6-8D20-CE160E97D190}" srcOrd="2" destOrd="0" presId="urn:microsoft.com/office/officeart/2008/layout/LinedList"/>
    <dgm:cxn modelId="{4A8801F3-43E0-4BAC-A5B3-ACDFD710F870}" type="presParOf" srcId="{CB05CA5F-ADB5-48CD-885E-047AA5E74525}" destId="{C18EA5EE-953C-4C6B-B655-443676DCA033}" srcOrd="2" destOrd="0" presId="urn:microsoft.com/office/officeart/2008/layout/LinedList"/>
    <dgm:cxn modelId="{3122AFAB-77E7-4BE7-85AE-C240CF2ADBA1}" type="presParOf" srcId="{CB05CA5F-ADB5-48CD-885E-047AA5E74525}" destId="{E203E724-E6C0-4B21-AF61-9A0090AEEB78}"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256229B-3EF2-4548-898D-6C23148B5E6E}" type="doc">
      <dgm:prSet loTypeId="urn:microsoft.com/office/officeart/2008/layout/LinedList" loCatId="hierarchy" qsTypeId="urn:microsoft.com/office/officeart/2005/8/quickstyle/simple1" qsCatId="simple" csTypeId="urn:microsoft.com/office/officeart/2005/8/colors/colorful2" csCatId="colorful" phldr="1"/>
      <dgm:spPr/>
      <dgm:t>
        <a:bodyPr/>
        <a:lstStyle/>
        <a:p>
          <a:endParaRPr lang="en-US"/>
        </a:p>
      </dgm:t>
    </dgm:pt>
    <dgm:pt modelId="{384D57FD-BE56-49AB-BD15-A0ACDEA6B656}">
      <dgm:prSet phldrT="[Text]" custT="1"/>
      <dgm:spPr/>
      <dgm:t>
        <a:bodyPr/>
        <a:lstStyle/>
        <a:p>
          <a:pPr algn="l"/>
          <a:r>
            <a:rPr lang="en-US" sz="1900" dirty="0" smtClean="0">
              <a:latin typeface="Segoe UI" panose="020B0502040204020203" pitchFamily="34" charset="0"/>
              <a:cs typeface="Segoe UI" panose="020B0502040204020203" pitchFamily="34" charset="0"/>
            </a:rPr>
            <a:t>Configuration Management</a:t>
          </a:r>
          <a:endParaRPr lang="en-US" sz="1900" dirty="0">
            <a:latin typeface="Segoe UI" panose="020B0502040204020203" pitchFamily="34" charset="0"/>
            <a:cs typeface="Segoe UI" panose="020B0502040204020203" pitchFamily="34" charset="0"/>
          </a:endParaRPr>
        </a:p>
      </dgm:t>
    </dgm:pt>
    <dgm:pt modelId="{17EB99DA-6CD5-4C37-88AC-4BE842466D81}" type="parTrans" cxnId="{0E9530C5-52EA-45BB-9BB9-2C42F7B5F34D}">
      <dgm:prSet/>
      <dgm:spPr/>
      <dgm:t>
        <a:bodyPr/>
        <a:lstStyle/>
        <a:p>
          <a:pPr algn="l"/>
          <a:endParaRPr lang="en-US" sz="1900">
            <a:latin typeface="Segoe UI" panose="020B0502040204020203" pitchFamily="34" charset="0"/>
            <a:cs typeface="Segoe UI" panose="020B0502040204020203" pitchFamily="34" charset="0"/>
          </a:endParaRPr>
        </a:p>
      </dgm:t>
    </dgm:pt>
    <dgm:pt modelId="{0D1537E5-9620-4B87-85FE-13CB1531E5AB}" type="sibTrans" cxnId="{0E9530C5-52EA-45BB-9BB9-2C42F7B5F34D}">
      <dgm:prSet/>
      <dgm:spPr/>
      <dgm:t>
        <a:bodyPr/>
        <a:lstStyle/>
        <a:p>
          <a:pPr algn="l"/>
          <a:endParaRPr lang="en-US" sz="1900">
            <a:latin typeface="Segoe UI" panose="020B0502040204020203" pitchFamily="34" charset="0"/>
            <a:cs typeface="Segoe UI" panose="020B0502040204020203" pitchFamily="34" charset="0"/>
          </a:endParaRPr>
        </a:p>
      </dgm:t>
    </dgm:pt>
    <dgm:pt modelId="{80C32086-9540-4C56-B8B2-B3B6BF355C73}">
      <dgm:prSet phldrT="[Text]" custT="1"/>
      <dgm:spPr/>
      <dgm:t>
        <a:bodyPr/>
        <a:lstStyle/>
        <a:p>
          <a:pPr algn="l"/>
          <a:r>
            <a:rPr lang="en-US" sz="1900" dirty="0" smtClean="0">
              <a:latin typeface="Segoe UI" panose="020B0502040204020203" pitchFamily="34" charset="0"/>
              <a:cs typeface="Segoe UI" panose="020B0502040204020203" pitchFamily="34" charset="0"/>
            </a:rPr>
            <a:t>Search</a:t>
          </a:r>
          <a:endParaRPr lang="en-US" sz="1900" dirty="0">
            <a:latin typeface="Segoe UI" panose="020B0502040204020203" pitchFamily="34" charset="0"/>
            <a:cs typeface="Segoe UI" panose="020B0502040204020203" pitchFamily="34" charset="0"/>
          </a:endParaRPr>
        </a:p>
      </dgm:t>
    </dgm:pt>
    <dgm:pt modelId="{2177A9F9-A7DE-4FD0-85E2-7C5F8CF7B752}" type="parTrans" cxnId="{0EE72468-95F4-4368-9DFC-39FF33287CF6}">
      <dgm:prSet/>
      <dgm:spPr/>
      <dgm:t>
        <a:bodyPr/>
        <a:lstStyle/>
        <a:p>
          <a:pPr algn="l"/>
          <a:endParaRPr lang="en-US" sz="1900">
            <a:latin typeface="Segoe UI" panose="020B0502040204020203" pitchFamily="34" charset="0"/>
            <a:cs typeface="Segoe UI" panose="020B0502040204020203" pitchFamily="34" charset="0"/>
          </a:endParaRPr>
        </a:p>
      </dgm:t>
    </dgm:pt>
    <dgm:pt modelId="{7B53F4C5-8CF2-4FD5-9DA6-D67AD4576AE2}" type="sibTrans" cxnId="{0EE72468-95F4-4368-9DFC-39FF33287CF6}">
      <dgm:prSet/>
      <dgm:spPr/>
      <dgm:t>
        <a:bodyPr/>
        <a:lstStyle/>
        <a:p>
          <a:pPr algn="l"/>
          <a:endParaRPr lang="en-US" sz="1900">
            <a:latin typeface="Segoe UI" panose="020B0502040204020203" pitchFamily="34" charset="0"/>
            <a:cs typeface="Segoe UI" panose="020B0502040204020203" pitchFamily="34" charset="0"/>
          </a:endParaRPr>
        </a:p>
      </dgm:t>
    </dgm:pt>
    <dgm:pt modelId="{6E1D0B8F-3885-4DFC-A8FB-6996A6EF0E1B}">
      <dgm:prSet phldrT="[Text]" custT="1"/>
      <dgm:spPr/>
      <dgm:t>
        <a:bodyPr/>
        <a:lstStyle/>
        <a:p>
          <a:pPr algn="l"/>
          <a:r>
            <a:rPr lang="en-US" sz="1900" dirty="0" smtClean="0">
              <a:latin typeface="Segoe UI" panose="020B0502040204020203" pitchFamily="34" charset="0"/>
              <a:cs typeface="Segoe UI" panose="020B0502040204020203" pitchFamily="34" charset="0"/>
            </a:rPr>
            <a:t>Specifies the search functionality requirement of a website.</a:t>
          </a:r>
          <a:endParaRPr lang="en-US" sz="1900" dirty="0">
            <a:latin typeface="Segoe UI" panose="020B0502040204020203" pitchFamily="34" charset="0"/>
            <a:cs typeface="Segoe UI" panose="020B0502040204020203" pitchFamily="34" charset="0"/>
          </a:endParaRPr>
        </a:p>
      </dgm:t>
    </dgm:pt>
    <dgm:pt modelId="{8871D43C-B0EF-4AEC-A882-FC2F49FAC7F2}" type="parTrans" cxnId="{ACB256D5-681C-4064-B865-51EEF7F9E9B0}">
      <dgm:prSet/>
      <dgm:spPr/>
      <dgm:t>
        <a:bodyPr/>
        <a:lstStyle/>
        <a:p>
          <a:pPr algn="l"/>
          <a:endParaRPr lang="en-US" sz="1900">
            <a:latin typeface="Segoe UI" panose="020B0502040204020203" pitchFamily="34" charset="0"/>
            <a:cs typeface="Segoe UI" panose="020B0502040204020203" pitchFamily="34" charset="0"/>
          </a:endParaRPr>
        </a:p>
      </dgm:t>
    </dgm:pt>
    <dgm:pt modelId="{38DFC2E1-5958-4CBD-A4CC-A15A0C77ECAE}" type="sibTrans" cxnId="{ACB256D5-681C-4064-B865-51EEF7F9E9B0}">
      <dgm:prSet/>
      <dgm:spPr/>
      <dgm:t>
        <a:bodyPr/>
        <a:lstStyle/>
        <a:p>
          <a:pPr algn="l"/>
          <a:endParaRPr lang="en-US" sz="1900">
            <a:latin typeface="Segoe UI" panose="020B0502040204020203" pitchFamily="34" charset="0"/>
            <a:cs typeface="Segoe UI" panose="020B0502040204020203" pitchFamily="34" charset="0"/>
          </a:endParaRPr>
        </a:p>
      </dgm:t>
    </dgm:pt>
    <dgm:pt modelId="{3186E62C-97ED-4B11-9B59-84E0083EB057}">
      <dgm:prSet phldrT="[Text]" custT="1"/>
      <dgm:spPr/>
      <dgm:t>
        <a:bodyPr/>
        <a:lstStyle/>
        <a:p>
          <a:pPr algn="l"/>
          <a:r>
            <a:rPr lang="en-US" sz="1900" dirty="0" smtClean="0">
              <a:latin typeface="Segoe UI" panose="020B0502040204020203" pitchFamily="34" charset="0"/>
              <a:cs typeface="Segoe UI" panose="020B0502040204020203" pitchFamily="34" charset="0"/>
            </a:rPr>
            <a:t>Analytics</a:t>
          </a:r>
          <a:endParaRPr lang="en-US" sz="1900" dirty="0">
            <a:latin typeface="Segoe UI" panose="020B0502040204020203" pitchFamily="34" charset="0"/>
            <a:cs typeface="Segoe UI" panose="020B0502040204020203" pitchFamily="34" charset="0"/>
          </a:endParaRPr>
        </a:p>
      </dgm:t>
    </dgm:pt>
    <dgm:pt modelId="{F7B176C5-D5D9-4616-9048-E343E18AF7F8}" type="parTrans" cxnId="{D06FDCAA-24E7-499E-AB26-D9E124565D40}">
      <dgm:prSet/>
      <dgm:spPr/>
      <dgm:t>
        <a:bodyPr/>
        <a:lstStyle/>
        <a:p>
          <a:pPr algn="l"/>
          <a:endParaRPr lang="en-US" sz="1900">
            <a:latin typeface="Segoe UI" panose="020B0502040204020203" pitchFamily="34" charset="0"/>
            <a:cs typeface="Segoe UI" panose="020B0502040204020203" pitchFamily="34" charset="0"/>
          </a:endParaRPr>
        </a:p>
      </dgm:t>
    </dgm:pt>
    <dgm:pt modelId="{018BD442-FFB0-43FC-8D86-092357855408}" type="sibTrans" cxnId="{D06FDCAA-24E7-499E-AB26-D9E124565D40}">
      <dgm:prSet/>
      <dgm:spPr/>
      <dgm:t>
        <a:bodyPr/>
        <a:lstStyle/>
        <a:p>
          <a:pPr algn="l"/>
          <a:endParaRPr lang="en-US" sz="1900">
            <a:latin typeface="Segoe UI" panose="020B0502040204020203" pitchFamily="34" charset="0"/>
            <a:cs typeface="Segoe UI" panose="020B0502040204020203" pitchFamily="34" charset="0"/>
          </a:endParaRPr>
        </a:p>
      </dgm:t>
    </dgm:pt>
    <dgm:pt modelId="{34C3FCC2-7C57-4D82-9BDD-527DAEBFA890}">
      <dgm:prSet phldrT="[Text]" custT="1"/>
      <dgm:spPr/>
      <dgm:t>
        <a:bodyPr/>
        <a:lstStyle/>
        <a:p>
          <a:pPr algn="l"/>
          <a:r>
            <a:rPr lang="en-US" sz="1900" dirty="0" smtClean="0">
              <a:latin typeface="Segoe UI" panose="020B0502040204020203" pitchFamily="34" charset="0"/>
              <a:cs typeface="Segoe UI" panose="020B0502040204020203" pitchFamily="34" charset="0"/>
            </a:rPr>
            <a:t>E-commerce</a:t>
          </a:r>
          <a:endParaRPr lang="en-US" sz="1900" dirty="0">
            <a:latin typeface="Segoe UI" panose="020B0502040204020203" pitchFamily="34" charset="0"/>
            <a:cs typeface="Segoe UI" panose="020B0502040204020203" pitchFamily="34" charset="0"/>
          </a:endParaRPr>
        </a:p>
      </dgm:t>
    </dgm:pt>
    <dgm:pt modelId="{898C6027-125B-49FA-BA96-27CB50639469}" type="parTrans" cxnId="{25EBD14F-6FEE-4961-A2A2-DE7495401A73}">
      <dgm:prSet/>
      <dgm:spPr/>
      <dgm:t>
        <a:bodyPr/>
        <a:lstStyle/>
        <a:p>
          <a:pPr algn="l"/>
          <a:endParaRPr lang="en-US" sz="1900">
            <a:latin typeface="Segoe UI" panose="020B0502040204020203" pitchFamily="34" charset="0"/>
            <a:cs typeface="Segoe UI" panose="020B0502040204020203" pitchFamily="34" charset="0"/>
          </a:endParaRPr>
        </a:p>
      </dgm:t>
    </dgm:pt>
    <dgm:pt modelId="{8DAA587A-A2D8-4635-A5A3-239531BD4685}" type="sibTrans" cxnId="{25EBD14F-6FEE-4961-A2A2-DE7495401A73}">
      <dgm:prSet/>
      <dgm:spPr/>
      <dgm:t>
        <a:bodyPr/>
        <a:lstStyle/>
        <a:p>
          <a:pPr algn="l"/>
          <a:endParaRPr lang="en-US" sz="1900">
            <a:latin typeface="Segoe UI" panose="020B0502040204020203" pitchFamily="34" charset="0"/>
            <a:cs typeface="Segoe UI" panose="020B0502040204020203" pitchFamily="34" charset="0"/>
          </a:endParaRPr>
        </a:p>
      </dgm:t>
    </dgm:pt>
    <dgm:pt modelId="{F1B332D5-5F1C-4CD7-830C-509F7BF934F9}">
      <dgm:prSet phldrT="[Text]" custT="1"/>
      <dgm:spPr/>
      <dgm:t>
        <a:bodyPr/>
        <a:lstStyle/>
        <a:p>
          <a:pPr algn="l"/>
          <a:r>
            <a:rPr lang="en-US" sz="1900" smtClean="0">
              <a:latin typeface="Segoe UI" panose="020B0502040204020203" pitchFamily="34" charset="0"/>
              <a:cs typeface="Segoe UI" panose="020B0502040204020203" pitchFamily="34" charset="0"/>
            </a:rPr>
            <a:t>Specifies how and where the configuration of a website is managed.</a:t>
          </a:r>
          <a:endParaRPr lang="en-US" sz="1900" dirty="0">
            <a:latin typeface="Segoe UI" panose="020B0502040204020203" pitchFamily="34" charset="0"/>
            <a:cs typeface="Segoe UI" panose="020B0502040204020203" pitchFamily="34" charset="0"/>
          </a:endParaRPr>
        </a:p>
      </dgm:t>
    </dgm:pt>
    <dgm:pt modelId="{F733B53D-B619-467D-9512-0037D7A45788}" type="parTrans" cxnId="{539486B2-4E84-4566-B399-5E970AA18A52}">
      <dgm:prSet/>
      <dgm:spPr/>
      <dgm:t>
        <a:bodyPr/>
        <a:lstStyle/>
        <a:p>
          <a:endParaRPr lang="en-US" sz="1900">
            <a:latin typeface="Segoe UI" panose="020B0502040204020203" pitchFamily="34" charset="0"/>
            <a:cs typeface="Segoe UI" panose="020B0502040204020203" pitchFamily="34" charset="0"/>
          </a:endParaRPr>
        </a:p>
      </dgm:t>
    </dgm:pt>
    <dgm:pt modelId="{5391A427-C235-4579-83A3-09E2CFF6CEA0}" type="sibTrans" cxnId="{539486B2-4E84-4566-B399-5E970AA18A52}">
      <dgm:prSet/>
      <dgm:spPr/>
      <dgm:t>
        <a:bodyPr/>
        <a:lstStyle/>
        <a:p>
          <a:endParaRPr lang="en-US" sz="1900">
            <a:latin typeface="Segoe UI" panose="020B0502040204020203" pitchFamily="34" charset="0"/>
            <a:cs typeface="Segoe UI" panose="020B0502040204020203" pitchFamily="34" charset="0"/>
          </a:endParaRPr>
        </a:p>
      </dgm:t>
    </dgm:pt>
    <dgm:pt modelId="{0D1EED38-548A-4C16-9442-2513D57813E4}">
      <dgm:prSet phldrT="[Text]" custT="1"/>
      <dgm:spPr/>
      <dgm:t>
        <a:bodyPr/>
        <a:lstStyle/>
        <a:p>
          <a:pPr algn="l"/>
          <a:r>
            <a:rPr lang="en-US" sz="1900" smtClean="0">
              <a:latin typeface="Segoe UI" panose="020B0502040204020203" pitchFamily="34" charset="0"/>
              <a:cs typeface="Segoe UI" panose="020B0502040204020203" pitchFamily="34" charset="0"/>
            </a:rPr>
            <a:t>Specifies if a website needs to track usage analytics.</a:t>
          </a:r>
          <a:endParaRPr lang="en-US" sz="1900" dirty="0">
            <a:latin typeface="Segoe UI" panose="020B0502040204020203" pitchFamily="34" charset="0"/>
            <a:cs typeface="Segoe UI" panose="020B0502040204020203" pitchFamily="34" charset="0"/>
          </a:endParaRPr>
        </a:p>
      </dgm:t>
    </dgm:pt>
    <dgm:pt modelId="{D5FCA551-9A72-4570-AAC6-0B60F31B343C}" type="parTrans" cxnId="{F48DCCC0-1002-4FB1-BB31-C065B29FBDE4}">
      <dgm:prSet/>
      <dgm:spPr/>
      <dgm:t>
        <a:bodyPr/>
        <a:lstStyle/>
        <a:p>
          <a:endParaRPr lang="en-US" sz="1900">
            <a:latin typeface="Segoe UI" panose="020B0502040204020203" pitchFamily="34" charset="0"/>
            <a:cs typeface="Segoe UI" panose="020B0502040204020203" pitchFamily="34" charset="0"/>
          </a:endParaRPr>
        </a:p>
      </dgm:t>
    </dgm:pt>
    <dgm:pt modelId="{76E8E620-9635-4B82-AA7C-5E1001764F77}" type="sibTrans" cxnId="{F48DCCC0-1002-4FB1-BB31-C065B29FBDE4}">
      <dgm:prSet/>
      <dgm:spPr/>
      <dgm:t>
        <a:bodyPr/>
        <a:lstStyle/>
        <a:p>
          <a:endParaRPr lang="en-US" sz="1900">
            <a:latin typeface="Segoe UI" panose="020B0502040204020203" pitchFamily="34" charset="0"/>
            <a:cs typeface="Segoe UI" panose="020B0502040204020203" pitchFamily="34" charset="0"/>
          </a:endParaRPr>
        </a:p>
      </dgm:t>
    </dgm:pt>
    <dgm:pt modelId="{AE7625D3-27F2-4CCA-81CA-1649A7A9F74A}">
      <dgm:prSet phldrT="[Text]" custT="1"/>
      <dgm:spPr/>
      <dgm:t>
        <a:bodyPr/>
        <a:lstStyle/>
        <a:p>
          <a:pPr algn="l"/>
          <a:r>
            <a:rPr lang="en-US" sz="1900" smtClean="0">
              <a:latin typeface="Segoe UI" panose="020B0502040204020203" pitchFamily="34" charset="0"/>
              <a:cs typeface="Segoe UI" panose="020B0502040204020203" pitchFamily="34" charset="0"/>
            </a:rPr>
            <a:t>Specifies the E-commerce requirements for a website.</a:t>
          </a:r>
          <a:endParaRPr lang="en-US" sz="1900" dirty="0">
            <a:latin typeface="Segoe UI" panose="020B0502040204020203" pitchFamily="34" charset="0"/>
            <a:cs typeface="Segoe UI" panose="020B0502040204020203" pitchFamily="34" charset="0"/>
          </a:endParaRPr>
        </a:p>
      </dgm:t>
    </dgm:pt>
    <dgm:pt modelId="{328E1D0C-2A27-4FBA-9ECD-BCCF8FE6C1EC}" type="parTrans" cxnId="{09D2AA95-8FD3-45F1-B342-33269458AF7A}">
      <dgm:prSet/>
      <dgm:spPr/>
      <dgm:t>
        <a:bodyPr/>
        <a:lstStyle/>
        <a:p>
          <a:endParaRPr lang="en-US" sz="1900">
            <a:latin typeface="Segoe UI" panose="020B0502040204020203" pitchFamily="34" charset="0"/>
            <a:cs typeface="Segoe UI" panose="020B0502040204020203" pitchFamily="34" charset="0"/>
          </a:endParaRPr>
        </a:p>
      </dgm:t>
    </dgm:pt>
    <dgm:pt modelId="{22BAD270-58AC-4929-9DE0-D9678E2D856F}" type="sibTrans" cxnId="{09D2AA95-8FD3-45F1-B342-33269458AF7A}">
      <dgm:prSet/>
      <dgm:spPr/>
      <dgm:t>
        <a:bodyPr/>
        <a:lstStyle/>
        <a:p>
          <a:endParaRPr lang="en-US" sz="1900">
            <a:latin typeface="Segoe UI" panose="020B0502040204020203" pitchFamily="34" charset="0"/>
            <a:cs typeface="Segoe UI" panose="020B0502040204020203" pitchFamily="34" charset="0"/>
          </a:endParaRPr>
        </a:p>
      </dgm:t>
    </dgm:pt>
    <dgm:pt modelId="{4C78B62E-E97F-4E7C-B56F-34C39A8C29D8}" type="pres">
      <dgm:prSet presAssocID="{F256229B-3EF2-4548-898D-6C23148B5E6E}" presName="vert0" presStyleCnt="0">
        <dgm:presLayoutVars>
          <dgm:dir/>
          <dgm:animOne val="branch"/>
          <dgm:animLvl val="lvl"/>
        </dgm:presLayoutVars>
      </dgm:prSet>
      <dgm:spPr/>
      <dgm:t>
        <a:bodyPr/>
        <a:lstStyle/>
        <a:p>
          <a:endParaRPr lang="en-US"/>
        </a:p>
      </dgm:t>
    </dgm:pt>
    <dgm:pt modelId="{9952516F-B2E4-413A-9CCE-5C3A974A1BCD}" type="pres">
      <dgm:prSet presAssocID="{384D57FD-BE56-49AB-BD15-A0ACDEA6B656}" presName="thickLine" presStyleLbl="alignNode1" presStyleIdx="0" presStyleCnt="4"/>
      <dgm:spPr/>
    </dgm:pt>
    <dgm:pt modelId="{C9B26777-E5B3-4801-AAD8-589711E291C5}" type="pres">
      <dgm:prSet presAssocID="{384D57FD-BE56-49AB-BD15-A0ACDEA6B656}" presName="horz1" presStyleCnt="0"/>
      <dgm:spPr/>
    </dgm:pt>
    <dgm:pt modelId="{7C35A92F-4B1A-4618-9CDB-5590312A6400}" type="pres">
      <dgm:prSet presAssocID="{384D57FD-BE56-49AB-BD15-A0ACDEA6B656}" presName="tx1" presStyleLbl="revTx" presStyleIdx="0" presStyleCnt="8"/>
      <dgm:spPr/>
      <dgm:t>
        <a:bodyPr/>
        <a:lstStyle/>
        <a:p>
          <a:endParaRPr lang="en-US"/>
        </a:p>
      </dgm:t>
    </dgm:pt>
    <dgm:pt modelId="{16C2E7EC-AF3D-4521-8727-1B418E29F56E}" type="pres">
      <dgm:prSet presAssocID="{384D57FD-BE56-49AB-BD15-A0ACDEA6B656}" presName="vert1" presStyleCnt="0"/>
      <dgm:spPr/>
    </dgm:pt>
    <dgm:pt modelId="{20A69BCB-51F1-45D5-8803-8B7EFEFEE084}" type="pres">
      <dgm:prSet presAssocID="{F1B332D5-5F1C-4CD7-830C-509F7BF934F9}" presName="vertSpace2a" presStyleCnt="0"/>
      <dgm:spPr/>
    </dgm:pt>
    <dgm:pt modelId="{C00CFC95-90CD-4C26-B58D-27E434E3B46C}" type="pres">
      <dgm:prSet presAssocID="{F1B332D5-5F1C-4CD7-830C-509F7BF934F9}" presName="horz2" presStyleCnt="0"/>
      <dgm:spPr/>
    </dgm:pt>
    <dgm:pt modelId="{84DABB73-091B-476D-BA79-FB74550B1DFC}" type="pres">
      <dgm:prSet presAssocID="{F1B332D5-5F1C-4CD7-830C-509F7BF934F9}" presName="horzSpace2" presStyleCnt="0"/>
      <dgm:spPr/>
    </dgm:pt>
    <dgm:pt modelId="{375FD28E-9244-42BF-BB18-A0465230D89D}" type="pres">
      <dgm:prSet presAssocID="{F1B332D5-5F1C-4CD7-830C-509F7BF934F9}" presName="tx2" presStyleLbl="revTx" presStyleIdx="1" presStyleCnt="8"/>
      <dgm:spPr/>
      <dgm:t>
        <a:bodyPr/>
        <a:lstStyle/>
        <a:p>
          <a:endParaRPr lang="en-US"/>
        </a:p>
      </dgm:t>
    </dgm:pt>
    <dgm:pt modelId="{286DE259-E393-4897-B539-DBE9CAB3FA1F}" type="pres">
      <dgm:prSet presAssocID="{F1B332D5-5F1C-4CD7-830C-509F7BF934F9}" presName="vert2" presStyleCnt="0"/>
      <dgm:spPr/>
    </dgm:pt>
    <dgm:pt modelId="{CCF65F3A-FE16-4CEB-8F67-A601D40B92EF}" type="pres">
      <dgm:prSet presAssocID="{F1B332D5-5F1C-4CD7-830C-509F7BF934F9}" presName="thinLine2b" presStyleLbl="callout" presStyleIdx="0" presStyleCnt="4"/>
      <dgm:spPr/>
    </dgm:pt>
    <dgm:pt modelId="{D2BF689D-3CF1-4929-AE59-2EE441723B8B}" type="pres">
      <dgm:prSet presAssocID="{F1B332D5-5F1C-4CD7-830C-509F7BF934F9}" presName="vertSpace2b" presStyleCnt="0"/>
      <dgm:spPr/>
    </dgm:pt>
    <dgm:pt modelId="{30EA9034-4828-4DF9-B56A-429B045841DA}" type="pres">
      <dgm:prSet presAssocID="{80C32086-9540-4C56-B8B2-B3B6BF355C73}" presName="thickLine" presStyleLbl="alignNode1" presStyleIdx="1" presStyleCnt="4"/>
      <dgm:spPr/>
    </dgm:pt>
    <dgm:pt modelId="{93B430CB-E346-493A-9080-1AEF00E10EFA}" type="pres">
      <dgm:prSet presAssocID="{80C32086-9540-4C56-B8B2-B3B6BF355C73}" presName="horz1" presStyleCnt="0"/>
      <dgm:spPr/>
    </dgm:pt>
    <dgm:pt modelId="{934A3522-B511-4F06-8545-147D25E5F4C6}" type="pres">
      <dgm:prSet presAssocID="{80C32086-9540-4C56-B8B2-B3B6BF355C73}" presName="tx1" presStyleLbl="revTx" presStyleIdx="2" presStyleCnt="8"/>
      <dgm:spPr/>
      <dgm:t>
        <a:bodyPr/>
        <a:lstStyle/>
        <a:p>
          <a:endParaRPr lang="en-US"/>
        </a:p>
      </dgm:t>
    </dgm:pt>
    <dgm:pt modelId="{735ADE1A-2B83-4EA5-9373-647061822F99}" type="pres">
      <dgm:prSet presAssocID="{80C32086-9540-4C56-B8B2-B3B6BF355C73}" presName="vert1" presStyleCnt="0"/>
      <dgm:spPr/>
    </dgm:pt>
    <dgm:pt modelId="{7B337C68-9448-4006-B02A-E131A6336466}" type="pres">
      <dgm:prSet presAssocID="{6E1D0B8F-3885-4DFC-A8FB-6996A6EF0E1B}" presName="vertSpace2a" presStyleCnt="0"/>
      <dgm:spPr/>
    </dgm:pt>
    <dgm:pt modelId="{F3C645EA-869A-4942-B6CE-10B6F0A7FBD3}" type="pres">
      <dgm:prSet presAssocID="{6E1D0B8F-3885-4DFC-A8FB-6996A6EF0E1B}" presName="horz2" presStyleCnt="0"/>
      <dgm:spPr/>
    </dgm:pt>
    <dgm:pt modelId="{D50A37D5-3C1B-4474-9413-6F9616EE8F60}" type="pres">
      <dgm:prSet presAssocID="{6E1D0B8F-3885-4DFC-A8FB-6996A6EF0E1B}" presName="horzSpace2" presStyleCnt="0"/>
      <dgm:spPr/>
    </dgm:pt>
    <dgm:pt modelId="{41258108-C56F-4721-9A38-58E63433EB09}" type="pres">
      <dgm:prSet presAssocID="{6E1D0B8F-3885-4DFC-A8FB-6996A6EF0E1B}" presName="tx2" presStyleLbl="revTx" presStyleIdx="3" presStyleCnt="8"/>
      <dgm:spPr/>
      <dgm:t>
        <a:bodyPr/>
        <a:lstStyle/>
        <a:p>
          <a:endParaRPr lang="en-US"/>
        </a:p>
      </dgm:t>
    </dgm:pt>
    <dgm:pt modelId="{1ECBC033-A5EA-4100-9CCD-63B44B500485}" type="pres">
      <dgm:prSet presAssocID="{6E1D0B8F-3885-4DFC-A8FB-6996A6EF0E1B}" presName="vert2" presStyleCnt="0"/>
      <dgm:spPr/>
    </dgm:pt>
    <dgm:pt modelId="{CA829216-C02D-4498-857A-F27B9EC1CA58}" type="pres">
      <dgm:prSet presAssocID="{6E1D0B8F-3885-4DFC-A8FB-6996A6EF0E1B}" presName="thinLine2b" presStyleLbl="callout" presStyleIdx="1" presStyleCnt="4"/>
      <dgm:spPr/>
    </dgm:pt>
    <dgm:pt modelId="{A891437F-2A74-4912-AC0C-8954295478FC}" type="pres">
      <dgm:prSet presAssocID="{6E1D0B8F-3885-4DFC-A8FB-6996A6EF0E1B}" presName="vertSpace2b" presStyleCnt="0"/>
      <dgm:spPr/>
    </dgm:pt>
    <dgm:pt modelId="{B8B44E96-8664-423C-9E4E-8C3B5FE18A2D}" type="pres">
      <dgm:prSet presAssocID="{3186E62C-97ED-4B11-9B59-84E0083EB057}" presName="thickLine" presStyleLbl="alignNode1" presStyleIdx="2" presStyleCnt="4"/>
      <dgm:spPr/>
    </dgm:pt>
    <dgm:pt modelId="{3B6A2EE0-9A66-42CF-B948-77F10CD85CC8}" type="pres">
      <dgm:prSet presAssocID="{3186E62C-97ED-4B11-9B59-84E0083EB057}" presName="horz1" presStyleCnt="0"/>
      <dgm:spPr/>
    </dgm:pt>
    <dgm:pt modelId="{278F9604-3B10-4340-8E92-6250C850FA27}" type="pres">
      <dgm:prSet presAssocID="{3186E62C-97ED-4B11-9B59-84E0083EB057}" presName="tx1" presStyleLbl="revTx" presStyleIdx="4" presStyleCnt="8"/>
      <dgm:spPr/>
      <dgm:t>
        <a:bodyPr/>
        <a:lstStyle/>
        <a:p>
          <a:endParaRPr lang="en-US"/>
        </a:p>
      </dgm:t>
    </dgm:pt>
    <dgm:pt modelId="{E1F6FB84-C201-4E31-AB13-402BD5D46A3B}" type="pres">
      <dgm:prSet presAssocID="{3186E62C-97ED-4B11-9B59-84E0083EB057}" presName="vert1" presStyleCnt="0"/>
      <dgm:spPr/>
    </dgm:pt>
    <dgm:pt modelId="{281814DA-8B10-4514-AA5D-A2FD5C6144E3}" type="pres">
      <dgm:prSet presAssocID="{0D1EED38-548A-4C16-9442-2513D57813E4}" presName="vertSpace2a" presStyleCnt="0"/>
      <dgm:spPr/>
    </dgm:pt>
    <dgm:pt modelId="{167FFDFE-7E80-4EF4-9FB0-58ABBBB96569}" type="pres">
      <dgm:prSet presAssocID="{0D1EED38-548A-4C16-9442-2513D57813E4}" presName="horz2" presStyleCnt="0"/>
      <dgm:spPr/>
    </dgm:pt>
    <dgm:pt modelId="{E0F74702-6D87-4121-85CE-6E5C174EEE46}" type="pres">
      <dgm:prSet presAssocID="{0D1EED38-548A-4C16-9442-2513D57813E4}" presName="horzSpace2" presStyleCnt="0"/>
      <dgm:spPr/>
    </dgm:pt>
    <dgm:pt modelId="{31E34D30-F872-4754-BD38-08D27BFF02A4}" type="pres">
      <dgm:prSet presAssocID="{0D1EED38-548A-4C16-9442-2513D57813E4}" presName="tx2" presStyleLbl="revTx" presStyleIdx="5" presStyleCnt="8"/>
      <dgm:spPr/>
      <dgm:t>
        <a:bodyPr/>
        <a:lstStyle/>
        <a:p>
          <a:endParaRPr lang="en-US"/>
        </a:p>
      </dgm:t>
    </dgm:pt>
    <dgm:pt modelId="{2407CB62-C365-418C-A3B4-455543BA0C32}" type="pres">
      <dgm:prSet presAssocID="{0D1EED38-548A-4C16-9442-2513D57813E4}" presName="vert2" presStyleCnt="0"/>
      <dgm:spPr/>
    </dgm:pt>
    <dgm:pt modelId="{C8424D78-9D56-4FCE-A8A9-1435F963F085}" type="pres">
      <dgm:prSet presAssocID="{0D1EED38-548A-4C16-9442-2513D57813E4}" presName="thinLine2b" presStyleLbl="callout" presStyleIdx="2" presStyleCnt="4"/>
      <dgm:spPr/>
    </dgm:pt>
    <dgm:pt modelId="{06164AA7-03FA-478F-8E5B-039599C31A87}" type="pres">
      <dgm:prSet presAssocID="{0D1EED38-548A-4C16-9442-2513D57813E4}" presName="vertSpace2b" presStyleCnt="0"/>
      <dgm:spPr/>
    </dgm:pt>
    <dgm:pt modelId="{A3D3CA3A-B54F-4E65-9FAE-4EDE15F7A4AB}" type="pres">
      <dgm:prSet presAssocID="{34C3FCC2-7C57-4D82-9BDD-527DAEBFA890}" presName="thickLine" presStyleLbl="alignNode1" presStyleIdx="3" presStyleCnt="4"/>
      <dgm:spPr/>
    </dgm:pt>
    <dgm:pt modelId="{0D15F9EA-644E-4594-9F1E-5CF73B6A2001}" type="pres">
      <dgm:prSet presAssocID="{34C3FCC2-7C57-4D82-9BDD-527DAEBFA890}" presName="horz1" presStyleCnt="0"/>
      <dgm:spPr/>
    </dgm:pt>
    <dgm:pt modelId="{DDC8EE49-8983-4E6F-8C23-CE5181167D14}" type="pres">
      <dgm:prSet presAssocID="{34C3FCC2-7C57-4D82-9BDD-527DAEBFA890}" presName="tx1" presStyleLbl="revTx" presStyleIdx="6" presStyleCnt="8"/>
      <dgm:spPr/>
      <dgm:t>
        <a:bodyPr/>
        <a:lstStyle/>
        <a:p>
          <a:endParaRPr lang="en-US"/>
        </a:p>
      </dgm:t>
    </dgm:pt>
    <dgm:pt modelId="{A0EE1460-37CC-4587-86AB-0ACE59A0695F}" type="pres">
      <dgm:prSet presAssocID="{34C3FCC2-7C57-4D82-9BDD-527DAEBFA890}" presName="vert1" presStyleCnt="0"/>
      <dgm:spPr/>
    </dgm:pt>
    <dgm:pt modelId="{D6450A75-D64B-4766-A6E4-986B405EA217}" type="pres">
      <dgm:prSet presAssocID="{AE7625D3-27F2-4CCA-81CA-1649A7A9F74A}" presName="vertSpace2a" presStyleCnt="0"/>
      <dgm:spPr/>
    </dgm:pt>
    <dgm:pt modelId="{9BD89789-880A-4BFA-ABFB-594B86ACE57C}" type="pres">
      <dgm:prSet presAssocID="{AE7625D3-27F2-4CCA-81CA-1649A7A9F74A}" presName="horz2" presStyleCnt="0"/>
      <dgm:spPr/>
    </dgm:pt>
    <dgm:pt modelId="{990FD530-221A-4A79-8CE5-840208D1CA9E}" type="pres">
      <dgm:prSet presAssocID="{AE7625D3-27F2-4CCA-81CA-1649A7A9F74A}" presName="horzSpace2" presStyleCnt="0"/>
      <dgm:spPr/>
    </dgm:pt>
    <dgm:pt modelId="{DC472EEE-B2B8-42EE-BCF7-23363AD614CD}" type="pres">
      <dgm:prSet presAssocID="{AE7625D3-27F2-4CCA-81CA-1649A7A9F74A}" presName="tx2" presStyleLbl="revTx" presStyleIdx="7" presStyleCnt="8"/>
      <dgm:spPr/>
      <dgm:t>
        <a:bodyPr/>
        <a:lstStyle/>
        <a:p>
          <a:endParaRPr lang="en-US"/>
        </a:p>
      </dgm:t>
    </dgm:pt>
    <dgm:pt modelId="{D277314E-1EDF-411B-ACAA-10DD6A194967}" type="pres">
      <dgm:prSet presAssocID="{AE7625D3-27F2-4CCA-81CA-1649A7A9F74A}" presName="vert2" presStyleCnt="0"/>
      <dgm:spPr/>
    </dgm:pt>
    <dgm:pt modelId="{CBFA9E6E-FCF2-488E-91EA-54582A4B6CD1}" type="pres">
      <dgm:prSet presAssocID="{AE7625D3-27F2-4CCA-81CA-1649A7A9F74A}" presName="thinLine2b" presStyleLbl="callout" presStyleIdx="3" presStyleCnt="4"/>
      <dgm:spPr/>
    </dgm:pt>
    <dgm:pt modelId="{D7420F4A-5FAD-4443-8C9B-34EB84617799}" type="pres">
      <dgm:prSet presAssocID="{AE7625D3-27F2-4CCA-81CA-1649A7A9F74A}" presName="vertSpace2b" presStyleCnt="0"/>
      <dgm:spPr/>
    </dgm:pt>
  </dgm:ptLst>
  <dgm:cxnLst>
    <dgm:cxn modelId="{539486B2-4E84-4566-B399-5E970AA18A52}" srcId="{384D57FD-BE56-49AB-BD15-A0ACDEA6B656}" destId="{F1B332D5-5F1C-4CD7-830C-509F7BF934F9}" srcOrd="0" destOrd="0" parTransId="{F733B53D-B619-467D-9512-0037D7A45788}" sibTransId="{5391A427-C235-4579-83A3-09E2CFF6CEA0}"/>
    <dgm:cxn modelId="{0EE72468-95F4-4368-9DFC-39FF33287CF6}" srcId="{F256229B-3EF2-4548-898D-6C23148B5E6E}" destId="{80C32086-9540-4C56-B8B2-B3B6BF355C73}" srcOrd="1" destOrd="0" parTransId="{2177A9F9-A7DE-4FD0-85E2-7C5F8CF7B752}" sibTransId="{7B53F4C5-8CF2-4FD5-9DA6-D67AD4576AE2}"/>
    <dgm:cxn modelId="{0CD51FC0-8307-4734-A7EA-53802EE89F1C}" type="presOf" srcId="{AE7625D3-27F2-4CCA-81CA-1649A7A9F74A}" destId="{DC472EEE-B2B8-42EE-BCF7-23363AD614CD}" srcOrd="0" destOrd="0" presId="urn:microsoft.com/office/officeart/2008/layout/LinedList"/>
    <dgm:cxn modelId="{860E53EE-D264-49C2-9D07-652BE265E147}" type="presOf" srcId="{34C3FCC2-7C57-4D82-9BDD-527DAEBFA890}" destId="{DDC8EE49-8983-4E6F-8C23-CE5181167D14}" srcOrd="0" destOrd="0" presId="urn:microsoft.com/office/officeart/2008/layout/LinedList"/>
    <dgm:cxn modelId="{A689B154-C01F-465A-9A2C-D2FACEEAFD97}" type="presOf" srcId="{80C32086-9540-4C56-B8B2-B3B6BF355C73}" destId="{934A3522-B511-4F06-8545-147D25E5F4C6}" srcOrd="0" destOrd="0" presId="urn:microsoft.com/office/officeart/2008/layout/LinedList"/>
    <dgm:cxn modelId="{045E500F-DA88-416A-B18F-E23E14F06CD7}" type="presOf" srcId="{6E1D0B8F-3885-4DFC-A8FB-6996A6EF0E1B}" destId="{41258108-C56F-4721-9A38-58E63433EB09}" srcOrd="0" destOrd="0" presId="urn:microsoft.com/office/officeart/2008/layout/LinedList"/>
    <dgm:cxn modelId="{A2A3AB00-C669-4DD5-B8E6-5B9744EE5244}" type="presOf" srcId="{3186E62C-97ED-4B11-9B59-84E0083EB057}" destId="{278F9604-3B10-4340-8E92-6250C850FA27}" srcOrd="0" destOrd="0" presId="urn:microsoft.com/office/officeart/2008/layout/LinedList"/>
    <dgm:cxn modelId="{ACB256D5-681C-4064-B865-51EEF7F9E9B0}" srcId="{80C32086-9540-4C56-B8B2-B3B6BF355C73}" destId="{6E1D0B8F-3885-4DFC-A8FB-6996A6EF0E1B}" srcOrd="0" destOrd="0" parTransId="{8871D43C-B0EF-4AEC-A882-FC2F49FAC7F2}" sibTransId="{38DFC2E1-5958-4CBD-A4CC-A15A0C77ECAE}"/>
    <dgm:cxn modelId="{D06FDCAA-24E7-499E-AB26-D9E124565D40}" srcId="{F256229B-3EF2-4548-898D-6C23148B5E6E}" destId="{3186E62C-97ED-4B11-9B59-84E0083EB057}" srcOrd="2" destOrd="0" parTransId="{F7B176C5-D5D9-4616-9048-E343E18AF7F8}" sibTransId="{018BD442-FFB0-43FC-8D86-092357855408}"/>
    <dgm:cxn modelId="{0E9530C5-52EA-45BB-9BB9-2C42F7B5F34D}" srcId="{F256229B-3EF2-4548-898D-6C23148B5E6E}" destId="{384D57FD-BE56-49AB-BD15-A0ACDEA6B656}" srcOrd="0" destOrd="0" parTransId="{17EB99DA-6CD5-4C37-88AC-4BE842466D81}" sibTransId="{0D1537E5-9620-4B87-85FE-13CB1531E5AB}"/>
    <dgm:cxn modelId="{39F2A289-AC6F-4363-992A-72ED37422A1E}" type="presOf" srcId="{384D57FD-BE56-49AB-BD15-A0ACDEA6B656}" destId="{7C35A92F-4B1A-4618-9CDB-5590312A6400}" srcOrd="0" destOrd="0" presId="urn:microsoft.com/office/officeart/2008/layout/LinedList"/>
    <dgm:cxn modelId="{25EBD14F-6FEE-4961-A2A2-DE7495401A73}" srcId="{F256229B-3EF2-4548-898D-6C23148B5E6E}" destId="{34C3FCC2-7C57-4D82-9BDD-527DAEBFA890}" srcOrd="3" destOrd="0" parTransId="{898C6027-125B-49FA-BA96-27CB50639469}" sibTransId="{8DAA587A-A2D8-4635-A5A3-239531BD4685}"/>
    <dgm:cxn modelId="{F48DCCC0-1002-4FB1-BB31-C065B29FBDE4}" srcId="{3186E62C-97ED-4B11-9B59-84E0083EB057}" destId="{0D1EED38-548A-4C16-9442-2513D57813E4}" srcOrd="0" destOrd="0" parTransId="{D5FCA551-9A72-4570-AAC6-0B60F31B343C}" sibTransId="{76E8E620-9635-4B82-AA7C-5E1001764F77}"/>
    <dgm:cxn modelId="{9A27EF6A-1B77-4175-8E84-70B07B79A818}" type="presOf" srcId="{F1B332D5-5F1C-4CD7-830C-509F7BF934F9}" destId="{375FD28E-9244-42BF-BB18-A0465230D89D}" srcOrd="0" destOrd="0" presId="urn:microsoft.com/office/officeart/2008/layout/LinedList"/>
    <dgm:cxn modelId="{09D2AA95-8FD3-45F1-B342-33269458AF7A}" srcId="{34C3FCC2-7C57-4D82-9BDD-527DAEBFA890}" destId="{AE7625D3-27F2-4CCA-81CA-1649A7A9F74A}" srcOrd="0" destOrd="0" parTransId="{328E1D0C-2A27-4FBA-9ECD-BCCF8FE6C1EC}" sibTransId="{22BAD270-58AC-4929-9DE0-D9678E2D856F}"/>
    <dgm:cxn modelId="{F5AB7A76-F85A-4DFB-A4B5-38C7C96680D6}" type="presOf" srcId="{0D1EED38-548A-4C16-9442-2513D57813E4}" destId="{31E34D30-F872-4754-BD38-08D27BFF02A4}" srcOrd="0" destOrd="0" presId="urn:microsoft.com/office/officeart/2008/layout/LinedList"/>
    <dgm:cxn modelId="{9125A633-791D-4121-95B6-E12A9E874C09}" type="presOf" srcId="{F256229B-3EF2-4548-898D-6C23148B5E6E}" destId="{4C78B62E-E97F-4E7C-B56F-34C39A8C29D8}" srcOrd="0" destOrd="0" presId="urn:microsoft.com/office/officeart/2008/layout/LinedList"/>
    <dgm:cxn modelId="{F4B4A61F-AECD-424F-A01E-DD2CCCCFA79E}" type="presParOf" srcId="{4C78B62E-E97F-4E7C-B56F-34C39A8C29D8}" destId="{9952516F-B2E4-413A-9CCE-5C3A974A1BCD}" srcOrd="0" destOrd="0" presId="urn:microsoft.com/office/officeart/2008/layout/LinedList"/>
    <dgm:cxn modelId="{7192E5A6-DC77-42D3-A350-CA411E7E68B0}" type="presParOf" srcId="{4C78B62E-E97F-4E7C-B56F-34C39A8C29D8}" destId="{C9B26777-E5B3-4801-AAD8-589711E291C5}" srcOrd="1" destOrd="0" presId="urn:microsoft.com/office/officeart/2008/layout/LinedList"/>
    <dgm:cxn modelId="{4A3D515F-85EA-485D-B6C8-4A41F3FB19B5}" type="presParOf" srcId="{C9B26777-E5B3-4801-AAD8-589711E291C5}" destId="{7C35A92F-4B1A-4618-9CDB-5590312A6400}" srcOrd="0" destOrd="0" presId="urn:microsoft.com/office/officeart/2008/layout/LinedList"/>
    <dgm:cxn modelId="{825AE097-F0F5-455D-9879-567ECB7DCA35}" type="presParOf" srcId="{C9B26777-E5B3-4801-AAD8-589711E291C5}" destId="{16C2E7EC-AF3D-4521-8727-1B418E29F56E}" srcOrd="1" destOrd="0" presId="urn:microsoft.com/office/officeart/2008/layout/LinedList"/>
    <dgm:cxn modelId="{6CD134D4-2146-41FC-808D-068AEDD4D82B}" type="presParOf" srcId="{16C2E7EC-AF3D-4521-8727-1B418E29F56E}" destId="{20A69BCB-51F1-45D5-8803-8B7EFEFEE084}" srcOrd="0" destOrd="0" presId="urn:microsoft.com/office/officeart/2008/layout/LinedList"/>
    <dgm:cxn modelId="{37DDFBF5-12A3-4465-8BCD-4A3056488E62}" type="presParOf" srcId="{16C2E7EC-AF3D-4521-8727-1B418E29F56E}" destId="{C00CFC95-90CD-4C26-B58D-27E434E3B46C}" srcOrd="1" destOrd="0" presId="urn:microsoft.com/office/officeart/2008/layout/LinedList"/>
    <dgm:cxn modelId="{DFC079D7-D0A6-4B82-8831-A32C5349C122}" type="presParOf" srcId="{C00CFC95-90CD-4C26-B58D-27E434E3B46C}" destId="{84DABB73-091B-476D-BA79-FB74550B1DFC}" srcOrd="0" destOrd="0" presId="urn:microsoft.com/office/officeart/2008/layout/LinedList"/>
    <dgm:cxn modelId="{3AB30F8B-66F7-4A69-B391-DC2569070977}" type="presParOf" srcId="{C00CFC95-90CD-4C26-B58D-27E434E3B46C}" destId="{375FD28E-9244-42BF-BB18-A0465230D89D}" srcOrd="1" destOrd="0" presId="urn:microsoft.com/office/officeart/2008/layout/LinedList"/>
    <dgm:cxn modelId="{97E4A225-6461-4755-AF75-F5733E53A108}" type="presParOf" srcId="{C00CFC95-90CD-4C26-B58D-27E434E3B46C}" destId="{286DE259-E393-4897-B539-DBE9CAB3FA1F}" srcOrd="2" destOrd="0" presId="urn:microsoft.com/office/officeart/2008/layout/LinedList"/>
    <dgm:cxn modelId="{91705FC3-B70C-4443-B1F7-0AC95D2BA5E8}" type="presParOf" srcId="{16C2E7EC-AF3D-4521-8727-1B418E29F56E}" destId="{CCF65F3A-FE16-4CEB-8F67-A601D40B92EF}" srcOrd="2" destOrd="0" presId="urn:microsoft.com/office/officeart/2008/layout/LinedList"/>
    <dgm:cxn modelId="{BF73D93C-FC62-4ABA-9FD3-C9D3C2C64899}" type="presParOf" srcId="{16C2E7EC-AF3D-4521-8727-1B418E29F56E}" destId="{D2BF689D-3CF1-4929-AE59-2EE441723B8B}" srcOrd="3" destOrd="0" presId="urn:microsoft.com/office/officeart/2008/layout/LinedList"/>
    <dgm:cxn modelId="{62070C14-FB86-4062-9AAB-42DD5CEBBF22}" type="presParOf" srcId="{4C78B62E-E97F-4E7C-B56F-34C39A8C29D8}" destId="{30EA9034-4828-4DF9-B56A-429B045841DA}" srcOrd="2" destOrd="0" presId="urn:microsoft.com/office/officeart/2008/layout/LinedList"/>
    <dgm:cxn modelId="{CDF6F707-DCF6-4499-B327-5160573D3202}" type="presParOf" srcId="{4C78B62E-E97F-4E7C-B56F-34C39A8C29D8}" destId="{93B430CB-E346-493A-9080-1AEF00E10EFA}" srcOrd="3" destOrd="0" presId="urn:microsoft.com/office/officeart/2008/layout/LinedList"/>
    <dgm:cxn modelId="{357F77B5-832A-4313-9E82-957102250D05}" type="presParOf" srcId="{93B430CB-E346-493A-9080-1AEF00E10EFA}" destId="{934A3522-B511-4F06-8545-147D25E5F4C6}" srcOrd="0" destOrd="0" presId="urn:microsoft.com/office/officeart/2008/layout/LinedList"/>
    <dgm:cxn modelId="{37228F79-2FD9-4DBC-A4DE-1FD682A89946}" type="presParOf" srcId="{93B430CB-E346-493A-9080-1AEF00E10EFA}" destId="{735ADE1A-2B83-4EA5-9373-647061822F99}" srcOrd="1" destOrd="0" presId="urn:microsoft.com/office/officeart/2008/layout/LinedList"/>
    <dgm:cxn modelId="{88C7FC41-B062-4773-90FC-2571040353FE}" type="presParOf" srcId="{735ADE1A-2B83-4EA5-9373-647061822F99}" destId="{7B337C68-9448-4006-B02A-E131A6336466}" srcOrd="0" destOrd="0" presId="urn:microsoft.com/office/officeart/2008/layout/LinedList"/>
    <dgm:cxn modelId="{0659DCB9-1B23-44C9-9070-64CD3D360E4D}" type="presParOf" srcId="{735ADE1A-2B83-4EA5-9373-647061822F99}" destId="{F3C645EA-869A-4942-B6CE-10B6F0A7FBD3}" srcOrd="1" destOrd="0" presId="urn:microsoft.com/office/officeart/2008/layout/LinedList"/>
    <dgm:cxn modelId="{3CBD821B-29C9-4743-8013-0C761F4BE621}" type="presParOf" srcId="{F3C645EA-869A-4942-B6CE-10B6F0A7FBD3}" destId="{D50A37D5-3C1B-4474-9413-6F9616EE8F60}" srcOrd="0" destOrd="0" presId="urn:microsoft.com/office/officeart/2008/layout/LinedList"/>
    <dgm:cxn modelId="{12700F4D-DC6D-47EF-A2F5-262C9C628622}" type="presParOf" srcId="{F3C645EA-869A-4942-B6CE-10B6F0A7FBD3}" destId="{41258108-C56F-4721-9A38-58E63433EB09}" srcOrd="1" destOrd="0" presId="urn:microsoft.com/office/officeart/2008/layout/LinedList"/>
    <dgm:cxn modelId="{C6A69F1B-AA62-43E0-85BF-75DEDDAEA692}" type="presParOf" srcId="{F3C645EA-869A-4942-B6CE-10B6F0A7FBD3}" destId="{1ECBC033-A5EA-4100-9CCD-63B44B500485}" srcOrd="2" destOrd="0" presId="urn:microsoft.com/office/officeart/2008/layout/LinedList"/>
    <dgm:cxn modelId="{3FAD0FFE-C29A-402E-9E6E-BD8679BA74C7}" type="presParOf" srcId="{735ADE1A-2B83-4EA5-9373-647061822F99}" destId="{CA829216-C02D-4498-857A-F27B9EC1CA58}" srcOrd="2" destOrd="0" presId="urn:microsoft.com/office/officeart/2008/layout/LinedList"/>
    <dgm:cxn modelId="{88515382-CCBA-4804-B617-7F87D845BE98}" type="presParOf" srcId="{735ADE1A-2B83-4EA5-9373-647061822F99}" destId="{A891437F-2A74-4912-AC0C-8954295478FC}" srcOrd="3" destOrd="0" presId="urn:microsoft.com/office/officeart/2008/layout/LinedList"/>
    <dgm:cxn modelId="{D104E4CD-2F88-4A05-9194-25E40D91F6C5}" type="presParOf" srcId="{4C78B62E-E97F-4E7C-B56F-34C39A8C29D8}" destId="{B8B44E96-8664-423C-9E4E-8C3B5FE18A2D}" srcOrd="4" destOrd="0" presId="urn:microsoft.com/office/officeart/2008/layout/LinedList"/>
    <dgm:cxn modelId="{85BEFA69-41DC-46CD-9341-8DB612724DDB}" type="presParOf" srcId="{4C78B62E-E97F-4E7C-B56F-34C39A8C29D8}" destId="{3B6A2EE0-9A66-42CF-B948-77F10CD85CC8}" srcOrd="5" destOrd="0" presId="urn:microsoft.com/office/officeart/2008/layout/LinedList"/>
    <dgm:cxn modelId="{1F37D114-D30E-48F8-89FC-96DF44D90F48}" type="presParOf" srcId="{3B6A2EE0-9A66-42CF-B948-77F10CD85CC8}" destId="{278F9604-3B10-4340-8E92-6250C850FA27}" srcOrd="0" destOrd="0" presId="urn:microsoft.com/office/officeart/2008/layout/LinedList"/>
    <dgm:cxn modelId="{6A1351FC-2A90-45B5-B150-120DD0936A83}" type="presParOf" srcId="{3B6A2EE0-9A66-42CF-B948-77F10CD85CC8}" destId="{E1F6FB84-C201-4E31-AB13-402BD5D46A3B}" srcOrd="1" destOrd="0" presId="urn:microsoft.com/office/officeart/2008/layout/LinedList"/>
    <dgm:cxn modelId="{6142344C-76D4-4E8C-B52F-A4091A4130D5}" type="presParOf" srcId="{E1F6FB84-C201-4E31-AB13-402BD5D46A3B}" destId="{281814DA-8B10-4514-AA5D-A2FD5C6144E3}" srcOrd="0" destOrd="0" presId="urn:microsoft.com/office/officeart/2008/layout/LinedList"/>
    <dgm:cxn modelId="{449BB1EE-FE08-4133-AC03-5F054528DBAB}" type="presParOf" srcId="{E1F6FB84-C201-4E31-AB13-402BD5D46A3B}" destId="{167FFDFE-7E80-4EF4-9FB0-58ABBBB96569}" srcOrd="1" destOrd="0" presId="urn:microsoft.com/office/officeart/2008/layout/LinedList"/>
    <dgm:cxn modelId="{99881898-F18A-4201-A03B-9AD12E9DBE91}" type="presParOf" srcId="{167FFDFE-7E80-4EF4-9FB0-58ABBBB96569}" destId="{E0F74702-6D87-4121-85CE-6E5C174EEE46}" srcOrd="0" destOrd="0" presId="urn:microsoft.com/office/officeart/2008/layout/LinedList"/>
    <dgm:cxn modelId="{77D7494B-A44F-41CF-8ECB-0C1F38078B53}" type="presParOf" srcId="{167FFDFE-7E80-4EF4-9FB0-58ABBBB96569}" destId="{31E34D30-F872-4754-BD38-08D27BFF02A4}" srcOrd="1" destOrd="0" presId="urn:microsoft.com/office/officeart/2008/layout/LinedList"/>
    <dgm:cxn modelId="{36885A81-776C-4783-BB38-44952E8C6027}" type="presParOf" srcId="{167FFDFE-7E80-4EF4-9FB0-58ABBBB96569}" destId="{2407CB62-C365-418C-A3B4-455543BA0C32}" srcOrd="2" destOrd="0" presId="urn:microsoft.com/office/officeart/2008/layout/LinedList"/>
    <dgm:cxn modelId="{F73BFC5F-ABF6-4308-888D-52DF06BE2CF7}" type="presParOf" srcId="{E1F6FB84-C201-4E31-AB13-402BD5D46A3B}" destId="{C8424D78-9D56-4FCE-A8A9-1435F963F085}" srcOrd="2" destOrd="0" presId="urn:microsoft.com/office/officeart/2008/layout/LinedList"/>
    <dgm:cxn modelId="{A06CE316-970A-4C62-A201-2F719FC52609}" type="presParOf" srcId="{E1F6FB84-C201-4E31-AB13-402BD5D46A3B}" destId="{06164AA7-03FA-478F-8E5B-039599C31A87}" srcOrd="3" destOrd="0" presId="urn:microsoft.com/office/officeart/2008/layout/LinedList"/>
    <dgm:cxn modelId="{ECE20C48-DBED-4BEA-A7A9-2EAE9048C052}" type="presParOf" srcId="{4C78B62E-E97F-4E7C-B56F-34C39A8C29D8}" destId="{A3D3CA3A-B54F-4E65-9FAE-4EDE15F7A4AB}" srcOrd="6" destOrd="0" presId="urn:microsoft.com/office/officeart/2008/layout/LinedList"/>
    <dgm:cxn modelId="{65FF1CA8-6FA6-4A98-9808-FA9093C4718D}" type="presParOf" srcId="{4C78B62E-E97F-4E7C-B56F-34C39A8C29D8}" destId="{0D15F9EA-644E-4594-9F1E-5CF73B6A2001}" srcOrd="7" destOrd="0" presId="urn:microsoft.com/office/officeart/2008/layout/LinedList"/>
    <dgm:cxn modelId="{BDB05ADA-B91D-4654-992B-DD0AD2BAFFCA}" type="presParOf" srcId="{0D15F9EA-644E-4594-9F1E-5CF73B6A2001}" destId="{DDC8EE49-8983-4E6F-8C23-CE5181167D14}" srcOrd="0" destOrd="0" presId="urn:microsoft.com/office/officeart/2008/layout/LinedList"/>
    <dgm:cxn modelId="{FA344AFB-35F6-4F67-A429-1B32FAE64756}" type="presParOf" srcId="{0D15F9EA-644E-4594-9F1E-5CF73B6A2001}" destId="{A0EE1460-37CC-4587-86AB-0ACE59A0695F}" srcOrd="1" destOrd="0" presId="urn:microsoft.com/office/officeart/2008/layout/LinedList"/>
    <dgm:cxn modelId="{813E6ED8-FF41-4581-BB37-D8FF0FAFBEFC}" type="presParOf" srcId="{A0EE1460-37CC-4587-86AB-0ACE59A0695F}" destId="{D6450A75-D64B-4766-A6E4-986B405EA217}" srcOrd="0" destOrd="0" presId="urn:microsoft.com/office/officeart/2008/layout/LinedList"/>
    <dgm:cxn modelId="{7B14045B-638B-4DB9-AEF3-F42D2CF8DFCF}" type="presParOf" srcId="{A0EE1460-37CC-4587-86AB-0ACE59A0695F}" destId="{9BD89789-880A-4BFA-ABFB-594B86ACE57C}" srcOrd="1" destOrd="0" presId="urn:microsoft.com/office/officeart/2008/layout/LinedList"/>
    <dgm:cxn modelId="{DB77DB84-0AFE-4053-92BE-7F35CB1AF748}" type="presParOf" srcId="{9BD89789-880A-4BFA-ABFB-594B86ACE57C}" destId="{990FD530-221A-4A79-8CE5-840208D1CA9E}" srcOrd="0" destOrd="0" presId="urn:microsoft.com/office/officeart/2008/layout/LinedList"/>
    <dgm:cxn modelId="{1D82E4DB-CBDC-4733-856B-3F9201B9B5E9}" type="presParOf" srcId="{9BD89789-880A-4BFA-ABFB-594B86ACE57C}" destId="{DC472EEE-B2B8-42EE-BCF7-23363AD614CD}" srcOrd="1" destOrd="0" presId="urn:microsoft.com/office/officeart/2008/layout/LinedList"/>
    <dgm:cxn modelId="{FC586EF5-3752-40D4-B973-984A4DA0967E}" type="presParOf" srcId="{9BD89789-880A-4BFA-ABFB-594B86ACE57C}" destId="{D277314E-1EDF-411B-ACAA-10DD6A194967}" srcOrd="2" destOrd="0" presId="urn:microsoft.com/office/officeart/2008/layout/LinedList"/>
    <dgm:cxn modelId="{A05692A6-A25A-4E19-8A95-5CFB819FB0E6}" type="presParOf" srcId="{A0EE1460-37CC-4587-86AB-0ACE59A0695F}" destId="{CBFA9E6E-FCF2-488E-91EA-54582A4B6CD1}" srcOrd="2" destOrd="0" presId="urn:microsoft.com/office/officeart/2008/layout/LinedList"/>
    <dgm:cxn modelId="{D538BCB5-4E12-414F-B6A5-781184677594}" type="presParOf" srcId="{A0EE1460-37CC-4587-86AB-0ACE59A0695F}" destId="{D7420F4A-5FAD-4443-8C9B-34EB84617799}"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t>12/11/2013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t>‹#›</a:t>
            </a:fld>
            <a:endParaRPr lang="en-US"/>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05A0C-54D9-45AA-87D4-C551D08DFCE1}" type="datetimeFigureOut">
              <a:rPr lang="en-US" smtClean="0"/>
              <a:t>12/11/2013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D207A-07DF-40AD-A916-9872E089CE7A}" type="slidenum">
              <a:rPr lang="en-US" smtClean="0"/>
              <a:t>‹#›</a:t>
            </a:fld>
            <a:endParaRPr lang="en-US"/>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www.windowsazure.com/en-us/pricing/details/web-sites/"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611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11</a:t>
            </a:fld>
            <a:endParaRPr lang="en-US"/>
          </a:p>
        </p:txBody>
      </p:sp>
    </p:spTree>
    <p:extLst>
      <p:ext uri="{BB962C8B-B14F-4D97-AF65-F5344CB8AC3E}">
        <p14:creationId xmlns:p14="http://schemas.microsoft.com/office/powerpoint/2010/main" val="381193862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ElasticSearch: C:\downloads\elasticsearch-0.90.7\elasticsearch-0.90.7\bin\elasticsearch.bat</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205</a:t>
            </a:fld>
            <a:endParaRPr lang="en-US"/>
          </a:p>
        </p:txBody>
      </p:sp>
    </p:spTree>
    <p:extLst>
      <p:ext uri="{BB962C8B-B14F-4D97-AF65-F5344CB8AC3E}">
        <p14:creationId xmlns:p14="http://schemas.microsoft.com/office/powerpoint/2010/main" val="7471634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206</a:t>
            </a:fld>
            <a:endParaRPr lang="en-US"/>
          </a:p>
        </p:txBody>
      </p:sp>
    </p:spTree>
    <p:extLst>
      <p:ext uri="{BB962C8B-B14F-4D97-AF65-F5344CB8AC3E}">
        <p14:creationId xmlns:p14="http://schemas.microsoft.com/office/powerpoint/2010/main" val="293508418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ElasticSearch VM Admin Name: </a:t>
            </a:r>
            <a:r>
              <a:rPr lang="en-US" sz="1200" b="0" i="0" kern="1200" dirty="0" err="1" smtClean="0">
                <a:solidFill>
                  <a:schemeClr val="tx1"/>
                </a:solidFill>
                <a:effectLst/>
                <a:latin typeface="+mn-lt"/>
                <a:ea typeface="+mn-ea"/>
                <a:cs typeface="+mn-cs"/>
              </a:rPr>
              <a:t>qwpxaklckoosvqt</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207</a:t>
            </a:fld>
            <a:endParaRPr lang="en-US"/>
          </a:p>
        </p:txBody>
      </p:sp>
    </p:spTree>
    <p:extLst>
      <p:ext uri="{BB962C8B-B14F-4D97-AF65-F5344CB8AC3E}">
        <p14:creationId xmlns:p14="http://schemas.microsoft.com/office/powerpoint/2010/main" val="113395976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214</a:t>
            </a:fld>
            <a:endParaRPr lang="en-US" dirty="0"/>
          </a:p>
        </p:txBody>
      </p:sp>
    </p:spTree>
    <p:extLst>
      <p:ext uri="{BB962C8B-B14F-4D97-AF65-F5344CB8AC3E}">
        <p14:creationId xmlns:p14="http://schemas.microsoft.com/office/powerpoint/2010/main" val="347093523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Admin: </a:t>
            </a:r>
            <a:r>
              <a:rPr lang="en-US" sz="1200" b="0" i="0" kern="1200" dirty="0" err="1" smtClean="0">
                <a:solidFill>
                  <a:schemeClr val="tx1"/>
                </a:solidFill>
                <a:effectLst/>
                <a:latin typeface="+mn-lt"/>
                <a:ea typeface="+mn-ea"/>
                <a:cs typeface="+mn-cs"/>
              </a:rPr>
              <a:t>ulqiqvafbalfvcu</a:t>
            </a:r>
            <a:r>
              <a:rPr lang="en-US" sz="1200" b="1" i="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215</a:t>
            </a:fld>
            <a:endParaRPr lang="en-US"/>
          </a:p>
        </p:txBody>
      </p:sp>
    </p:spTree>
    <p:extLst>
      <p:ext uri="{BB962C8B-B14F-4D97-AF65-F5344CB8AC3E}">
        <p14:creationId xmlns:p14="http://schemas.microsoft.com/office/powerpoint/2010/main" val="138650569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Admin: </a:t>
            </a:r>
            <a:r>
              <a:rPr lang="en-US" sz="1200" b="0" i="0" kern="1200" dirty="0" err="1" smtClean="0">
                <a:solidFill>
                  <a:schemeClr val="tx1"/>
                </a:solidFill>
                <a:effectLst/>
                <a:latin typeface="+mn-lt"/>
                <a:ea typeface="+mn-ea"/>
                <a:cs typeface="+mn-cs"/>
              </a:rPr>
              <a:t>ulqiqvafbalfvcu</a:t>
            </a:r>
            <a:r>
              <a:rPr lang="en-US" sz="1200" b="1" i="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216</a:t>
            </a:fld>
            <a:endParaRPr lang="en-US"/>
          </a:p>
        </p:txBody>
      </p:sp>
    </p:spTree>
    <p:extLst>
      <p:ext uri="{BB962C8B-B14F-4D97-AF65-F5344CB8AC3E}">
        <p14:creationId xmlns:p14="http://schemas.microsoft.com/office/powerpoint/2010/main" val="267752686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218</a:t>
            </a:fld>
            <a:endParaRPr lang="en-US" dirty="0"/>
          </a:p>
        </p:txBody>
      </p:sp>
    </p:spTree>
    <p:extLst>
      <p:ext uri="{BB962C8B-B14F-4D97-AF65-F5344CB8AC3E}">
        <p14:creationId xmlns:p14="http://schemas.microsoft.com/office/powerpoint/2010/main" val="231590819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230</a:t>
            </a:fld>
            <a:endParaRPr lang="en-US" dirty="0"/>
          </a:p>
        </p:txBody>
      </p:sp>
    </p:spTree>
    <p:extLst>
      <p:ext uri="{BB962C8B-B14F-4D97-AF65-F5344CB8AC3E}">
        <p14:creationId xmlns:p14="http://schemas.microsoft.com/office/powerpoint/2010/main" val="295840979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237</a:t>
            </a:fld>
            <a:endParaRPr lang="en-US"/>
          </a:p>
        </p:txBody>
      </p:sp>
    </p:spTree>
    <p:extLst>
      <p:ext uri="{BB962C8B-B14F-4D97-AF65-F5344CB8AC3E}">
        <p14:creationId xmlns:p14="http://schemas.microsoft.com/office/powerpoint/2010/main" val="202603928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238</a:t>
            </a:fld>
            <a:endParaRPr lang="en-US"/>
          </a:p>
        </p:txBody>
      </p:sp>
    </p:spTree>
    <p:extLst>
      <p:ext uri="{BB962C8B-B14F-4D97-AF65-F5344CB8AC3E}">
        <p14:creationId xmlns:p14="http://schemas.microsoft.com/office/powerpoint/2010/main" val="711533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normAutofit/>
          </a:bodyPr>
          <a:lstStyle/>
          <a:p>
            <a:r>
              <a:rPr lang="en-US" dirty="0" smtClean="0"/>
              <a:t>Windows Azure has datacenters in 8 locations (4 in the USA, 2 in Europe and 2 in the Asia pacific region)  which allows us to provide services in 83 countries around the world.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271091320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242</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3347844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243</a:t>
            </a:fld>
            <a:endParaRPr lang="en-US" dirty="0"/>
          </a:p>
        </p:txBody>
      </p:sp>
    </p:spTree>
    <p:extLst>
      <p:ext uri="{BB962C8B-B14F-4D97-AF65-F5344CB8AC3E}">
        <p14:creationId xmlns:p14="http://schemas.microsoft.com/office/powerpoint/2010/main" val="192726860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244</a:t>
            </a:fld>
            <a:endParaRPr lang="en-US"/>
          </a:p>
        </p:txBody>
      </p:sp>
    </p:spTree>
    <p:extLst>
      <p:ext uri="{BB962C8B-B14F-4D97-AF65-F5344CB8AC3E}">
        <p14:creationId xmlns:p14="http://schemas.microsoft.com/office/powerpoint/2010/main" val="287524790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http://msdn.microsoft.com/en-us/library/windowsazure/dn175718.aspx</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250</a:t>
            </a:fld>
            <a:endParaRPr lang="en-US"/>
          </a:p>
        </p:txBody>
      </p:sp>
    </p:spTree>
    <p:extLst>
      <p:ext uri="{BB962C8B-B14F-4D97-AF65-F5344CB8AC3E}">
        <p14:creationId xmlns:p14="http://schemas.microsoft.com/office/powerpoint/2010/main" val="120172545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254</a:t>
            </a:fld>
            <a:endParaRPr lang="en-US"/>
          </a:p>
        </p:txBody>
      </p:sp>
    </p:spTree>
    <p:extLst>
      <p:ext uri="{BB962C8B-B14F-4D97-AF65-F5344CB8AC3E}">
        <p14:creationId xmlns:p14="http://schemas.microsoft.com/office/powerpoint/2010/main" val="58494969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Clients:</a:t>
            </a:r>
            <a:r>
              <a:rPr lang="en-US" baseline="0" dirty="0" smtClean="0"/>
              <a:t> </a:t>
            </a:r>
            <a:r>
              <a:rPr lang="en-US" baseline="0" dirty="0" err="1" smtClean="0"/>
              <a:t>jQuery</a:t>
            </a:r>
            <a:r>
              <a:rPr lang="en-US" baseline="0" dirty="0" smtClean="0"/>
              <a:t>, Windows 8, </a:t>
            </a:r>
            <a:r>
              <a:rPr lang="en-US" baseline="0" dirty="0" err="1" smtClean="0"/>
              <a:t>iOS</a:t>
            </a:r>
            <a:r>
              <a:rPr lang="en-US" baseline="0" dirty="0" smtClean="0"/>
              <a:t>, Windows Phone, Android, </a:t>
            </a:r>
            <a:r>
              <a:rPr lang="en-US" baseline="0" dirty="0" err="1" smtClean="0"/>
              <a:t>.Net</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257</a:t>
            </a:fld>
            <a:endParaRPr lang="en-US"/>
          </a:p>
        </p:txBody>
      </p:sp>
    </p:spTree>
    <p:extLst>
      <p:ext uri="{BB962C8B-B14F-4D97-AF65-F5344CB8AC3E}">
        <p14:creationId xmlns:p14="http://schemas.microsoft.com/office/powerpoint/2010/main" val="183170518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260</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12/11/2013 9:14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11818075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261</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12/11/2013 9:14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20578920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https://portal.microsoftonline.com/</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262</a:t>
            </a:fld>
            <a:endParaRPr lang="en-US"/>
          </a:p>
        </p:txBody>
      </p:sp>
    </p:spTree>
    <p:extLst>
      <p:ext uri="{BB962C8B-B14F-4D97-AF65-F5344CB8AC3E}">
        <p14:creationId xmlns:p14="http://schemas.microsoft.com/office/powerpoint/2010/main" val="266866560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https://portal.microsoftonline.com/</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263</a:t>
            </a:fld>
            <a:endParaRPr lang="en-US"/>
          </a:p>
        </p:txBody>
      </p:sp>
    </p:spTree>
    <p:extLst>
      <p:ext uri="{BB962C8B-B14F-4D97-AF65-F5344CB8AC3E}">
        <p14:creationId xmlns:p14="http://schemas.microsoft.com/office/powerpoint/2010/main" val="2472920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GB" dirty="0" smtClean="0">
                <a:solidFill>
                  <a:schemeClr val="tx2"/>
                </a:solidFill>
                <a:latin typeface="Segoe" pitchFamily="34" charset="0"/>
              </a:rPr>
              <a:t>Do you like tours?</a:t>
            </a:r>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5062647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https://portal.microsoftonline.com/</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266</a:t>
            </a:fld>
            <a:endParaRPr lang="en-US"/>
          </a:p>
        </p:txBody>
      </p:sp>
    </p:spTree>
    <p:extLst>
      <p:ext uri="{BB962C8B-B14F-4D97-AF65-F5344CB8AC3E}">
        <p14:creationId xmlns:p14="http://schemas.microsoft.com/office/powerpoint/2010/main" val="285811605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a:t>
            </a:r>
            <a:r>
              <a:rPr lang="en-US" baseline="0" dirty="0" smtClean="0"/>
              <a:t> WAWS is just running node.exe, everything works as you’d expect</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269</a:t>
            </a:fld>
            <a:endParaRPr lang="en-US"/>
          </a:p>
        </p:txBody>
      </p:sp>
    </p:spTree>
    <p:extLst>
      <p:ext uri="{BB962C8B-B14F-4D97-AF65-F5344CB8AC3E}">
        <p14:creationId xmlns:p14="http://schemas.microsoft.com/office/powerpoint/2010/main" val="183321905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https://dynamicdeploypkgs2.blob.core.windows.net/appsforazureobjectstest/servicepackages.json</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277</a:t>
            </a:fld>
            <a:endParaRPr lang="en-US"/>
          </a:p>
        </p:txBody>
      </p:sp>
    </p:spTree>
    <p:extLst>
      <p:ext uri="{BB962C8B-B14F-4D97-AF65-F5344CB8AC3E}">
        <p14:creationId xmlns:p14="http://schemas.microsoft.com/office/powerpoint/2010/main" val="391483027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Example: https://dynamicdeploypkgs2.blob.core.windows.net/appsforazureobjectstest/servicepackages.json</a:t>
            </a:r>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278</a:t>
            </a:fld>
            <a:endParaRPr lang="en-US"/>
          </a:p>
        </p:txBody>
      </p:sp>
    </p:spTree>
    <p:extLst>
      <p:ext uri="{BB962C8B-B14F-4D97-AF65-F5344CB8AC3E}">
        <p14:creationId xmlns:p14="http://schemas.microsoft.com/office/powerpoint/2010/main" val="59513326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Example: https://dynamicdeploypkgs2.blob.core.windows.net/appsforazureobjectstest/servicepackages.json</a:t>
            </a:r>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279</a:t>
            </a:fld>
            <a:endParaRPr lang="en-US"/>
          </a:p>
        </p:txBody>
      </p:sp>
    </p:spTree>
    <p:extLst>
      <p:ext uri="{BB962C8B-B14F-4D97-AF65-F5344CB8AC3E}">
        <p14:creationId xmlns:p14="http://schemas.microsoft.com/office/powerpoint/2010/main" val="398408049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https://dynamicdeploypkgs2.blob.core.windows.net/appsforazureobjectstest/servicepackages.json</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283</a:t>
            </a:fld>
            <a:endParaRPr lang="en-US"/>
          </a:p>
        </p:txBody>
      </p:sp>
    </p:spTree>
    <p:extLst>
      <p:ext uri="{BB962C8B-B14F-4D97-AF65-F5344CB8AC3E}">
        <p14:creationId xmlns:p14="http://schemas.microsoft.com/office/powerpoint/2010/main" val="168854767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285</a:t>
            </a:fld>
            <a:endParaRPr lang="en-US"/>
          </a:p>
        </p:txBody>
      </p:sp>
    </p:spTree>
    <p:extLst>
      <p:ext uri="{BB962C8B-B14F-4D97-AF65-F5344CB8AC3E}">
        <p14:creationId xmlns:p14="http://schemas.microsoft.com/office/powerpoint/2010/main" val="139867085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287</a:t>
            </a:fld>
            <a:endParaRPr lang="en-US" dirty="0"/>
          </a:p>
        </p:txBody>
      </p:sp>
    </p:spTree>
    <p:extLst>
      <p:ext uri="{BB962C8B-B14F-4D97-AF65-F5344CB8AC3E}">
        <p14:creationId xmlns:p14="http://schemas.microsoft.com/office/powerpoint/2010/main" val="3483173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Judge</a:t>
            </a:r>
            <a:r>
              <a:rPr lang="en-US" baseline="0" dirty="0" smtClean="0"/>
              <a:t> a cloud provider by its portal interface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16</a:t>
            </a:fld>
            <a:endParaRPr lang="en-US"/>
          </a:p>
        </p:txBody>
      </p:sp>
    </p:spTree>
    <p:extLst>
      <p:ext uri="{BB962C8B-B14F-4D97-AF65-F5344CB8AC3E}">
        <p14:creationId xmlns:p14="http://schemas.microsoft.com/office/powerpoint/2010/main" val="37968616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GB" dirty="0" smtClean="0">
                <a:solidFill>
                  <a:schemeClr val="tx2"/>
                </a:solidFill>
                <a:latin typeface="Segoe" pitchFamily="34" charset="0"/>
              </a:rPr>
              <a:t>Do you like tours?</a:t>
            </a:r>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8802610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18</a:t>
            </a:fld>
            <a:endParaRPr lang="en-US"/>
          </a:p>
        </p:txBody>
      </p:sp>
    </p:spTree>
    <p:extLst>
      <p:ext uri="{BB962C8B-B14F-4D97-AF65-F5344CB8AC3E}">
        <p14:creationId xmlns:p14="http://schemas.microsoft.com/office/powerpoint/2010/main" val="2278504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8025"/>
            <a:ext cx="6300787" cy="3544888"/>
          </a:xfrm>
        </p:spPr>
      </p:sp>
      <p:sp>
        <p:nvSpPr>
          <p:cNvPr id="3" name="Notes Placeholder 2"/>
          <p:cNvSpPr>
            <a:spLocks noGrp="1"/>
          </p:cNvSpPr>
          <p:nvPr>
            <p:ph type="body" idx="1"/>
          </p:nvPr>
        </p:nvSpPr>
        <p:spPr/>
        <p:txBody>
          <a:bodyPr>
            <a:normAutofit/>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r>
              <a:rPr lang="en-US" dirty="0" smtClean="0"/>
              <a:t>Explain the difference</a:t>
            </a:r>
            <a:r>
              <a:rPr lang="en-US" baseline="0" dirty="0" smtClean="0"/>
              <a:t>s between traditional self-hosting and the three options of Windows Azure hosting.</a:t>
            </a:r>
          </a:p>
          <a:p>
            <a:endParaRPr lang="en-US" baseline="0" dirty="0" smtClean="0"/>
          </a:p>
          <a:p>
            <a:pPr marL="0" marR="0" indent="0" algn="l" defTabSz="1218987" rtl="0" eaLnBrk="1" fontAlgn="auto" latinLnBrk="0" hangingPunct="1">
              <a:lnSpc>
                <a:spcPct val="100000"/>
              </a:lnSpc>
              <a:spcBef>
                <a:spcPts val="0"/>
              </a:spcBef>
              <a:spcAft>
                <a:spcPts val="0"/>
              </a:spcAft>
              <a:buClrTx/>
              <a:buSzTx/>
              <a:buFontTx/>
              <a:buNone/>
              <a:tabLst/>
              <a:defRPr/>
            </a:pPr>
            <a:r>
              <a:rPr lang="en-US" sz="1600" b="1" kern="1200" dirty="0" smtClean="0">
                <a:solidFill>
                  <a:schemeClr val="tx1"/>
                </a:solidFill>
                <a:effectLst/>
                <a:latin typeface="Segoe UI" pitchFamily="34" charset="0"/>
                <a:ea typeface="+mn-ea"/>
                <a:cs typeface="+mn-cs"/>
              </a:rPr>
              <a:t>Notes:</a:t>
            </a:r>
            <a:endParaRPr lang="en-US" sz="1200" b="0" kern="1200" baseline="0" dirty="0" smtClean="0">
              <a:solidFill>
                <a:schemeClr val="tx1"/>
              </a:solidFill>
              <a:effectLst/>
              <a:latin typeface="+mn-lt"/>
              <a:ea typeface="+mn-ea"/>
              <a:cs typeface="+mn-cs"/>
            </a:endParaRPr>
          </a:p>
          <a:p>
            <a:pPr marL="0" marR="0" indent="0" algn="l" defTabSz="1218987" rtl="0" eaLnBrk="1" fontAlgn="auto" latinLnBrk="0" hangingPunct="1">
              <a:lnSpc>
                <a:spcPct val="100000"/>
              </a:lnSpc>
              <a:spcBef>
                <a:spcPts val="0"/>
              </a:spcBef>
              <a:spcAft>
                <a:spcPts val="0"/>
              </a:spcAft>
              <a:buClrTx/>
              <a:buSzTx/>
              <a:buFontTx/>
              <a:buNone/>
              <a:tabLst/>
              <a:defRPr/>
            </a:pPr>
            <a:r>
              <a:rPr lang="en-US" sz="1200" b="0" kern="1200" baseline="0" dirty="0" smtClean="0">
                <a:solidFill>
                  <a:schemeClr val="tx1"/>
                </a:solidFill>
                <a:effectLst/>
                <a:latin typeface="+mn-lt"/>
                <a:ea typeface="+mn-ea"/>
                <a:cs typeface="+mn-cs"/>
              </a:rPr>
              <a:t>In a traditional environment you must manage the full stack. With Windows Azure you can choose a variety of options depending on your needs.</a:t>
            </a:r>
            <a:endParaRPr lang="en-US" sz="16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3116271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Segoe UI" pitchFamily="34" charset="0"/>
                <a:ea typeface="+mn-ea"/>
                <a:cs typeface="+mn-cs"/>
              </a:rPr>
              <a:t>Slide Objectives:</a:t>
            </a:r>
            <a:endParaRPr lang="en-US" sz="1200" kern="1200" dirty="0" smtClean="0">
              <a:solidFill>
                <a:schemeClr val="tx1"/>
              </a:solidFill>
              <a:effectLst/>
              <a:latin typeface="Segoe UI" pitchFamily="34" charset="0"/>
              <a:ea typeface="+mn-ea"/>
              <a:cs typeface="+mn-cs"/>
            </a:endParaRPr>
          </a:p>
          <a:p>
            <a:r>
              <a:rPr lang="en-US" dirty="0" smtClean="0"/>
              <a:t>Explain how Windows</a:t>
            </a:r>
            <a:r>
              <a:rPr lang="en-US" baseline="0" dirty="0" smtClean="0"/>
              <a:t> Azure websites are simple, easy, and open.</a:t>
            </a:r>
          </a:p>
          <a:p>
            <a:endParaRPr lang="en-US" baseline="0" dirty="0" smtClean="0"/>
          </a:p>
          <a:p>
            <a:pPr marL="0" marR="0" indent="0" algn="l" defTabSz="1218987"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Segoe UI" pitchFamily="34" charset="0"/>
                <a:ea typeface="+mn-ea"/>
                <a:cs typeface="+mn-cs"/>
              </a:rPr>
              <a:t>Notes:</a:t>
            </a:r>
            <a:endParaRPr lang="en-US" sz="1200"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1875211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31</a:t>
            </a:fld>
            <a:endParaRPr lang="en-US"/>
          </a:p>
        </p:txBody>
      </p:sp>
    </p:spTree>
    <p:extLst>
      <p:ext uri="{BB962C8B-B14F-4D97-AF65-F5344CB8AC3E}">
        <p14:creationId xmlns:p14="http://schemas.microsoft.com/office/powerpoint/2010/main" val="496405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32</a:t>
            </a:fld>
            <a:endParaRPr lang="en-US"/>
          </a:p>
        </p:txBody>
      </p:sp>
    </p:spTree>
    <p:extLst>
      <p:ext uri="{BB962C8B-B14F-4D97-AF65-F5344CB8AC3E}">
        <p14:creationId xmlns:p14="http://schemas.microsoft.com/office/powerpoint/2010/main" val="2004319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2</a:t>
            </a:fld>
            <a:endParaRPr lang="en-US" dirty="0"/>
          </a:p>
        </p:txBody>
      </p:sp>
    </p:spTree>
    <p:extLst>
      <p:ext uri="{BB962C8B-B14F-4D97-AF65-F5344CB8AC3E}">
        <p14:creationId xmlns:p14="http://schemas.microsoft.com/office/powerpoint/2010/main" val="11137532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&lt;?</a:t>
            </a:r>
            <a:r>
              <a:rPr lang="en-US" sz="1200" kern="1200" dirty="0" err="1" smtClean="0">
                <a:solidFill>
                  <a:schemeClr val="tx1"/>
                </a:solidFill>
                <a:effectLst/>
                <a:latin typeface="+mn-lt"/>
                <a:ea typeface="+mn-ea"/>
                <a:cs typeface="+mn-cs"/>
              </a:rPr>
              <a:t>php</a:t>
            </a:r>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phpinfo</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?&gt;</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33</a:t>
            </a:fld>
            <a:endParaRPr lang="en-US"/>
          </a:p>
        </p:txBody>
      </p:sp>
    </p:spTree>
    <p:extLst>
      <p:ext uri="{BB962C8B-B14F-4D97-AF65-F5344CB8AC3E}">
        <p14:creationId xmlns:p14="http://schemas.microsoft.com/office/powerpoint/2010/main" val="26031470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34</a:t>
            </a:fld>
            <a:endParaRPr lang="en-US"/>
          </a:p>
        </p:txBody>
      </p:sp>
    </p:spTree>
    <p:extLst>
      <p:ext uri="{BB962C8B-B14F-4D97-AF65-F5344CB8AC3E}">
        <p14:creationId xmlns:p14="http://schemas.microsoft.com/office/powerpoint/2010/main" val="8645991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35</a:t>
            </a:fld>
            <a:endParaRPr lang="en-US"/>
          </a:p>
        </p:txBody>
      </p:sp>
    </p:spTree>
    <p:extLst>
      <p:ext uri="{BB962C8B-B14F-4D97-AF65-F5344CB8AC3E}">
        <p14:creationId xmlns:p14="http://schemas.microsoft.com/office/powerpoint/2010/main" val="11794754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36</a:t>
            </a:fld>
            <a:endParaRPr lang="en-US"/>
          </a:p>
        </p:txBody>
      </p:sp>
    </p:spTree>
    <p:extLst>
      <p:ext uri="{BB962C8B-B14F-4D97-AF65-F5344CB8AC3E}">
        <p14:creationId xmlns:p14="http://schemas.microsoft.com/office/powerpoint/2010/main" val="34007425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37</a:t>
            </a:fld>
            <a:endParaRPr lang="en-US"/>
          </a:p>
        </p:txBody>
      </p:sp>
    </p:spTree>
    <p:extLst>
      <p:ext uri="{BB962C8B-B14F-4D97-AF65-F5344CB8AC3E}">
        <p14:creationId xmlns:p14="http://schemas.microsoft.com/office/powerpoint/2010/main" val="20039680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Lock</a:t>
            </a:r>
            <a:r>
              <a:rPr lang="en-US" baseline="0" dirty="0" smtClean="0"/>
              <a:t> in is a major concern in the cloud. We have a great story here… </a:t>
            </a:r>
            <a:endParaRPr lang="en-US" dirty="0"/>
          </a:p>
        </p:txBody>
      </p:sp>
      <p:sp>
        <p:nvSpPr>
          <p:cNvPr id="4" name="Header Placeholder 3"/>
          <p:cNvSpPr>
            <a:spLocks noGrp="1"/>
          </p:cNvSpPr>
          <p:nvPr>
            <p:ph type="hdr" sz="quarter" idx="10"/>
          </p:nvPr>
        </p:nvSpPr>
        <p:spPr/>
        <p:txBody>
          <a:bodyPr/>
          <a:lstStyle/>
          <a:p>
            <a:r>
              <a:rPr lang="en-US" smtClean="0"/>
              <a:t>Build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1AA75E5-4D40-4328-9933-58CCE81AE2A9}" type="datetime1">
              <a:rPr lang="en-US" smtClean="0"/>
              <a:t>12/11/2013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2317941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39</a:t>
            </a:fld>
            <a:endParaRPr lang="en-US"/>
          </a:p>
        </p:txBody>
      </p:sp>
    </p:spTree>
    <p:extLst>
      <p:ext uri="{BB962C8B-B14F-4D97-AF65-F5344CB8AC3E}">
        <p14:creationId xmlns:p14="http://schemas.microsoft.com/office/powerpoint/2010/main" val="32095916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40</a:t>
            </a:fld>
            <a:endParaRPr lang="en-US"/>
          </a:p>
        </p:txBody>
      </p:sp>
    </p:spTree>
    <p:extLst>
      <p:ext uri="{BB962C8B-B14F-4D97-AF65-F5344CB8AC3E}">
        <p14:creationId xmlns:p14="http://schemas.microsoft.com/office/powerpoint/2010/main" val="19785836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41</a:t>
            </a:fld>
            <a:endParaRPr lang="en-US"/>
          </a:p>
        </p:txBody>
      </p:sp>
    </p:spTree>
    <p:extLst>
      <p:ext uri="{BB962C8B-B14F-4D97-AF65-F5344CB8AC3E}">
        <p14:creationId xmlns:p14="http://schemas.microsoft.com/office/powerpoint/2010/main" val="24081417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http://www.windowsazure.com/en-us/pricing/details/web-sites/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Tree>
    <p:extLst>
      <p:ext uri="{BB962C8B-B14F-4D97-AF65-F5344CB8AC3E}">
        <p14:creationId xmlns:p14="http://schemas.microsoft.com/office/powerpoint/2010/main" val="3584175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3</a:t>
            </a:fld>
            <a:endParaRPr lang="en-US" dirty="0"/>
          </a:p>
        </p:txBody>
      </p:sp>
    </p:spTree>
    <p:extLst>
      <p:ext uri="{BB962C8B-B14F-4D97-AF65-F5344CB8AC3E}">
        <p14:creationId xmlns:p14="http://schemas.microsoft.com/office/powerpoint/2010/main" val="33033914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12/11/2013 9:14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20794991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56</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440518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57</a:t>
            </a:fld>
            <a:endParaRPr lang="en-US" dirty="0"/>
          </a:p>
        </p:txBody>
      </p:sp>
    </p:spTree>
    <p:extLst>
      <p:ext uri="{BB962C8B-B14F-4D97-AF65-F5344CB8AC3E}">
        <p14:creationId xmlns:p14="http://schemas.microsoft.com/office/powerpoint/2010/main" val="39840076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GB" dirty="0" smtClean="0">
                <a:solidFill>
                  <a:schemeClr val="tx2"/>
                </a:solidFill>
                <a:latin typeface="Segoe" pitchFamily="34" charset="0"/>
              </a:rPr>
              <a:t>Do you like tours?</a:t>
            </a:r>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34979842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Segoe UI" pitchFamily="34" charset="0"/>
                <a:ea typeface="+mn-ea"/>
                <a:cs typeface="+mn-cs"/>
              </a:rPr>
              <a:t>Slide Objectives:</a:t>
            </a:r>
            <a:endParaRPr lang="en-US" sz="1200" kern="1200" dirty="0" smtClean="0">
              <a:solidFill>
                <a:schemeClr val="tx1"/>
              </a:solidFill>
              <a:effectLst/>
              <a:latin typeface="Segoe UI" pitchFamily="34" charset="0"/>
              <a:ea typeface="+mn-ea"/>
              <a:cs typeface="+mn-cs"/>
            </a:endParaRPr>
          </a:p>
          <a:p>
            <a:r>
              <a:rPr lang="en-US" dirty="0" smtClean="0"/>
              <a:t>Explain that</a:t>
            </a:r>
            <a:r>
              <a:rPr lang="en-US" baseline="0" dirty="0" smtClean="0"/>
              <a:t> Windows Azure Web Sites supports Classic ASP, ASP.NET, PHP, and Node.js out of the box and that you can also host any custom </a:t>
            </a:r>
            <a:r>
              <a:rPr lang="en-US" baseline="0" dirty="0" err="1" smtClean="0"/>
              <a:t>FastCGI</a:t>
            </a:r>
            <a:r>
              <a:rPr lang="en-US" baseline="0" dirty="0" smtClean="0"/>
              <a:t> handler.</a:t>
            </a:r>
          </a:p>
          <a:p>
            <a:endParaRPr lang="en-US" baseline="0" dirty="0" smtClean="0"/>
          </a:p>
          <a:p>
            <a:pPr marL="0" marR="0" indent="0" algn="l" defTabSz="1218987"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Segoe UI" pitchFamily="34" charset="0"/>
                <a:ea typeface="+mn-ea"/>
                <a:cs typeface="+mn-cs"/>
              </a:rPr>
              <a:t>Notes:</a:t>
            </a:r>
            <a:endParaRPr lang="en-US" sz="1200" kern="1200" dirty="0" smtClean="0">
              <a:solidFill>
                <a:schemeClr val="tx1"/>
              </a:solidFill>
              <a:effectLst/>
              <a:latin typeface="Segoe UI" pitchFamily="34" charset="0"/>
              <a:ea typeface="+mn-ea"/>
              <a:cs typeface="+mn-cs"/>
            </a:endParaRPr>
          </a:p>
          <a:p>
            <a:r>
              <a:rPr lang="en-US" dirty="0" smtClean="0"/>
              <a:t>Python in there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59</a:t>
            </a:fld>
            <a:endParaRPr lang="en-US"/>
          </a:p>
        </p:txBody>
      </p:sp>
    </p:spTree>
    <p:extLst>
      <p:ext uri="{BB962C8B-B14F-4D97-AF65-F5344CB8AC3E}">
        <p14:creationId xmlns:p14="http://schemas.microsoft.com/office/powerpoint/2010/main" val="12334641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60</a:t>
            </a:fld>
            <a:endParaRPr lang="en-US" dirty="0"/>
          </a:p>
        </p:txBody>
      </p:sp>
    </p:spTree>
    <p:extLst>
      <p:ext uri="{BB962C8B-B14F-4D97-AF65-F5344CB8AC3E}">
        <p14:creationId xmlns:p14="http://schemas.microsoft.com/office/powerpoint/2010/main" val="21624174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GB" dirty="0" smtClean="0">
                <a:solidFill>
                  <a:schemeClr val="tx2"/>
                </a:solidFill>
                <a:latin typeface="Segoe" pitchFamily="34" charset="0"/>
              </a:rPr>
              <a:t>Do you like tours?</a:t>
            </a:r>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a:solidFill>
                  <a:prstClr val="black"/>
                </a:solidFill>
              </a:rPr>
              <a:pPr/>
              <a:t>61</a:t>
            </a:fld>
            <a:endParaRPr lang="en-US" dirty="0">
              <a:solidFill>
                <a:prstClr val="black"/>
              </a:solidFill>
            </a:endParaRPr>
          </a:p>
        </p:txBody>
      </p:sp>
    </p:spTree>
    <p:extLst>
      <p:ext uri="{BB962C8B-B14F-4D97-AF65-F5344CB8AC3E}">
        <p14:creationId xmlns:p14="http://schemas.microsoft.com/office/powerpoint/2010/main" val="26045987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62</a:t>
            </a:fld>
            <a:endParaRPr lang="en-US" dirty="0"/>
          </a:p>
        </p:txBody>
      </p:sp>
    </p:spTree>
    <p:extLst>
      <p:ext uri="{BB962C8B-B14F-4D97-AF65-F5344CB8AC3E}">
        <p14:creationId xmlns:p14="http://schemas.microsoft.com/office/powerpoint/2010/main" val="26323845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GB" dirty="0" smtClean="0">
                <a:solidFill>
                  <a:schemeClr val="tx2"/>
                </a:solidFill>
                <a:latin typeface="Segoe" pitchFamily="34" charset="0"/>
              </a:rPr>
              <a:t>Do you like tours?</a:t>
            </a:r>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a:solidFill>
                  <a:prstClr val="black"/>
                </a:solidFill>
              </a:rPr>
              <a:pPr/>
              <a:t>64</a:t>
            </a:fld>
            <a:endParaRPr lang="en-US" dirty="0">
              <a:solidFill>
                <a:prstClr val="black"/>
              </a:solidFill>
            </a:endParaRPr>
          </a:p>
        </p:txBody>
      </p:sp>
    </p:spTree>
    <p:extLst>
      <p:ext uri="{BB962C8B-B14F-4D97-AF65-F5344CB8AC3E}">
        <p14:creationId xmlns:p14="http://schemas.microsoft.com/office/powerpoint/2010/main" val="39584177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GB" dirty="0" smtClean="0">
                <a:solidFill>
                  <a:schemeClr val="tx2"/>
                </a:solidFill>
                <a:latin typeface="Segoe" pitchFamily="34" charset="0"/>
              </a:rPr>
              <a:t>Examples of extending</a:t>
            </a:r>
            <a:r>
              <a:rPr lang="en-GB" baseline="0" dirty="0" smtClean="0">
                <a:solidFill>
                  <a:schemeClr val="tx2"/>
                </a:solidFill>
                <a:latin typeface="Segoe" pitchFamily="34" charset="0"/>
              </a:rPr>
              <a:t> an environment: Eclipse with PHP and </a:t>
            </a:r>
            <a:r>
              <a:rPr lang="en-GB" baseline="0" dirty="0" err="1" smtClean="0">
                <a:solidFill>
                  <a:schemeClr val="tx2"/>
                </a:solidFill>
                <a:latin typeface="Segoe" pitchFamily="34" charset="0"/>
              </a:rPr>
              <a:t>EGit</a:t>
            </a:r>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65</a:t>
            </a:fld>
            <a:endParaRPr lang="en-US" dirty="0"/>
          </a:p>
        </p:txBody>
      </p:sp>
    </p:spTree>
    <p:extLst>
      <p:ext uri="{BB962C8B-B14F-4D97-AF65-F5344CB8AC3E}">
        <p14:creationId xmlns:p14="http://schemas.microsoft.com/office/powerpoint/2010/main" val="3737991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4</a:t>
            </a:fld>
            <a:endParaRPr lang="en-US" dirty="0"/>
          </a:p>
        </p:txBody>
      </p:sp>
    </p:spTree>
    <p:extLst>
      <p:ext uri="{BB962C8B-B14F-4D97-AF65-F5344CB8AC3E}">
        <p14:creationId xmlns:p14="http://schemas.microsoft.com/office/powerpoint/2010/main" val="350201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66</a:t>
            </a:fld>
            <a:endParaRPr lang="en-US" dirty="0"/>
          </a:p>
        </p:txBody>
      </p:sp>
    </p:spTree>
    <p:extLst>
      <p:ext uri="{BB962C8B-B14F-4D97-AF65-F5344CB8AC3E}">
        <p14:creationId xmlns:p14="http://schemas.microsoft.com/office/powerpoint/2010/main" val="25505785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68</a:t>
            </a:fld>
            <a:endParaRPr lang="en-US" dirty="0"/>
          </a:p>
        </p:txBody>
      </p:sp>
    </p:spTree>
    <p:extLst>
      <p:ext uri="{BB962C8B-B14F-4D97-AF65-F5344CB8AC3E}">
        <p14:creationId xmlns:p14="http://schemas.microsoft.com/office/powerpoint/2010/main" val="13921293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69</a:t>
            </a:fld>
            <a:endParaRPr lang="en-US" dirty="0"/>
          </a:p>
        </p:txBody>
      </p:sp>
    </p:spTree>
    <p:extLst>
      <p:ext uri="{BB962C8B-B14F-4D97-AF65-F5344CB8AC3E}">
        <p14:creationId xmlns:p14="http://schemas.microsoft.com/office/powerpoint/2010/main" val="11181757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GB" dirty="0" smtClean="0">
                <a:solidFill>
                  <a:schemeClr val="tx2"/>
                </a:solidFill>
                <a:latin typeface="Segoe" pitchFamily="34" charset="0"/>
              </a:rPr>
              <a:t>Low cost:</a:t>
            </a:r>
            <a:r>
              <a:rPr lang="en-GB" baseline="0" dirty="0" smtClean="0">
                <a:solidFill>
                  <a:schemeClr val="tx2"/>
                </a:solidFill>
                <a:latin typeface="Segoe" pitchFamily="34" charset="0"/>
              </a:rPr>
              <a:t> free users/sites up to 5/10 for VSO/WAWS</a:t>
            </a:r>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71</a:t>
            </a:fld>
            <a:endParaRPr lang="en-US" dirty="0"/>
          </a:p>
        </p:txBody>
      </p:sp>
    </p:spTree>
    <p:extLst>
      <p:ext uri="{BB962C8B-B14F-4D97-AF65-F5344CB8AC3E}">
        <p14:creationId xmlns:p14="http://schemas.microsoft.com/office/powerpoint/2010/main" val="27777045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GB" dirty="0" smtClean="0">
                <a:solidFill>
                  <a:schemeClr val="tx2"/>
                </a:solidFill>
                <a:latin typeface="Segoe" pitchFamily="34" charset="0"/>
              </a:rPr>
              <a:t>Do you like tours?</a:t>
            </a:r>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a:solidFill>
                  <a:prstClr val="black"/>
                </a:solidFill>
              </a:rPr>
              <a:pPr/>
              <a:t>73</a:t>
            </a:fld>
            <a:endParaRPr lang="en-US" dirty="0">
              <a:solidFill>
                <a:prstClr val="black"/>
              </a:solidFill>
            </a:endParaRPr>
          </a:p>
        </p:txBody>
      </p:sp>
    </p:spTree>
    <p:extLst>
      <p:ext uri="{BB962C8B-B14F-4D97-AF65-F5344CB8AC3E}">
        <p14:creationId xmlns:p14="http://schemas.microsoft.com/office/powerpoint/2010/main" val="23640165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GB" dirty="0" smtClean="0">
                <a:solidFill>
                  <a:schemeClr val="tx2"/>
                </a:solidFill>
                <a:latin typeface="Segoe" pitchFamily="34" charset="0"/>
              </a:rPr>
              <a:t>Get full control over</a:t>
            </a:r>
            <a:r>
              <a:rPr lang="en-GB" baseline="0" dirty="0" smtClean="0">
                <a:solidFill>
                  <a:schemeClr val="tx2"/>
                </a:solidFill>
                <a:latin typeface="Segoe" pitchFamily="34" charset="0"/>
              </a:rPr>
              <a:t> create, update, delete, state management (start, stop, restart)</a:t>
            </a:r>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74</a:t>
            </a:fld>
            <a:endParaRPr lang="en-US" dirty="0"/>
          </a:p>
        </p:txBody>
      </p:sp>
    </p:spTree>
    <p:extLst>
      <p:ext uri="{BB962C8B-B14F-4D97-AF65-F5344CB8AC3E}">
        <p14:creationId xmlns:p14="http://schemas.microsoft.com/office/powerpoint/2010/main" val="28213912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78</a:t>
            </a:fld>
            <a:endParaRPr lang="en-US" dirty="0"/>
          </a:p>
        </p:txBody>
      </p:sp>
    </p:spTree>
    <p:extLst>
      <p:ext uri="{BB962C8B-B14F-4D97-AF65-F5344CB8AC3E}">
        <p14:creationId xmlns:p14="http://schemas.microsoft.com/office/powerpoint/2010/main" val="8439676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79</a:t>
            </a:fld>
            <a:endParaRPr lang="en-US" dirty="0"/>
          </a:p>
        </p:txBody>
      </p:sp>
    </p:spTree>
    <p:extLst>
      <p:ext uri="{BB962C8B-B14F-4D97-AF65-F5344CB8AC3E}">
        <p14:creationId xmlns:p14="http://schemas.microsoft.com/office/powerpoint/2010/main" val="18228296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80</a:t>
            </a:fld>
            <a:endParaRPr lang="en-US" dirty="0"/>
          </a:p>
        </p:txBody>
      </p:sp>
    </p:spTree>
    <p:extLst>
      <p:ext uri="{BB962C8B-B14F-4D97-AF65-F5344CB8AC3E}">
        <p14:creationId xmlns:p14="http://schemas.microsoft.com/office/powerpoint/2010/main" val="2637649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GB" dirty="0" smtClean="0">
                <a:solidFill>
                  <a:schemeClr val="tx2"/>
                </a:solidFill>
                <a:latin typeface="Segoe" pitchFamily="34" charset="0"/>
              </a:rPr>
              <a:t>Using a ‘pull-update-push’ pattern</a:t>
            </a:r>
          </a:p>
          <a:p>
            <a:r>
              <a:rPr lang="en-GB" dirty="0" smtClean="0">
                <a:solidFill>
                  <a:schemeClr val="tx2"/>
                </a:solidFill>
                <a:latin typeface="Segoe" pitchFamily="34" charset="0"/>
              </a:rPr>
              <a:t>This works for all items</a:t>
            </a:r>
            <a:r>
              <a:rPr lang="en-GB" baseline="0" dirty="0" smtClean="0">
                <a:solidFill>
                  <a:schemeClr val="tx2"/>
                </a:solidFill>
                <a:latin typeface="Segoe" pitchFamily="34" charset="0"/>
              </a:rPr>
              <a:t> in a similar fashion like for connection strings</a:t>
            </a:r>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81</a:t>
            </a:fld>
            <a:endParaRPr lang="en-US" dirty="0"/>
          </a:p>
        </p:txBody>
      </p:sp>
    </p:spTree>
    <p:extLst>
      <p:ext uri="{BB962C8B-B14F-4D97-AF65-F5344CB8AC3E}">
        <p14:creationId xmlns:p14="http://schemas.microsoft.com/office/powerpoint/2010/main" val="2791802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5</a:t>
            </a:fld>
            <a:endParaRPr lang="en-US" dirty="0"/>
          </a:p>
        </p:txBody>
      </p:sp>
    </p:spTree>
    <p:extLst>
      <p:ext uri="{BB962C8B-B14F-4D97-AF65-F5344CB8AC3E}">
        <p14:creationId xmlns:p14="http://schemas.microsoft.com/office/powerpoint/2010/main" val="25957564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82</a:t>
            </a:fld>
            <a:endParaRPr lang="en-US" dirty="0"/>
          </a:p>
        </p:txBody>
      </p:sp>
    </p:spTree>
    <p:extLst>
      <p:ext uri="{BB962C8B-B14F-4D97-AF65-F5344CB8AC3E}">
        <p14:creationId xmlns:p14="http://schemas.microsoft.com/office/powerpoint/2010/main" val="5402767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83</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511813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84</a:t>
            </a:fld>
            <a:endParaRPr lang="en-US" dirty="0"/>
          </a:p>
        </p:txBody>
      </p:sp>
    </p:spTree>
    <p:extLst>
      <p:ext uri="{BB962C8B-B14F-4D97-AF65-F5344CB8AC3E}">
        <p14:creationId xmlns:p14="http://schemas.microsoft.com/office/powerpoint/2010/main" val="20272067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GB" dirty="0" smtClean="0">
                <a:solidFill>
                  <a:schemeClr val="tx2"/>
                </a:solidFill>
                <a:latin typeface="Segoe" pitchFamily="34" charset="0"/>
              </a:rPr>
              <a:t>Do you like tours?</a:t>
            </a:r>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a:solidFill>
                  <a:prstClr val="black"/>
                </a:solidFill>
              </a:rPr>
              <a:pPr/>
              <a:t>85</a:t>
            </a:fld>
            <a:endParaRPr lang="en-US" dirty="0">
              <a:solidFill>
                <a:prstClr val="black"/>
              </a:solidFill>
            </a:endParaRPr>
          </a:p>
        </p:txBody>
      </p:sp>
    </p:spTree>
    <p:extLst>
      <p:ext uri="{BB962C8B-B14F-4D97-AF65-F5344CB8AC3E}">
        <p14:creationId xmlns:p14="http://schemas.microsoft.com/office/powerpoint/2010/main" val="1926889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86</a:t>
            </a:fld>
            <a:endParaRPr lang="en-US" dirty="0"/>
          </a:p>
        </p:txBody>
      </p:sp>
    </p:spTree>
    <p:extLst>
      <p:ext uri="{BB962C8B-B14F-4D97-AF65-F5344CB8AC3E}">
        <p14:creationId xmlns:p14="http://schemas.microsoft.com/office/powerpoint/2010/main" val="13976456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87</a:t>
            </a:fld>
            <a:endParaRPr lang="en-US" dirty="0">
              <a:solidFill>
                <a:prstClr val="black"/>
              </a:solidFill>
            </a:endParaRPr>
          </a:p>
        </p:txBody>
      </p:sp>
    </p:spTree>
    <p:extLst>
      <p:ext uri="{BB962C8B-B14F-4D97-AF65-F5344CB8AC3E}">
        <p14:creationId xmlns:p14="http://schemas.microsoft.com/office/powerpoint/2010/main" val="31062391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88</a:t>
            </a:fld>
            <a:endParaRPr lang="en-US" dirty="0">
              <a:solidFill>
                <a:prstClr val="black"/>
              </a:solidFill>
            </a:endParaRPr>
          </a:p>
        </p:txBody>
      </p:sp>
    </p:spTree>
    <p:extLst>
      <p:ext uri="{BB962C8B-B14F-4D97-AF65-F5344CB8AC3E}">
        <p14:creationId xmlns:p14="http://schemas.microsoft.com/office/powerpoint/2010/main" val="1290364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89</a:t>
            </a:fld>
            <a:endParaRPr lang="en-US" dirty="0">
              <a:solidFill>
                <a:prstClr val="black"/>
              </a:solidFill>
            </a:endParaRPr>
          </a:p>
        </p:txBody>
      </p:sp>
    </p:spTree>
    <p:extLst>
      <p:ext uri="{BB962C8B-B14F-4D97-AF65-F5344CB8AC3E}">
        <p14:creationId xmlns:p14="http://schemas.microsoft.com/office/powerpoint/2010/main" val="418818320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90</a:t>
            </a:fld>
            <a:endParaRPr lang="en-US" dirty="0">
              <a:solidFill>
                <a:prstClr val="black"/>
              </a:solidFill>
            </a:endParaRPr>
          </a:p>
        </p:txBody>
      </p:sp>
    </p:spTree>
    <p:extLst>
      <p:ext uri="{BB962C8B-B14F-4D97-AF65-F5344CB8AC3E}">
        <p14:creationId xmlns:p14="http://schemas.microsoft.com/office/powerpoint/2010/main" val="38781684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Git</a:t>
            </a:r>
            <a:r>
              <a:rPr lang="en-US" baseline="0" dirty="0" smtClean="0"/>
              <a:t> Deployment is Native, or through a Service hook from </a:t>
            </a:r>
            <a:r>
              <a:rPr lang="en-US" baseline="0" dirty="0" err="1" smtClean="0"/>
              <a:t>CodePlex</a:t>
            </a:r>
            <a:r>
              <a:rPr lang="en-US" baseline="0" dirty="0" smtClean="0"/>
              <a:t>, </a:t>
            </a:r>
            <a:r>
              <a:rPr lang="en-US" baseline="0" dirty="0" err="1" smtClean="0"/>
              <a:t>GitHub</a:t>
            </a:r>
            <a:r>
              <a:rPr lang="en-US" baseline="0" dirty="0" smtClean="0"/>
              <a:t> or </a:t>
            </a:r>
            <a:r>
              <a:rPr lang="en-US" baseline="0" dirty="0" err="1" smtClean="0"/>
              <a:t>BitBucket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1B45C6E-FCE4-4C36-96D3-F66438DBAEBD}" type="datetime1">
              <a:rPr lang="en-US" smtClean="0"/>
              <a:t>12/11/2013</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91</a:t>
            </a:fld>
            <a:endParaRPr lang="en-US" dirty="0"/>
          </a:p>
        </p:txBody>
      </p:sp>
    </p:spTree>
    <p:extLst>
      <p:ext uri="{BB962C8B-B14F-4D97-AF65-F5344CB8AC3E}">
        <p14:creationId xmlns:p14="http://schemas.microsoft.com/office/powerpoint/2010/main" val="2652757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CA" b="0" dirty="0" smtClean="0"/>
          </a:p>
        </p:txBody>
      </p:sp>
      <p:sp>
        <p:nvSpPr>
          <p:cNvPr id="4" name="Slide Number Placeholder 3"/>
          <p:cNvSpPr>
            <a:spLocks noGrp="1"/>
          </p:cNvSpPr>
          <p:nvPr>
            <p:ph type="sldNum" sz="quarter" idx="10"/>
          </p:nvPr>
        </p:nvSpPr>
        <p:spPr/>
        <p:txBody>
          <a:bodyPr/>
          <a:lstStyle/>
          <a:p>
            <a:fld id="{13F0F35F-DD44-4607-AEC1-49D7A4BC4066}" type="slidenum">
              <a:rPr lang="en-US" smtClean="0"/>
              <a:pPr/>
              <a:t>6</a:t>
            </a:fld>
            <a:endParaRPr lang="en-US" dirty="0"/>
          </a:p>
        </p:txBody>
      </p:sp>
    </p:spTree>
    <p:extLst>
      <p:ext uri="{BB962C8B-B14F-4D97-AF65-F5344CB8AC3E}">
        <p14:creationId xmlns:p14="http://schemas.microsoft.com/office/powerpoint/2010/main" val="29113045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Git</a:t>
            </a:r>
            <a:r>
              <a:rPr lang="en-US" baseline="0" dirty="0" smtClean="0"/>
              <a:t> Deployment is Native, or through a Service hook from </a:t>
            </a:r>
            <a:r>
              <a:rPr lang="en-US" baseline="0" dirty="0" err="1" smtClean="0"/>
              <a:t>CodePlex</a:t>
            </a:r>
            <a:r>
              <a:rPr lang="en-US" baseline="0" dirty="0" smtClean="0"/>
              <a:t>, GitHub or </a:t>
            </a:r>
            <a:r>
              <a:rPr lang="en-US" baseline="0" dirty="0" err="1" smtClean="0"/>
              <a:t>BitBucket</a:t>
            </a:r>
            <a:endParaRPr lang="en-US" baseline="0" dirty="0" smtClean="0"/>
          </a:p>
          <a:p>
            <a:endParaRPr lang="en-US" baseline="0" dirty="0" smtClean="0"/>
          </a:p>
          <a:p>
            <a:r>
              <a:rPr lang="en-US" dirty="0" smtClean="0"/>
              <a:t>Ideal</a:t>
            </a:r>
            <a:r>
              <a:rPr lang="en-US" baseline="0" dirty="0" smtClean="0"/>
              <a:t> for open source projects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1B45C6E-FCE4-4C36-96D3-F66438DBAEBD}" type="datetime1">
              <a:rPr lang="en-US" smtClean="0"/>
              <a:t>12/11/2013</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92</a:t>
            </a:fld>
            <a:endParaRPr lang="en-US" dirty="0"/>
          </a:p>
        </p:txBody>
      </p:sp>
    </p:spTree>
    <p:extLst>
      <p:ext uri="{BB962C8B-B14F-4D97-AF65-F5344CB8AC3E}">
        <p14:creationId xmlns:p14="http://schemas.microsoft.com/office/powerpoint/2010/main" val="26996332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GB" dirty="0" smtClean="0">
                <a:solidFill>
                  <a:schemeClr val="tx2"/>
                </a:solidFill>
                <a:latin typeface="Segoe" pitchFamily="34" charset="0"/>
              </a:rPr>
              <a:t>Do you like tours?</a:t>
            </a:r>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a:solidFill>
                  <a:prstClr val="black"/>
                </a:solidFill>
              </a:rPr>
              <a:pPr/>
              <a:t>93</a:t>
            </a:fld>
            <a:endParaRPr lang="en-US" dirty="0">
              <a:solidFill>
                <a:prstClr val="black"/>
              </a:solidFill>
            </a:endParaRPr>
          </a:p>
        </p:txBody>
      </p:sp>
    </p:spTree>
    <p:extLst>
      <p:ext uri="{BB962C8B-B14F-4D97-AF65-F5344CB8AC3E}">
        <p14:creationId xmlns:p14="http://schemas.microsoft.com/office/powerpoint/2010/main" val="6650795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US" dirty="0" smtClean="0"/>
              <a:t>Build</a:t>
            </a:r>
            <a:r>
              <a:rPr lang="en-US" baseline="0" dirty="0" smtClean="0"/>
              <a:t> occurs on TFS</a:t>
            </a:r>
          </a:p>
          <a:p>
            <a:r>
              <a:rPr lang="en-US" baseline="0" dirty="0" smtClean="0"/>
              <a:t>Difference: TFS builds your solution, Kudu does a minimal build to build your project</a:t>
            </a:r>
            <a:endParaRPr lang="en-US" dirty="0" smtClean="0"/>
          </a:p>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94</a:t>
            </a:fld>
            <a:endParaRPr lang="en-US" dirty="0"/>
          </a:p>
        </p:txBody>
      </p:sp>
    </p:spTree>
    <p:extLst>
      <p:ext uri="{BB962C8B-B14F-4D97-AF65-F5344CB8AC3E}">
        <p14:creationId xmlns:p14="http://schemas.microsoft.com/office/powerpoint/2010/main" val="10412443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US" dirty="0" smtClean="0"/>
              <a:t>Build</a:t>
            </a:r>
            <a:r>
              <a:rPr lang="en-US" baseline="0" dirty="0" smtClean="0"/>
              <a:t> occurs on TFS</a:t>
            </a:r>
          </a:p>
          <a:p>
            <a:r>
              <a:rPr lang="en-US" baseline="0" dirty="0" smtClean="0"/>
              <a:t>Difference: TFS builds your solution, Kudu does a minimal build to build your project</a:t>
            </a:r>
          </a:p>
          <a:p>
            <a:r>
              <a:rPr lang="en-GB" dirty="0" smtClean="0"/>
              <a:t>Custom</a:t>
            </a:r>
            <a:r>
              <a:rPr lang="en-GB" baseline="0" dirty="0" smtClean="0"/>
              <a:t> deployment script: </a:t>
            </a:r>
            <a:r>
              <a:rPr lang="en-GB" dirty="0" smtClean="0"/>
              <a:t>execute whatever logic you need it to, unit tests, file operations, custom notifications, either in a bat/bash file or in a library you’ve included </a:t>
            </a:r>
            <a:endParaRPr lang="en-US" dirty="0" smtClean="0"/>
          </a:p>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95</a:t>
            </a:fld>
            <a:endParaRPr lang="en-US" dirty="0"/>
          </a:p>
        </p:txBody>
      </p:sp>
    </p:spTree>
    <p:extLst>
      <p:ext uri="{BB962C8B-B14F-4D97-AF65-F5344CB8AC3E}">
        <p14:creationId xmlns:p14="http://schemas.microsoft.com/office/powerpoint/2010/main" val="10634983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96</a:t>
            </a:fld>
            <a:endParaRPr lang="en-US"/>
          </a:p>
        </p:txBody>
      </p:sp>
    </p:spTree>
    <p:extLst>
      <p:ext uri="{BB962C8B-B14F-4D97-AF65-F5344CB8AC3E}">
        <p14:creationId xmlns:p14="http://schemas.microsoft.com/office/powerpoint/2010/main" val="387563585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98</a:t>
            </a:fld>
            <a:endParaRPr lang="en-US" dirty="0"/>
          </a:p>
        </p:txBody>
      </p:sp>
    </p:spTree>
    <p:extLst>
      <p:ext uri="{BB962C8B-B14F-4D97-AF65-F5344CB8AC3E}">
        <p14:creationId xmlns:p14="http://schemas.microsoft.com/office/powerpoint/2010/main" val="42154880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101</a:t>
            </a:fld>
            <a:endParaRPr lang="en-US" dirty="0"/>
          </a:p>
        </p:txBody>
      </p:sp>
    </p:spTree>
    <p:extLst>
      <p:ext uri="{BB962C8B-B14F-4D97-AF65-F5344CB8AC3E}">
        <p14:creationId xmlns:p14="http://schemas.microsoft.com/office/powerpoint/2010/main" val="26048554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102</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506571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103</a:t>
            </a:fld>
            <a:endParaRPr lang="en-US" dirty="0"/>
          </a:p>
        </p:txBody>
      </p:sp>
    </p:spTree>
    <p:extLst>
      <p:ext uri="{BB962C8B-B14F-4D97-AF65-F5344CB8AC3E}">
        <p14:creationId xmlns:p14="http://schemas.microsoft.com/office/powerpoint/2010/main" val="33757468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buNone/>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ACD0453-48B5-43F9-B1E7-215434FD090C}" type="datetime1">
              <a:rPr lang="en-US" smtClean="0">
                <a:solidFill>
                  <a:prstClr val="black"/>
                </a:solidFill>
              </a:rPr>
              <a:pPr/>
              <a:t>12/11/2013</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105</a:t>
            </a:fld>
            <a:endParaRPr lang="en-US" dirty="0">
              <a:solidFill>
                <a:prstClr val="black"/>
              </a:solidFill>
            </a:endParaRPr>
          </a:p>
        </p:txBody>
      </p:sp>
    </p:spTree>
    <p:extLst>
      <p:ext uri="{BB962C8B-B14F-4D97-AF65-F5344CB8AC3E}">
        <p14:creationId xmlns:p14="http://schemas.microsoft.com/office/powerpoint/2010/main" val="4130594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8</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8871149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100" b="1" kern="1200" dirty="0" smtClean="0">
                <a:solidFill>
                  <a:schemeClr val="tx1"/>
                </a:solidFill>
                <a:effectLst/>
                <a:latin typeface="Segoe UI" pitchFamily="34" charset="0"/>
                <a:ea typeface="+mn-ea"/>
                <a:cs typeface="+mn-cs"/>
              </a:rPr>
              <a:t>Slide Objectives:</a:t>
            </a:r>
            <a:endParaRPr lang="en-US" sz="1100" kern="1200" dirty="0" smtClean="0">
              <a:solidFill>
                <a:schemeClr val="tx1"/>
              </a:solidFill>
              <a:effectLst/>
              <a:latin typeface="Segoe UI" pitchFamily="34" charset="0"/>
              <a:ea typeface="+mn-ea"/>
              <a:cs typeface="+mn-cs"/>
            </a:endParaRPr>
          </a:p>
          <a:p>
            <a:r>
              <a:rPr lang="en-US" sz="1100" dirty="0" smtClean="0"/>
              <a:t>Explain the</a:t>
            </a:r>
            <a:r>
              <a:rPr lang="en-US" sz="1100" baseline="0" dirty="0" smtClean="0"/>
              <a:t> three scale choices on Windows Azure Web Sites.</a:t>
            </a:r>
          </a:p>
          <a:p>
            <a:endParaRPr lang="en-US" sz="1100" baseline="0" dirty="0" smtClean="0"/>
          </a:p>
          <a:p>
            <a:pPr marL="0" marR="0" indent="0" algn="l" defTabSz="1218987" rtl="0" eaLnBrk="1" fontAlgn="auto" latinLnBrk="0" hangingPunct="1">
              <a:lnSpc>
                <a:spcPct val="100000"/>
              </a:lnSpc>
              <a:spcBef>
                <a:spcPts val="0"/>
              </a:spcBef>
              <a:spcAft>
                <a:spcPts val="0"/>
              </a:spcAft>
              <a:buClrTx/>
              <a:buSzTx/>
              <a:buFontTx/>
              <a:buNone/>
              <a:tabLst/>
              <a:defRPr/>
            </a:pPr>
            <a:r>
              <a:rPr lang="en-US" sz="1100" b="1" kern="1200" dirty="0" smtClean="0">
                <a:solidFill>
                  <a:schemeClr val="tx1"/>
                </a:solidFill>
                <a:effectLst/>
                <a:latin typeface="Segoe UI" pitchFamily="34" charset="0"/>
                <a:ea typeface="+mn-ea"/>
                <a:cs typeface="+mn-cs"/>
              </a:rPr>
              <a:t>Notes:</a:t>
            </a:r>
            <a:endParaRPr lang="en-US" sz="1100" kern="1200" dirty="0" smtClean="0">
              <a:solidFill>
                <a:schemeClr val="tx1"/>
              </a:solidFill>
              <a:effectLst/>
              <a:latin typeface="Segoe UI" pitchFamily="34" charset="0"/>
              <a:ea typeface="+mn-ea"/>
              <a:cs typeface="+mn-cs"/>
            </a:endParaRPr>
          </a:p>
          <a:p>
            <a:r>
              <a:rPr lang="en-US" sz="1100" dirty="0" smtClean="0">
                <a:latin typeface="Segoe UI" pitchFamily="34" charset="0"/>
              </a:rPr>
              <a:t>Both free and shared are the same architecture.</a:t>
            </a:r>
            <a:r>
              <a:rPr lang="en-US" sz="1100" baseline="0" dirty="0" smtClean="0">
                <a:latin typeface="Segoe UI" pitchFamily="34" charset="0"/>
              </a:rPr>
              <a:t> With standard you isolate your application to your own virtual machines that you can use and pay for whatever resources you choose.</a:t>
            </a:r>
          </a:p>
          <a:p>
            <a:endParaRPr lang="en-US" sz="1100" baseline="0" dirty="0" smtClean="0">
              <a:latin typeface="Segoe UI" pitchFamily="34" charset="0"/>
            </a:endParaRPr>
          </a:p>
          <a:p>
            <a:r>
              <a:rPr lang="en-US" sz="1100" b="1" baseline="0" dirty="0" smtClean="0">
                <a:latin typeface="Segoe UI" pitchFamily="34" charset="0"/>
              </a:rPr>
              <a:t>Online Resources:</a:t>
            </a:r>
          </a:p>
          <a:p>
            <a:r>
              <a:rPr lang="en-US" sz="1100" b="0" baseline="0" dirty="0" smtClean="0">
                <a:latin typeface="Segoe UI" pitchFamily="34" charset="0"/>
              </a:rPr>
              <a:t>If you’d like more details on Web Site pricing and quota, see the Windows Azure pricing page here: </a:t>
            </a:r>
            <a:r>
              <a:rPr lang="en-US" sz="1100" dirty="0" smtClean="0">
                <a:hlinkClick r:id="rId3"/>
              </a:rPr>
              <a:t>http://www.windowsazure.com/en-us/pricing/details/web-sites/</a:t>
            </a:r>
            <a:endParaRPr lang="en-US" sz="1100" b="0" dirty="0">
              <a:latin typeface="Segoe UI"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106</a:t>
            </a:fld>
            <a:endParaRPr lang="en-US" dirty="0">
              <a:solidFill>
                <a:prstClr val="black"/>
              </a:solidFill>
            </a:endParaRPr>
          </a:p>
        </p:txBody>
      </p:sp>
    </p:spTree>
    <p:extLst>
      <p:ext uri="{BB962C8B-B14F-4D97-AF65-F5344CB8AC3E}">
        <p14:creationId xmlns:p14="http://schemas.microsoft.com/office/powerpoint/2010/main" val="339804564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http://www.windowsazure.com/en-us/pricing/details/web-sites/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107</a:t>
            </a:fld>
            <a:endParaRPr lang="en-US" dirty="0"/>
          </a:p>
        </p:txBody>
      </p:sp>
    </p:spTree>
    <p:extLst>
      <p:ext uri="{BB962C8B-B14F-4D97-AF65-F5344CB8AC3E}">
        <p14:creationId xmlns:p14="http://schemas.microsoft.com/office/powerpoint/2010/main" val="41110961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1B45C6E-FCE4-4C36-96D3-F66438DBAEBD}" type="datetime1">
              <a:rPr lang="en-US" smtClean="0"/>
              <a:t>12/11/2013</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124</a:t>
            </a:fld>
            <a:endParaRPr lang="en-US" dirty="0"/>
          </a:p>
        </p:txBody>
      </p:sp>
    </p:spTree>
    <p:extLst>
      <p:ext uri="{BB962C8B-B14F-4D97-AF65-F5344CB8AC3E}">
        <p14:creationId xmlns:p14="http://schemas.microsoft.com/office/powerpoint/2010/main" val="268150068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12/11/2013 9:14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153</a:t>
            </a:fld>
            <a:endParaRPr lang="en-US" dirty="0"/>
          </a:p>
        </p:txBody>
      </p:sp>
    </p:spTree>
    <p:extLst>
      <p:ext uri="{BB962C8B-B14F-4D97-AF65-F5344CB8AC3E}">
        <p14:creationId xmlns:p14="http://schemas.microsoft.com/office/powerpoint/2010/main" val="21372159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163</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671245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164</a:t>
            </a:fld>
            <a:endParaRPr lang="en-US" dirty="0"/>
          </a:p>
        </p:txBody>
      </p:sp>
    </p:spTree>
    <p:extLst>
      <p:ext uri="{BB962C8B-B14F-4D97-AF65-F5344CB8AC3E}">
        <p14:creationId xmlns:p14="http://schemas.microsoft.com/office/powerpoint/2010/main" val="144287138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165</a:t>
            </a:fld>
            <a:endParaRPr lang="en-US" dirty="0"/>
          </a:p>
        </p:txBody>
      </p:sp>
    </p:spTree>
    <p:extLst>
      <p:ext uri="{BB962C8B-B14F-4D97-AF65-F5344CB8AC3E}">
        <p14:creationId xmlns:p14="http://schemas.microsoft.com/office/powerpoint/2010/main" val="176645134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through</a:t>
            </a:r>
            <a:r>
              <a:rPr lang="en-US" baseline="0" dirty="0" smtClean="0"/>
              <a:t> the app and the code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166</a:t>
            </a:fld>
            <a:endParaRPr lang="en-US"/>
          </a:p>
        </p:txBody>
      </p:sp>
    </p:spTree>
    <p:extLst>
      <p:ext uri="{BB962C8B-B14F-4D97-AF65-F5344CB8AC3E}">
        <p14:creationId xmlns:p14="http://schemas.microsoft.com/office/powerpoint/2010/main" val="230855915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167</a:t>
            </a:fld>
            <a:endParaRPr lang="en-US" dirty="0"/>
          </a:p>
        </p:txBody>
      </p:sp>
    </p:spTree>
    <p:extLst>
      <p:ext uri="{BB962C8B-B14F-4D97-AF65-F5344CB8AC3E}">
        <p14:creationId xmlns:p14="http://schemas.microsoft.com/office/powerpoint/2010/main" val="303713167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GB" dirty="0" smtClean="0">
                <a:solidFill>
                  <a:schemeClr val="tx2"/>
                </a:solidFill>
                <a:latin typeface="Segoe" pitchFamily="34" charset="0"/>
              </a:rPr>
              <a:t>Social media: Facebook insights, open graph, twitter</a:t>
            </a:r>
            <a:r>
              <a:rPr lang="en-GB" baseline="0" dirty="0" smtClean="0">
                <a:solidFill>
                  <a:schemeClr val="tx2"/>
                </a:solidFill>
                <a:latin typeface="Segoe" pitchFamily="34" charset="0"/>
              </a:rPr>
              <a:t> cards</a:t>
            </a:r>
          </a:p>
          <a:p>
            <a:r>
              <a:rPr lang="en-GB" baseline="0" dirty="0" smtClean="0">
                <a:solidFill>
                  <a:schemeClr val="tx2"/>
                </a:solidFill>
                <a:latin typeface="Segoe" pitchFamily="34" charset="0"/>
              </a:rPr>
              <a:t>Security: XSS, CSRF</a:t>
            </a:r>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168</a:t>
            </a:fld>
            <a:endParaRPr lang="en-US" dirty="0"/>
          </a:p>
        </p:txBody>
      </p:sp>
    </p:spTree>
    <p:extLst>
      <p:ext uri="{BB962C8B-B14F-4D97-AF65-F5344CB8AC3E}">
        <p14:creationId xmlns:p14="http://schemas.microsoft.com/office/powerpoint/2010/main" val="2207093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GB" dirty="0" smtClean="0">
                <a:solidFill>
                  <a:schemeClr val="tx2"/>
                </a:solidFill>
                <a:latin typeface="Segoe" pitchFamily="34" charset="0"/>
              </a:rPr>
              <a:t>Do you like tours?</a:t>
            </a:r>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9</a:t>
            </a:fld>
            <a:endParaRPr lang="en-US" dirty="0"/>
          </a:p>
        </p:txBody>
      </p:sp>
    </p:spTree>
    <p:extLst>
      <p:ext uri="{BB962C8B-B14F-4D97-AF65-F5344CB8AC3E}">
        <p14:creationId xmlns:p14="http://schemas.microsoft.com/office/powerpoint/2010/main" val="15427575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169</a:t>
            </a:fld>
            <a:endParaRPr lang="en-US" dirty="0"/>
          </a:p>
        </p:txBody>
      </p:sp>
    </p:spTree>
    <p:extLst>
      <p:ext uri="{BB962C8B-B14F-4D97-AF65-F5344CB8AC3E}">
        <p14:creationId xmlns:p14="http://schemas.microsoft.com/office/powerpoint/2010/main" val="172182987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171</a:t>
            </a:fld>
            <a:endParaRPr lang="en-US" dirty="0"/>
          </a:p>
        </p:txBody>
      </p:sp>
    </p:spTree>
    <p:extLst>
      <p:ext uri="{BB962C8B-B14F-4D97-AF65-F5344CB8AC3E}">
        <p14:creationId xmlns:p14="http://schemas.microsoft.com/office/powerpoint/2010/main" val="63580420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172</a:t>
            </a:fld>
            <a:endParaRPr lang="en-US" dirty="0"/>
          </a:p>
        </p:txBody>
      </p:sp>
    </p:spTree>
    <p:extLst>
      <p:ext uri="{BB962C8B-B14F-4D97-AF65-F5344CB8AC3E}">
        <p14:creationId xmlns:p14="http://schemas.microsoft.com/office/powerpoint/2010/main" val="309866763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173</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995582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174</a:t>
            </a:fld>
            <a:endParaRPr lang="en-US" dirty="0"/>
          </a:p>
        </p:txBody>
      </p:sp>
    </p:spTree>
    <p:extLst>
      <p:ext uri="{BB962C8B-B14F-4D97-AF65-F5344CB8AC3E}">
        <p14:creationId xmlns:p14="http://schemas.microsoft.com/office/powerpoint/2010/main" val="53336670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176</a:t>
            </a:fld>
            <a:endParaRPr lang="en-US"/>
          </a:p>
        </p:txBody>
      </p:sp>
    </p:spTree>
    <p:extLst>
      <p:ext uri="{BB962C8B-B14F-4D97-AF65-F5344CB8AC3E}">
        <p14:creationId xmlns:p14="http://schemas.microsoft.com/office/powerpoint/2010/main" val="421507716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177</a:t>
            </a:fld>
            <a:endParaRPr lang="en-US"/>
          </a:p>
        </p:txBody>
      </p:sp>
    </p:spTree>
    <p:extLst>
      <p:ext uri="{BB962C8B-B14F-4D97-AF65-F5344CB8AC3E}">
        <p14:creationId xmlns:p14="http://schemas.microsoft.com/office/powerpoint/2010/main" val="299924008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178</a:t>
            </a:fld>
            <a:endParaRPr lang="en-US"/>
          </a:p>
        </p:txBody>
      </p:sp>
    </p:spTree>
    <p:extLst>
      <p:ext uri="{BB962C8B-B14F-4D97-AF65-F5344CB8AC3E}">
        <p14:creationId xmlns:p14="http://schemas.microsoft.com/office/powerpoint/2010/main" val="315783412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188</a:t>
            </a:fld>
            <a:endParaRPr lang="en-US" dirty="0"/>
          </a:p>
        </p:txBody>
      </p:sp>
    </p:spTree>
    <p:extLst>
      <p:ext uri="{BB962C8B-B14F-4D97-AF65-F5344CB8AC3E}">
        <p14:creationId xmlns:p14="http://schemas.microsoft.com/office/powerpoint/2010/main" val="300049848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189</a:t>
            </a:fld>
            <a:endParaRPr lang="en-US" dirty="0"/>
          </a:p>
        </p:txBody>
      </p:sp>
    </p:spTree>
    <p:extLst>
      <p:ext uri="{BB962C8B-B14F-4D97-AF65-F5344CB8AC3E}">
        <p14:creationId xmlns:p14="http://schemas.microsoft.com/office/powerpoint/2010/main" val="2803167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GB" dirty="0" smtClean="0">
                <a:solidFill>
                  <a:schemeClr val="tx2"/>
                </a:solidFill>
                <a:latin typeface="Segoe" pitchFamily="34" charset="0"/>
              </a:rPr>
              <a:t>Do you like tours?</a:t>
            </a:r>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10</a:t>
            </a:fld>
            <a:endParaRPr lang="en-US" dirty="0"/>
          </a:p>
        </p:txBody>
      </p:sp>
    </p:spTree>
    <p:extLst>
      <p:ext uri="{BB962C8B-B14F-4D97-AF65-F5344CB8AC3E}">
        <p14:creationId xmlns:p14="http://schemas.microsoft.com/office/powerpoint/2010/main" val="303821858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190</a:t>
            </a:fld>
            <a:endParaRPr lang="en-US" dirty="0"/>
          </a:p>
        </p:txBody>
      </p:sp>
    </p:spTree>
    <p:extLst>
      <p:ext uri="{BB962C8B-B14F-4D97-AF65-F5344CB8AC3E}">
        <p14:creationId xmlns:p14="http://schemas.microsoft.com/office/powerpoint/2010/main" val="386002072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192</a:t>
            </a:fld>
            <a:endParaRPr lang="en-US" dirty="0"/>
          </a:p>
        </p:txBody>
      </p:sp>
    </p:spTree>
    <p:extLst>
      <p:ext uri="{BB962C8B-B14F-4D97-AF65-F5344CB8AC3E}">
        <p14:creationId xmlns:p14="http://schemas.microsoft.com/office/powerpoint/2010/main" val="134962871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193</a:t>
            </a:fld>
            <a:endParaRPr lang="en-US" dirty="0"/>
          </a:p>
        </p:txBody>
      </p:sp>
    </p:spTree>
    <p:extLst>
      <p:ext uri="{BB962C8B-B14F-4D97-AF65-F5344CB8AC3E}">
        <p14:creationId xmlns:p14="http://schemas.microsoft.com/office/powerpoint/2010/main" val="326816783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194</a:t>
            </a:fld>
            <a:endParaRPr lang="en-US" dirty="0"/>
          </a:p>
        </p:txBody>
      </p:sp>
    </p:spTree>
    <p:extLst>
      <p:ext uri="{BB962C8B-B14F-4D97-AF65-F5344CB8AC3E}">
        <p14:creationId xmlns:p14="http://schemas.microsoft.com/office/powerpoint/2010/main" val="422315407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195</a:t>
            </a:fld>
            <a:endParaRPr lang="en-US" dirty="0"/>
          </a:p>
        </p:txBody>
      </p:sp>
    </p:spTree>
    <p:extLst>
      <p:ext uri="{BB962C8B-B14F-4D97-AF65-F5344CB8AC3E}">
        <p14:creationId xmlns:p14="http://schemas.microsoft.com/office/powerpoint/2010/main" val="371474270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197</a:t>
            </a:fld>
            <a:endParaRPr lang="en-US" dirty="0"/>
          </a:p>
        </p:txBody>
      </p:sp>
    </p:spTree>
    <p:extLst>
      <p:ext uri="{BB962C8B-B14F-4D97-AF65-F5344CB8AC3E}">
        <p14:creationId xmlns:p14="http://schemas.microsoft.com/office/powerpoint/2010/main" val="344210032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198</a:t>
            </a:fld>
            <a:endParaRPr lang="en-US" dirty="0"/>
          </a:p>
        </p:txBody>
      </p:sp>
    </p:spTree>
    <p:extLst>
      <p:ext uri="{BB962C8B-B14F-4D97-AF65-F5344CB8AC3E}">
        <p14:creationId xmlns:p14="http://schemas.microsoft.com/office/powerpoint/2010/main" val="10516042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199</a:t>
            </a:fld>
            <a:endParaRPr lang="en-US" dirty="0"/>
          </a:p>
        </p:txBody>
      </p:sp>
    </p:spTree>
    <p:extLst>
      <p:ext uri="{BB962C8B-B14F-4D97-AF65-F5344CB8AC3E}">
        <p14:creationId xmlns:p14="http://schemas.microsoft.com/office/powerpoint/2010/main" val="297514313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200</a:t>
            </a:fld>
            <a:endParaRPr lang="en-US" dirty="0"/>
          </a:p>
        </p:txBody>
      </p:sp>
    </p:spTree>
    <p:extLst>
      <p:ext uri="{BB962C8B-B14F-4D97-AF65-F5344CB8AC3E}">
        <p14:creationId xmlns:p14="http://schemas.microsoft.com/office/powerpoint/2010/main" val="225587302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202</a:t>
            </a:fld>
            <a:endParaRPr lang="en-US" dirty="0"/>
          </a:p>
        </p:txBody>
      </p:sp>
    </p:spTree>
    <p:extLst>
      <p:ext uri="{BB962C8B-B14F-4D97-AF65-F5344CB8AC3E}">
        <p14:creationId xmlns:p14="http://schemas.microsoft.com/office/powerpoint/2010/main" val="880584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smtClean="0"/>
              <a:t>Click to edit Master subtitle style</a:t>
            </a:r>
            <a:endParaRPr lang="en-US" dirty="0"/>
          </a:p>
        </p:txBody>
      </p:sp>
      <p:sp>
        <p:nvSpPr>
          <p:cNvPr id="10" name="Title 1"/>
          <p:cNvSpPr>
            <a:spLocks noGrp="1"/>
          </p:cNvSpPr>
          <p:nvPr>
            <p:ph type="ctrTitle" hasCustomPrompt="1"/>
          </p:nvPr>
        </p:nvSpPr>
        <p:spPr>
          <a:xfrm>
            <a:off x="193271" y="2415641"/>
            <a:ext cx="8579886" cy="2603307"/>
          </a:xfrm>
          <a:prstGeom prst="rect">
            <a:avLst/>
          </a:prstGeom>
          <a:solidFill>
            <a:srgbClr val="7FBA00"/>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smtClean="0"/>
              <a:t>Course title style</a:t>
            </a:r>
            <a:endParaRPr lang="en-US" dirty="0"/>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3271" y="164177"/>
            <a:ext cx="2084416" cy="833766"/>
          </a:xfrm>
          <a:prstGeom prst="rect">
            <a:avLst/>
          </a:prstGeom>
        </p:spPr>
      </p:pic>
    </p:spTree>
    <p:extLst>
      <p:ext uri="{BB962C8B-B14F-4D97-AF65-F5344CB8AC3E}">
        <p14:creationId xmlns:p14="http://schemas.microsoft.com/office/powerpoint/2010/main" val="94251966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052030"/>
          </a:xfrm>
          <a:prstGeom prst="rect">
            <a:avLst/>
          </a:prstGeo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6519612"/>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a:prstGeom prst="rect">
            <a:avLst/>
          </a:prstGeo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13843968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182880" tIns="146304" rIns="182880" bIns="146304"/>
          <a:lstStyle/>
          <a:p>
            <a:r>
              <a:rPr lang="en-US" dirty="0" smtClean="0"/>
              <a:t>Click to edit master title style</a:t>
            </a:r>
            <a:endParaRPr lang="en-US" dirty="0"/>
          </a:p>
        </p:txBody>
      </p:sp>
      <p:sp>
        <p:nvSpPr>
          <p:cNvPr id="5" name="Text Placeholder 4"/>
          <p:cNvSpPr>
            <a:spLocks noGrp="1"/>
          </p:cNvSpPr>
          <p:nvPr>
            <p:ph type="body" sz="quarter" idx="10"/>
          </p:nvPr>
        </p:nvSpPr>
        <p:spPr>
          <a:xfrm>
            <a:off x="269239" y="1635896"/>
            <a:ext cx="11653523" cy="4929479"/>
          </a:xfrm>
          <a:prstGeom prst="rect">
            <a:avLst/>
          </a:prstGeom>
        </p:spPr>
        <p:txBody>
          <a:bodyPr lIns="182880" tIns="146304" rIns="182880" bIns="14630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9738819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609398"/>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19248" y="1447800"/>
            <a:ext cx="11151916" cy="1844608"/>
          </a:xfrm>
          <a:prstGeom prst="rect">
            <a:avLst/>
          </a:prstGeo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extBox 8"/>
          <p:cNvSpPr txBox="1"/>
          <p:nvPr userDrawn="1"/>
        </p:nvSpPr>
        <p:spPr>
          <a:xfrm>
            <a:off x="4204765" y="6582118"/>
            <a:ext cx="3782469" cy="161583"/>
          </a:xfrm>
          <a:prstGeom prst="rect">
            <a:avLst/>
          </a:prstGeom>
          <a:noFill/>
        </p:spPr>
        <p:txBody>
          <a:bodyPr wrap="none" lIns="0" tIns="0" rIns="0" bIns="0" rtlCol="0" anchor="ctr">
            <a:spAutoFit/>
          </a:body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729665319"/>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mtClean="0"/>
              <a:t>Click to edit Master subtitle style</a:t>
            </a:r>
            <a:endParaRPr lang="en-US"/>
          </a:p>
        </p:txBody>
      </p:sp>
      <p:sp>
        <p:nvSpPr>
          <p:cNvPr id="13" name="Title 1"/>
          <p:cNvSpPr txBox="1">
            <a:spLocks/>
          </p:cNvSpPr>
          <p:nvPr userDrawn="1"/>
        </p:nvSpPr>
        <p:spPr>
          <a:xfrm>
            <a:off x="193271" y="3376350"/>
            <a:ext cx="8409867" cy="1692617"/>
          </a:xfrm>
          <a:prstGeom prst="rect">
            <a:avLst/>
          </a:prstGeom>
          <a:solidFill>
            <a:srgbClr val="82BF36"/>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smtClean="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smtClean="0"/>
              <a:t>Click to edit Master subtitle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3271" y="164177"/>
            <a:ext cx="2084416" cy="833766"/>
          </a:xfrm>
          <a:prstGeom prst="rect">
            <a:avLst/>
          </a:prstGeom>
        </p:spPr>
      </p:pic>
    </p:spTree>
    <p:extLst>
      <p:ext uri="{BB962C8B-B14F-4D97-AF65-F5344CB8AC3E}">
        <p14:creationId xmlns:p14="http://schemas.microsoft.com/office/powerpoint/2010/main" val="389134869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smtClean="0"/>
              <a:t>Click to edit Master title style</a:t>
            </a:r>
            <a:endParaRPr lang="en-US" dirty="0"/>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1450" y="177800"/>
            <a:ext cx="2857500" cy="1143000"/>
          </a:xfrm>
          <a:prstGeom prst="rect">
            <a:avLst/>
          </a:prstGeom>
        </p:spPr>
      </p:pic>
    </p:spTree>
    <p:extLst>
      <p:ext uri="{BB962C8B-B14F-4D97-AF65-F5344CB8AC3E}">
        <p14:creationId xmlns:p14="http://schemas.microsoft.com/office/powerpoint/2010/main" val="382326002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Click to edit Master title style</a:t>
            </a:r>
            <a:endParaRPr lang="en-US" dirty="0"/>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lvl1pPr>
            <a:lvl2pPr>
              <a:defRPr>
                <a:solidFill>
                  <a:schemeClr val="tx1">
                    <a:lumMod val="75000"/>
                    <a:lumOff val="25000"/>
                  </a:schemeClr>
                </a:solidFill>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0774583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9946145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902160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783989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1" r:id="rId1"/>
    <p:sldLayoutId id="2147483671" r:id="rId2"/>
    <p:sldLayoutId id="2147483667" r:id="rId3"/>
    <p:sldLayoutId id="2147483663" r:id="rId4"/>
    <p:sldLayoutId id="2147483664" r:id="rId5"/>
    <p:sldLayoutId id="2147483665" r:id="rId6"/>
    <p:sldLayoutId id="2147483666" r:id="rId7"/>
    <p:sldLayoutId id="2147483668" r:id="rId8"/>
    <p:sldLayoutId id="2147483669" r:id="rId9"/>
    <p:sldLayoutId id="2147483673" r:id="rId10"/>
    <p:sldLayoutId id="2147483675" r:id="rId11"/>
    <p:sldLayoutId id="2147483676" r:id="rId12"/>
    <p:sldLayoutId id="2147483677" r:id="rId13"/>
  </p:sldLayoutIdLst>
  <p:timing>
    <p:tnLst>
      <p:par>
        <p:cTn id="1" dur="indefinite" restart="never" nodeType="tmRoot"/>
      </p:par>
    </p:tnLst>
  </p:timing>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hyperlink" Target="http://blogs.msdn.com/b/windowsazure/archive/2013/11/18/disabling-arr-s-instance-affinity-in-windows-azure-web-sites.aspx" TargetMode="Externa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hyperlink" Target="http://tools.pingdom.com/" TargetMode="External"/><Relationship Id="rId2" Type="http://schemas.openxmlformats.org/officeDocument/2006/relationships/hyperlink" Target="http://www.loadimpact.com/" TargetMode="External"/><Relationship Id="rId1" Type="http://schemas.openxmlformats.org/officeDocument/2006/relationships/slideLayout" Target="../slideLayouts/slideLayout7.xml"/><Relationship Id="rId5" Type="http://schemas.openxmlformats.org/officeDocument/2006/relationships/hyperlink" Target="http://www.neustar.biz/enterprise/resources/web-performance/free-website-performance-test" TargetMode="External"/><Relationship Id="rId4" Type="http://schemas.openxmlformats.org/officeDocument/2006/relationships/hyperlink" Target="http://www.webpagetest.org/"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hyperlink" Target="Windows%20Azure%20Poster.pdf" TargetMode="Externa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hyperlink" Target="http://www.dnsstuff.com/" TargetMode="External"/><Relationship Id="rId2" Type="http://schemas.openxmlformats.org/officeDocument/2006/relationships/hyperlink" Target="http://www.digwebinterface.com/" TargetMode="Externa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hyperlink" Target="http://www.digwebinterface.com/" TargetMode="External"/><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hyperlink" Target="http://www.digwebinterface.com/" TargetMode="Externa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hyperlink" Target="http://www.icontinuous.com/" TargetMode="Externa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www.windowsazure.com/"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hyperlink" Target="http://manage.windowsazure.com/" TargetMode="Externa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hyperlink" Target="http://www.asp.net/aspnet/overview/web-development-best-practices" TargetMode="External"/><Relationship Id="rId2" Type="http://schemas.openxmlformats.org/officeDocument/2006/relationships/notesSlide" Target="../notesSlides/notesSlide81.xml"/><Relationship Id="rId1" Type="http://schemas.openxmlformats.org/officeDocument/2006/relationships/slideLayout" Target="../slideLayouts/slideLayout4.xml"/><Relationship Id="rId6" Type="http://schemas.openxmlformats.org/officeDocument/2006/relationships/image" Target="../media/image63.png"/><Relationship Id="rId5" Type="http://schemas.openxmlformats.org/officeDocument/2006/relationships/hyperlink" Target="https://www.owasp.org/index.php/Cheat_Sheets" TargetMode="External"/><Relationship Id="rId4" Type="http://schemas.openxmlformats.org/officeDocument/2006/relationships/hyperlink" Target="http://webdevchecklist.com/" TargetMode="Externa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hyperlink" Target="http://www.dynamicdeploy.com/" TargetMode="External"/><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5.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6.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7.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8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mvcmusicstore.codeplex.com/" TargetMode="External"/><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3" Type="http://schemas.openxmlformats.org/officeDocument/2006/relationships/hyperlink" Target="http://exportsqlce.codeplex.com/" TargetMode="External"/><Relationship Id="rId2" Type="http://schemas.openxmlformats.org/officeDocument/2006/relationships/notesSlide" Target="../notesSlides/notesSlide89.xml"/><Relationship Id="rId1" Type="http://schemas.openxmlformats.org/officeDocument/2006/relationships/slideLayout" Target="../slideLayouts/slideLayout4.xml"/><Relationship Id="rId4" Type="http://schemas.openxmlformats.org/officeDocument/2006/relationships/image" Target="../media/image71.jpeg"/></Relationships>
</file>

<file path=ppt/slides/_rels/slide1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microsoft.com/office/2007/relationships/hdphoto" Target="../media/hdphoto2.wdp"/><Relationship Id="rId5" Type="http://schemas.openxmlformats.org/officeDocument/2006/relationships/image" Target="../media/image14.png"/><Relationship Id="rId4" Type="http://schemas.microsoft.com/office/2007/relationships/hdphoto" Target="../media/hdphoto1.wdp"/></Relationships>
</file>

<file path=ppt/slides/_rels/slide190.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90.xml"/><Relationship Id="rId1" Type="http://schemas.openxmlformats.org/officeDocument/2006/relationships/slideLayout" Target="../slideLayouts/slideLayout4.xml"/><Relationship Id="rId4" Type="http://schemas.openxmlformats.org/officeDocument/2006/relationships/image" Target="../media/image73.JP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91.xml"/><Relationship Id="rId1" Type="http://schemas.openxmlformats.org/officeDocument/2006/relationships/slideLayout" Target="../slideLayouts/slideLayout4.xml"/><Relationship Id="rId4" Type="http://schemas.openxmlformats.org/officeDocument/2006/relationships/image" Target="../media/image75.jpeg"/></Relationships>
</file>

<file path=ppt/slides/_rels/slide19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92.xml"/><Relationship Id="rId1" Type="http://schemas.openxmlformats.org/officeDocument/2006/relationships/slideLayout" Target="../slideLayouts/slideLayout4.xml"/><Relationship Id="rId4" Type="http://schemas.openxmlformats.org/officeDocument/2006/relationships/image" Target="../media/image77.JPG"/></Relationships>
</file>

<file path=ppt/slides/_rels/slide19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93.xml"/><Relationship Id="rId1" Type="http://schemas.openxmlformats.org/officeDocument/2006/relationships/slideLayout" Target="../slideLayouts/slideLayout4.xml"/><Relationship Id="rId4" Type="http://schemas.openxmlformats.org/officeDocument/2006/relationships/image" Target="../media/image79.JPG"/></Relationships>
</file>

<file path=ppt/slides/_rels/slide195.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94.xml"/><Relationship Id="rId1" Type="http://schemas.openxmlformats.org/officeDocument/2006/relationships/slideLayout" Target="../slideLayouts/slideLayout4.xml"/><Relationship Id="rId4" Type="http://schemas.openxmlformats.org/officeDocument/2006/relationships/image" Target="../media/image81.jpe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95.xml"/><Relationship Id="rId1" Type="http://schemas.openxmlformats.org/officeDocument/2006/relationships/slideLayout" Target="../slideLayouts/slideLayout4.xml"/><Relationship Id="rId4" Type="http://schemas.openxmlformats.org/officeDocument/2006/relationships/image" Target="../media/image83.JPG"/></Relationships>
</file>

<file path=ppt/slides/_rels/slide198.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jameschambers.com/"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98.xml"/><Relationship Id="rId1" Type="http://schemas.openxmlformats.org/officeDocument/2006/relationships/slideLayout" Target="../slideLayouts/slideLayout4.xml"/><Relationship Id="rId6" Type="http://schemas.openxmlformats.org/officeDocument/2006/relationships/image" Target="../media/image89.jpeg"/><Relationship Id="rId5" Type="http://schemas.openxmlformats.org/officeDocument/2006/relationships/image" Target="../media/image88.jpeg"/><Relationship Id="rId4" Type="http://schemas.openxmlformats.org/officeDocument/2006/relationships/image" Target="../media/image87.JP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3" Type="http://schemas.openxmlformats.org/officeDocument/2006/relationships/hyperlink" Target="http://www.elasticsearchtutorial.com/basic-elasticsearch-concepts.html" TargetMode="External"/><Relationship Id="rId2" Type="http://schemas.openxmlformats.org/officeDocument/2006/relationships/hyperlink" Target="http://www.elasticsearchtutorial.com/" TargetMode="External"/><Relationship Id="rId1" Type="http://schemas.openxmlformats.org/officeDocument/2006/relationships/slideLayout" Target="../slideLayouts/slideLayout4.xml"/><Relationship Id="rId5" Type="http://schemas.openxmlformats.org/officeDocument/2006/relationships/hyperlink" Target="http://www.elasticsearch.org/" TargetMode="External"/><Relationship Id="rId4" Type="http://schemas.openxmlformats.org/officeDocument/2006/relationships/hyperlink" Target="http://joelabrahamsson.com/elasticsearch-101/" TargetMode="External"/></Relationships>
</file>

<file path=ppt/slides/_rels/slide20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3" Type="http://schemas.openxmlformats.org/officeDocument/2006/relationships/hyperlink" Target="http://elasticsearchvm.cloudapp.net:9200/" TargetMode="External"/><Relationship Id="rId2" Type="http://schemas.openxmlformats.org/officeDocument/2006/relationships/notesSlide" Target="../notesSlides/notesSlide101.xml"/><Relationship Id="rId1" Type="http://schemas.openxmlformats.org/officeDocument/2006/relationships/slideLayout" Target="../slideLayouts/slideLayout3.xml"/><Relationship Id="rId4" Type="http://schemas.openxmlformats.org/officeDocument/2006/relationships/hyperlink" Target="http://elasticsearchvm.cloudapp.net:9200/_plugin/head/" TargetMode="External"/></Relationships>
</file>

<file path=ppt/slides/_rels/slide207.xml.rels><?xml version="1.0" encoding="UTF-8" standalone="yes"?>
<Relationships xmlns="http://schemas.openxmlformats.org/package/2006/relationships"><Relationship Id="rId3" Type="http://schemas.openxmlformats.org/officeDocument/2006/relationships/hyperlink" Target="http://www.dynamicdeploy.com/packagedetails.aspx?pkgid=89" TargetMode="External"/><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hyperlink" Target="http://www.linkedin.com/nus-trk?trkact=viewShareLink&amp;pk=profile_v2_activity&amp;pp=1&amp;poster=1142475&amp;uid=5814855872337149952&amp;ut=NUS_UNIU_SHARE&amp;r=&amp;f=0&amp;url=http://www.linkedin.com/share?viewLink=&amp;sid=s5814853540182515720&amp;url=http://t.co/wguojva0Mi&amp;urlhash=su5r&amp;uid=5814855872337149952&amp;trk=NUS_UNIU_SHARE-lnk&amp;urlhash=a0OT" TargetMode="External"/></Relationships>
</file>

<file path=ppt/slides/_rels/slide20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hyperlink" Target="http://www.linkedin.com/nus-trk?trkact=viewShareLink&amp;pk=profile_v2_activity&amp;pp=1&amp;poster=1142475&amp;uid=5814855872337149952&amp;ut=NUS_UNIU_SHARE&amp;r=&amp;f=0&amp;url=http://www.linkedin.com/share?viewLink=&amp;sid=s5814853540182515720&amp;url=http://t.co/wguojva0Mi&amp;urlhash=su5r&amp;uid=5814855872337149952&amp;trk=NUS_UNIU_SHARE-lnk&amp;urlhash=a0OT"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0.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hyperlink" Target="http://elasticsearchvm.cloudapp.net:9200/_plugin/head/" TargetMode="External"/><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3" Type="http://schemas.openxmlformats.org/officeDocument/2006/relationships/hyperlink" Target="http://www.dynamicdeploy.com/packagedetails.aspx?pkgid=99" TargetMode="External"/><Relationship Id="rId2" Type="http://schemas.openxmlformats.org/officeDocument/2006/relationships/notesSlide" Target="../notesSlides/notesSlide104.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hyperlink" Target="http://piwikvm.cloudapp.net/" TargetMode="External"/><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hyperlink" Target="http://www.dynamicdeploy.com/" TargetMode="Externa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231.xml.rels><?xml version="1.0" encoding="UTF-8" standalone="yes"?>
<Relationships xmlns="http://schemas.openxmlformats.org/package/2006/relationships"><Relationship Id="rId3" Type="http://schemas.openxmlformats.org/officeDocument/2006/relationships/hyperlink" Target="http://www.windowsazure.com/en-us/pricing/details/cache/" TargetMode="External"/><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232.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4.xml"/></Relationships>
</file>

<file path=ppt/slides/_rels/slide233.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4.xml"/></Relationships>
</file>

<file path=ppt/slides/_rels/slide23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4.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7.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238.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4.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7.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4.xml"/></Relationships>
</file>

<file path=ppt/slides/_rels/slide248.xml.rels><?xml version="1.0" encoding="UTF-8" standalone="yes"?>
<Relationships xmlns="http://schemas.openxmlformats.org/package/2006/relationships"><Relationship Id="rId2" Type="http://schemas.openxmlformats.org/officeDocument/2006/relationships/hyperlink" Target="http://msdn.microsoft.com/en-us/library/windowsazure/dn175718.aspx" TargetMode="Externa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3" Type="http://schemas.openxmlformats.org/officeDocument/2006/relationships/hyperlink" Target="http://www.windowsazure.com/en-us/develop/net/tutorials/hybrid-solution/" TargetMode="External"/><Relationship Id="rId2" Type="http://schemas.openxmlformats.org/officeDocument/2006/relationships/notesSlide" Target="../notesSlides/notesSlide113.xml"/><Relationship Id="rId1" Type="http://schemas.openxmlformats.org/officeDocument/2006/relationships/slideLayout" Target="../slideLayouts/slideLayout4.xml"/><Relationship Id="rId5" Type="http://schemas.openxmlformats.org/officeDocument/2006/relationships/hyperlink" Target="http://blogs.msdn.com/b/paolos/archive/2013/10/24/how-to-integrate-a-windows-azure-web-site-with-a-lob-app-via-a-service-bus-relay-service.aspx" TargetMode="External"/><Relationship Id="rId4" Type="http://schemas.openxmlformats.org/officeDocument/2006/relationships/hyperlink" Target="http://www.windowsazure.com/en-us/develop/net/how-to-guides/service-bus-relay/" TargetMode="External"/></Relationships>
</file>

<file path=ppt/slides/_rels/slide251.xml.rels><?xml version="1.0" encoding="UTF-8" standalone="yes"?>
<Relationships xmlns="http://schemas.openxmlformats.org/package/2006/relationships"><Relationship Id="rId3" Type="http://schemas.openxmlformats.org/officeDocument/2006/relationships/hyperlink" Target="http://blogs.msdn.com/b/clemensv/archive/2009/11/18/port-bridge.aspx" TargetMode="External"/><Relationship Id="rId2" Type="http://schemas.openxmlformats.org/officeDocument/2006/relationships/hyperlink" Target="http://code.msdn.microsoft.com/windowsazure/Service-Bus-Explorer-f2abca5a" TargetMode="External"/><Relationship Id="rId1" Type="http://schemas.openxmlformats.org/officeDocument/2006/relationships/slideLayout" Target="../slideLayouts/slideLayout4.xml"/><Relationship Id="rId4" Type="http://schemas.openxmlformats.org/officeDocument/2006/relationships/hyperlink" Target="http://msdn.microsoft.com/en-us/library/windowsazure/hh697517.aspx" TargetMode="External"/></Relationships>
</file>

<file path=ppt/slides/_rels/slide252.xml.rels><?xml version="1.0" encoding="UTF-8" standalone="yes"?>
<Relationships xmlns="http://schemas.openxmlformats.org/package/2006/relationships"><Relationship Id="rId3" Type="http://schemas.openxmlformats.org/officeDocument/2006/relationships/hyperlink" Target="http://piwikvm.cloudapp.net:9200/" TargetMode="External"/><Relationship Id="rId2" Type="http://schemas.openxmlformats.org/officeDocument/2006/relationships/hyperlink" Target="http://mvcmusichybrid.azurewebsites.net/" TargetMode="External"/><Relationship Id="rId1" Type="http://schemas.openxmlformats.org/officeDocument/2006/relationships/slideLayout" Target="../slideLayouts/slideLayout8.xml"/></Relationships>
</file>

<file path=ppt/slides/_rels/slide253.xml.rels><?xml version="1.0" encoding="UTF-8" standalone="yes"?>
<Relationships xmlns="http://schemas.openxmlformats.org/package/2006/relationships"><Relationship Id="rId3" Type="http://schemas.openxmlformats.org/officeDocument/2006/relationships/hyperlink" Target="http://mvcmusichybrid.azurewebsites.net/" TargetMode="External"/><Relationship Id="rId7" Type="http://schemas.openxmlformats.org/officeDocument/2006/relationships/hyperlink" Target="http://piwikvm.cloudapp.net:9200/_plugin/head/" TargetMode="External"/><Relationship Id="rId2" Type="http://schemas.openxmlformats.org/officeDocument/2006/relationships/hyperlink" Target="http://piwikvm.cloudapp.net:9200/" TargetMode="External"/><Relationship Id="rId1" Type="http://schemas.openxmlformats.org/officeDocument/2006/relationships/slideLayout" Target="../slideLayouts/slideLayout12.xml"/><Relationship Id="rId6" Type="http://schemas.openxmlformats.org/officeDocument/2006/relationships/hyperlink" Target="http://mvcmusic.azurewebsites.net/StoreManager/ReIndex" TargetMode="External"/><Relationship Id="rId5" Type="http://schemas.openxmlformats.org/officeDocument/2006/relationships/hyperlink" Target="NULL" TargetMode="External"/><Relationship Id="rId4" Type="http://schemas.openxmlformats.org/officeDocument/2006/relationships/hyperlink" Target="NULL" TargetMode="External"/></Relationships>
</file>

<file path=ppt/slides/_rels/slide254.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114.xml"/><Relationship Id="rId1" Type="http://schemas.openxmlformats.org/officeDocument/2006/relationships/slideLayout" Target="../slideLayouts/slideLayout8.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16.xml"/><Relationship Id="rId1" Type="http://schemas.openxmlformats.org/officeDocument/2006/relationships/slideLayout" Target="../slideLayouts/slideLayout10.xml"/><Relationship Id="rId5" Type="http://schemas.openxmlformats.org/officeDocument/2006/relationships/image" Target="../media/image115.png"/><Relationship Id="rId4" Type="http://schemas.openxmlformats.org/officeDocument/2006/relationships/image" Target="../media/image114.png"/></Relationships>
</file>

<file path=ppt/slides/_rels/slide26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17.xml"/><Relationship Id="rId1" Type="http://schemas.openxmlformats.org/officeDocument/2006/relationships/slideLayout" Target="../slideLayouts/slideLayout10.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262.xml.rels><?xml version="1.0" encoding="UTF-8" standalone="yes"?>
<Relationships xmlns="http://schemas.openxmlformats.org/package/2006/relationships"><Relationship Id="rId3" Type="http://schemas.openxmlformats.org/officeDocument/2006/relationships/hyperlink" Target="http://www.microsoft.com/office/cxm/en-us/home-premium/" TargetMode="External"/><Relationship Id="rId2" Type="http://schemas.openxmlformats.org/officeDocument/2006/relationships/notesSlide" Target="../notesSlides/notesSlide118.xml"/><Relationship Id="rId1" Type="http://schemas.openxmlformats.org/officeDocument/2006/relationships/slideLayout" Target="../slideLayouts/slideLayout4.xml"/><Relationship Id="rId5" Type="http://schemas.openxmlformats.org/officeDocument/2006/relationships/hyperlink" Target="https://portal.microsoftonline.com/" TargetMode="External"/><Relationship Id="rId4" Type="http://schemas.openxmlformats.org/officeDocument/2006/relationships/image" Target="../media/image119.jpeg"/></Relationships>
</file>

<file path=ppt/slides/_rels/slide263.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119.xml"/><Relationship Id="rId1" Type="http://schemas.openxmlformats.org/officeDocument/2006/relationships/slideLayout" Target="../slideLayouts/slideLayout4.xml"/><Relationship Id="rId5" Type="http://schemas.openxmlformats.org/officeDocument/2006/relationships/image" Target="../media/image122.jpeg"/><Relationship Id="rId4" Type="http://schemas.openxmlformats.org/officeDocument/2006/relationships/image" Target="../media/image121.jp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6.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notesSlide" Target="../notesSlides/notesSlide120.xml"/><Relationship Id="rId1" Type="http://schemas.openxmlformats.org/officeDocument/2006/relationships/slideLayout" Target="../slideLayouts/slideLayout4.xml"/><Relationship Id="rId4" Type="http://schemas.openxmlformats.org/officeDocument/2006/relationships/image" Target="../media/image124.jp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6.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4.xml"/></Relationships>
</file>

<file path=ppt/slides/_rels/slide277.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122.xml"/><Relationship Id="rId1" Type="http://schemas.openxmlformats.org/officeDocument/2006/relationships/slideLayout" Target="../slideLayouts/slideLayout4.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customXml" Target="../../customXml/item6.xml"/><Relationship Id="rId2" Type="http://schemas.openxmlformats.org/officeDocument/2006/relationships/customXml" Target="../../customXml/item5.xml"/><Relationship Id="rId1" Type="http://schemas.openxmlformats.org/officeDocument/2006/relationships/customXml" Target="../../customXml/item3.xml"/><Relationship Id="rId5" Type="http://schemas.openxmlformats.org/officeDocument/2006/relationships/image" Target="../media/image127.png"/><Relationship Id="rId4" Type="http://schemas.openxmlformats.org/officeDocument/2006/relationships/slideLayout" Target="../slideLayouts/slideLayout4.xml"/></Relationships>
</file>

<file path=ppt/slides/_rels/slide282.xml.rels><?xml version="1.0" encoding="UTF-8" standalone="yes"?>
<Relationships xmlns="http://schemas.openxmlformats.org/package/2006/relationships"><Relationship Id="rId2" Type="http://schemas.openxmlformats.org/officeDocument/2006/relationships/hyperlink" Target="https://dynamicdeploypkgs2.blob.core.windows.net/appsforazureobjectstest/servicepackages-categoryall.json" TargetMode="Externa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128.JPG"/><Relationship Id="rId2" Type="http://schemas.openxmlformats.org/officeDocument/2006/relationships/notesSlide" Target="../notesSlides/notesSlide125.xml"/><Relationship Id="rId1" Type="http://schemas.openxmlformats.org/officeDocument/2006/relationships/slideLayout" Target="../slideLayouts/slideLayout4.xml"/><Relationship Id="rId4" Type="http://schemas.openxmlformats.org/officeDocument/2006/relationships/image" Target="../media/image129.JP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4.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4.xml"/></Relationships>
</file>

<file path=ppt/slides/_rels/slide28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30.jpe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amazon.com/Windows-Azure-Web-Sites-Building/dp/1491003545/" TargetMode="External"/><Relationship Id="rId7"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hyperlink" Target="http://www.dynamicdeploy.com/storcopy.aspx" TargetMode="External"/><Relationship Id="rId5" Type="http://schemas.openxmlformats.org/officeDocument/2006/relationships/hyperlink" Target="http://blog.dynamicdeploy.com/" TargetMode="External"/><Relationship Id="rId4" Type="http://schemas.openxmlformats.org/officeDocument/2006/relationships/hyperlink" Target="http://www.dynamicdeploy.co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www.windowsazure.com/en-us/support/legal/sla/"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hyperlink" Target="http://technet.microsoft.com/en-us/library/dn296435.aspx"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hyperlink" Target="http://blogs.technet.com/b/privatecloud/archive/2013/12/06/windows-azure-pack-installing-amp-configuring-series.aspx"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hyperlink" Target="http://www.windowsazure.com/en-us/pricing/details/web-sites/"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microsoft.com/office/2007/relationships/hdphoto" Target="../media/hdphoto4.wdp"/></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22.gif"/><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hyperlink" Target="http://www.windowsazure.com/"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hyperlink" Target="http://www.windowsazure.com/en-us/downloads/" TargetMode="External"/><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hyperlink" Target="http://vswebessentials.com/" TargetMode="External"/><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hyperlink" Target="https://nodejstools.codeplex.c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aka.ms/MVA-Voucher" TargetMode="Externa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microsoft.com/office/2007/relationships/hdphoto" Target="../media/hdphoto6.wdp"/><Relationship Id="rId5" Type="http://schemas.openxmlformats.org/officeDocument/2006/relationships/image" Target="../media/image28.png"/><Relationship Id="rId4" Type="http://schemas.microsoft.com/office/2007/relationships/hdphoto" Target="../media/hdphoto5.wdp"/></Relationships>
</file>

<file path=ppt/slides/_rels/slide8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microsoft.com/office/2007/relationships/hdphoto" Target="../media/hdphoto7.wdp"/></Relationships>
</file>

<file path=ppt/slides/_rels/slide8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microsoft.com/office/2007/relationships/hdphoto" Target="../media/hdphoto5.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microsoft.com/office/2007/relationships/hdphoto" Target="../media/hdphoto6.wdp"/></Relationships>
</file>

<file path=ppt/slides/_rels/slide9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James Chambers </a:t>
            </a:r>
            <a:r>
              <a:rPr lang="en-US" dirty="0"/>
              <a:t>| </a:t>
            </a:r>
            <a:r>
              <a:rPr lang="en-US" dirty="0" smtClean="0"/>
              <a:t>Author, Microsoft </a:t>
            </a:r>
            <a:r>
              <a:rPr lang="en-US" dirty="0"/>
              <a:t>ASP.NET/</a:t>
            </a:r>
            <a:r>
              <a:rPr lang="en-US" dirty="0" err="1"/>
              <a:t>IIS</a:t>
            </a:r>
            <a:r>
              <a:rPr lang="en-US" dirty="0"/>
              <a:t> MVP </a:t>
            </a:r>
            <a:endParaRPr lang="en-US" dirty="0" smtClean="0"/>
          </a:p>
          <a:p>
            <a:r>
              <a:rPr lang="en-US" dirty="0" smtClean="0"/>
              <a:t>Tejaswi Redkar | Author, Director of Business Programs (AppPlat)</a:t>
            </a:r>
            <a:endParaRPr lang="en-US" dirty="0"/>
          </a:p>
        </p:txBody>
      </p:sp>
      <p:sp>
        <p:nvSpPr>
          <p:cNvPr id="2" name="Title 1"/>
          <p:cNvSpPr>
            <a:spLocks noGrp="1"/>
          </p:cNvSpPr>
          <p:nvPr>
            <p:ph type="ctrTitle"/>
          </p:nvPr>
        </p:nvSpPr>
        <p:spPr/>
        <p:txBody>
          <a:bodyPr/>
          <a:lstStyle/>
          <a:p>
            <a:r>
              <a:rPr lang="en-US" sz="4000" dirty="0" smtClean="0"/>
              <a:t>Windows Azure Web Sites Deep Dive</a:t>
            </a:r>
            <a:br>
              <a:rPr lang="en-US" sz="4000" dirty="0" smtClean="0"/>
            </a:br>
            <a:r>
              <a:rPr lang="en-US" sz="4000" dirty="0" smtClean="0"/>
              <a:t>Jump Start</a:t>
            </a:r>
            <a:endParaRPr lang="en-US" sz="4000" dirty="0"/>
          </a:p>
        </p:txBody>
      </p:sp>
    </p:spTree>
    <p:extLst>
      <p:ext uri="{BB962C8B-B14F-4D97-AF65-F5344CB8AC3E}">
        <p14:creationId xmlns:p14="http://schemas.microsoft.com/office/powerpoint/2010/main" val="16657330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82BF3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0332" y="1306477"/>
            <a:ext cx="11524432" cy="1063487"/>
          </a:xfrm>
        </p:spPr>
        <p:txBody>
          <a:bodyPr>
            <a:normAutofit/>
          </a:bodyPr>
          <a:lstStyle/>
          <a:p>
            <a:r>
              <a:rPr lang="en-US" sz="5400" dirty="0" smtClean="0">
                <a:solidFill>
                  <a:schemeClr val="bg1"/>
                </a:solidFill>
              </a:rPr>
              <a:t>Windows Azure Overview</a:t>
            </a:r>
            <a:endParaRPr lang="en-US" sz="5400" dirty="0">
              <a:solidFill>
                <a:schemeClr val="bg1"/>
              </a:solidFill>
            </a:endParaRPr>
          </a:p>
        </p:txBody>
      </p:sp>
    </p:spTree>
    <p:extLst>
      <p:ext uri="{BB962C8B-B14F-4D97-AF65-F5344CB8AC3E}">
        <p14:creationId xmlns:p14="http://schemas.microsoft.com/office/powerpoint/2010/main" val="111889517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pic>
        <p:nvPicPr>
          <p:cNvPr id="4" name="Picture 3"/>
          <p:cNvPicPr>
            <a:picLocks noChangeAspect="1"/>
          </p:cNvPicPr>
          <p:nvPr/>
        </p:nvPicPr>
        <p:blipFill>
          <a:blip r:embed="rId2"/>
          <a:stretch>
            <a:fillRect/>
          </a:stretch>
        </p:blipFill>
        <p:spPr>
          <a:xfrm>
            <a:off x="1338262" y="1252537"/>
            <a:ext cx="9515475" cy="4352925"/>
          </a:xfrm>
          <a:prstGeom prst="rect">
            <a:avLst/>
          </a:prstGeom>
        </p:spPr>
      </p:pic>
    </p:spTree>
    <p:extLst>
      <p:ext uri="{BB962C8B-B14F-4D97-AF65-F5344CB8AC3E}">
        <p14:creationId xmlns:p14="http://schemas.microsoft.com/office/powerpoint/2010/main" val="283262292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en-GB" dirty="0" smtClean="0"/>
              <a:t>Looked at when to use continuous delivery and why you would</a:t>
            </a:r>
          </a:p>
          <a:p>
            <a:r>
              <a:rPr lang="en-GB" dirty="0" smtClean="0"/>
              <a:t>Considered the tech, tools and options in play</a:t>
            </a:r>
          </a:p>
          <a:p>
            <a:r>
              <a:rPr lang="en-GB" dirty="0" smtClean="0"/>
              <a:t>Examined a couple of scenarios with hosted SCM</a:t>
            </a:r>
          </a:p>
        </p:txBody>
      </p:sp>
      <p:sp>
        <p:nvSpPr>
          <p:cNvPr id="2" name="Title 1"/>
          <p:cNvSpPr>
            <a:spLocks noGrp="1"/>
          </p:cNvSpPr>
          <p:nvPr>
            <p:ph type="title"/>
          </p:nvPr>
        </p:nvSpPr>
        <p:spPr/>
        <p:txBody>
          <a:bodyPr/>
          <a:lstStyle/>
          <a:p>
            <a:r>
              <a:rPr lang="en-US" dirty="0" smtClean="0"/>
              <a:t>Module Summary</a:t>
            </a:r>
            <a:endParaRPr lang="en-US" dirty="0"/>
          </a:p>
        </p:txBody>
      </p:sp>
    </p:spTree>
    <p:extLst>
      <p:ext uri="{BB962C8B-B14F-4D97-AF65-F5344CB8AC3E}">
        <p14:creationId xmlns:p14="http://schemas.microsoft.com/office/powerpoint/2010/main" val="414899962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pPr marL="914400" indent="-914400"/>
            <a:r>
              <a:rPr lang="en-US" dirty="0" smtClean="0"/>
              <a:t>04 | Scaling and Configuration</a:t>
            </a:r>
            <a:endParaRPr lang="en-US" dirty="0"/>
          </a:p>
        </p:txBody>
      </p:sp>
      <p:sp>
        <p:nvSpPr>
          <p:cNvPr id="8" name="Subtitle 3"/>
          <p:cNvSpPr>
            <a:spLocks noGrp="1"/>
          </p:cNvSpPr>
          <p:nvPr>
            <p:ph type="subTitle" idx="1"/>
          </p:nvPr>
        </p:nvSpPr>
        <p:spPr>
          <a:xfrm>
            <a:off x="193271" y="5132437"/>
            <a:ext cx="8579886" cy="1460779"/>
          </a:xfrm>
        </p:spPr>
        <p:txBody>
          <a:bodyPr/>
          <a:lstStyle/>
          <a:p>
            <a:r>
              <a:rPr lang="en-US" dirty="0" smtClean="0"/>
              <a:t>James Chambers </a:t>
            </a:r>
            <a:r>
              <a:rPr lang="en-US" dirty="0"/>
              <a:t>| </a:t>
            </a:r>
            <a:r>
              <a:rPr lang="en-US" dirty="0" smtClean="0"/>
              <a:t>Author, Microsoft </a:t>
            </a:r>
            <a:r>
              <a:rPr lang="en-US" dirty="0"/>
              <a:t>ASP.NET/</a:t>
            </a:r>
            <a:r>
              <a:rPr lang="en-US" dirty="0" err="1"/>
              <a:t>IIS</a:t>
            </a:r>
            <a:r>
              <a:rPr lang="en-US" dirty="0"/>
              <a:t> MVP </a:t>
            </a:r>
            <a:endParaRPr lang="en-US" dirty="0" smtClean="0"/>
          </a:p>
          <a:p>
            <a:r>
              <a:rPr lang="en-US" dirty="0" smtClean="0"/>
              <a:t>Tejaswi Redkar | Author, Director of Business Programs (AppPlat)</a:t>
            </a:r>
            <a:endParaRPr lang="en-US" dirty="0"/>
          </a:p>
        </p:txBody>
      </p:sp>
    </p:spTree>
    <p:extLst>
      <p:ext uri="{BB962C8B-B14F-4D97-AF65-F5344CB8AC3E}">
        <p14:creationId xmlns:p14="http://schemas.microsoft.com/office/powerpoint/2010/main" val="373078921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79413" y="1245702"/>
            <a:ext cx="11525250" cy="5432912"/>
          </a:xfrm>
        </p:spPr>
        <p:txBody>
          <a:bodyPr>
            <a:normAutofit/>
          </a:bodyPr>
          <a:lstStyle/>
          <a:p>
            <a:r>
              <a:rPr lang="en-US" dirty="0"/>
              <a:t>The Hosting Plans</a:t>
            </a:r>
          </a:p>
          <a:p>
            <a:r>
              <a:rPr lang="en-US" dirty="0" smtClean="0"/>
              <a:t>Scaling</a:t>
            </a:r>
            <a:endParaRPr lang="en-US" dirty="0"/>
          </a:p>
          <a:p>
            <a:pPr lvl="1"/>
            <a:r>
              <a:rPr lang="en-US" dirty="0" smtClean="0"/>
              <a:t>Scale-Up</a:t>
            </a:r>
            <a:endParaRPr lang="en-US" dirty="0"/>
          </a:p>
          <a:p>
            <a:pPr lvl="1"/>
            <a:r>
              <a:rPr lang="en-US" dirty="0" smtClean="0"/>
              <a:t>Scale-Out</a:t>
            </a:r>
            <a:endParaRPr lang="en-US" dirty="0"/>
          </a:p>
          <a:p>
            <a:r>
              <a:rPr lang="en-US" dirty="0" smtClean="0"/>
              <a:t>Scale-out patterns</a:t>
            </a:r>
            <a:endParaRPr lang="en-US" dirty="0"/>
          </a:p>
          <a:p>
            <a:r>
              <a:rPr lang="en-US" dirty="0" smtClean="0"/>
              <a:t>Monitoring &amp; Diagnostics</a:t>
            </a:r>
          </a:p>
          <a:p>
            <a:r>
              <a:rPr lang="en-US" dirty="0" smtClean="0"/>
              <a:t>Custom Domains &amp; </a:t>
            </a:r>
            <a:r>
              <a:rPr lang="en-US" dirty="0" err="1" smtClean="0"/>
              <a:t>SSL</a:t>
            </a:r>
            <a:endParaRPr lang="en-US" dirty="0"/>
          </a:p>
          <a:p>
            <a:r>
              <a:rPr lang="en-US" dirty="0" smtClean="0"/>
              <a:t>Configuration </a:t>
            </a:r>
            <a:r>
              <a:rPr lang="en-US" dirty="0"/>
              <a:t>Settings</a:t>
            </a:r>
          </a:p>
        </p:txBody>
      </p:sp>
      <p:sp>
        <p:nvSpPr>
          <p:cNvPr id="2" name="Title 1"/>
          <p:cNvSpPr>
            <a:spLocks noGrp="1"/>
          </p:cNvSpPr>
          <p:nvPr>
            <p:ph type="title"/>
          </p:nvPr>
        </p:nvSpPr>
        <p:spPr/>
        <p:txBody>
          <a:bodyPr/>
          <a:lstStyle/>
          <a:p>
            <a:r>
              <a:rPr lang="en-US" smtClean="0"/>
              <a:t>Module Overview</a:t>
            </a:r>
            <a:endParaRPr lang="en-US" dirty="0"/>
          </a:p>
        </p:txBody>
      </p:sp>
    </p:spTree>
    <p:extLst>
      <p:ext uri="{BB962C8B-B14F-4D97-AF65-F5344CB8AC3E}">
        <p14:creationId xmlns:p14="http://schemas.microsoft.com/office/powerpoint/2010/main" val="227512958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90144" y="2523150"/>
            <a:ext cx="11801856" cy="2023450"/>
          </a:xfrm>
          <a:prstGeom prst="rect">
            <a:avLst/>
          </a:prstGeom>
        </p:spPr>
        <p:txBody>
          <a:bodyPr vert="horz" lIns="91409" tIns="45705" rIns="91409" bIns="45705" rtlCol="0" anchor="t" anchorCtr="0">
            <a:noAutofit/>
          </a:bodyPr>
          <a:lst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sz="8000" dirty="0" smtClean="0"/>
              <a:t>Scaling</a:t>
            </a:r>
            <a:endParaRPr lang="en-US" sz="8000" dirty="0"/>
          </a:p>
        </p:txBody>
      </p:sp>
    </p:spTree>
    <p:extLst>
      <p:ext uri="{BB962C8B-B14F-4D97-AF65-F5344CB8AC3E}">
        <p14:creationId xmlns:p14="http://schemas.microsoft.com/office/powerpoint/2010/main" val="159499605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16812"/>
            <a:ext cx="11653522" cy="894869"/>
          </a:xfrm>
        </p:spPr>
        <p:txBody>
          <a:bodyPr/>
          <a:lstStyle/>
          <a:p>
            <a:r>
              <a:rPr lang="en-US" dirty="0" smtClean="0"/>
              <a:t>Scaling Out and Scale-Up (Standard)</a:t>
            </a:r>
            <a:endParaRPr lang="en-US" dirty="0"/>
          </a:p>
        </p:txBody>
      </p:sp>
      <p:sp>
        <p:nvSpPr>
          <p:cNvPr id="4" name="Content Placeholder 3"/>
          <p:cNvSpPr>
            <a:spLocks noGrp="1"/>
          </p:cNvSpPr>
          <p:nvPr>
            <p:ph sz="half" idx="4294967295"/>
          </p:nvPr>
        </p:nvSpPr>
        <p:spPr>
          <a:xfrm>
            <a:off x="519248" y="1371825"/>
            <a:ext cx="5487830" cy="2806475"/>
          </a:xfrm>
          <a:prstGeom prst="rect">
            <a:avLst/>
          </a:prstGeom>
        </p:spPr>
        <p:txBody>
          <a:bodyPr/>
          <a:lstStyle/>
          <a:p>
            <a:pPr marL="0" indent="0">
              <a:buNone/>
            </a:pPr>
            <a:r>
              <a:rPr lang="en-US" sz="3600" u="sng" dirty="0" smtClean="0"/>
              <a:t>Scale Up </a:t>
            </a:r>
          </a:p>
          <a:p>
            <a:pPr marL="0" indent="0">
              <a:buNone/>
            </a:pPr>
            <a:r>
              <a:rPr lang="en-US" sz="2200" dirty="0" smtClean="0"/>
              <a:t>Only available in Standard-tier</a:t>
            </a:r>
          </a:p>
          <a:p>
            <a:pPr marL="0" indent="0">
              <a:buNone/>
            </a:pPr>
            <a:endParaRPr lang="en-US" sz="2200" dirty="0" smtClean="0"/>
          </a:p>
          <a:p>
            <a:pPr marL="0" indent="0">
              <a:buNone/>
            </a:pPr>
            <a:r>
              <a:rPr lang="en-US" sz="2200" dirty="0" smtClean="0"/>
              <a:t>In Standard tier - increase the size of a reserved instance </a:t>
            </a:r>
          </a:p>
        </p:txBody>
      </p:sp>
      <p:sp>
        <p:nvSpPr>
          <p:cNvPr id="5" name="Content Placeholder 4"/>
          <p:cNvSpPr>
            <a:spLocks noGrp="1"/>
          </p:cNvSpPr>
          <p:nvPr>
            <p:ph sz="half" idx="2"/>
          </p:nvPr>
        </p:nvSpPr>
        <p:spPr>
          <a:xfrm>
            <a:off x="6183335" y="1371825"/>
            <a:ext cx="5739426" cy="2692175"/>
          </a:xfrm>
        </p:spPr>
        <p:txBody>
          <a:bodyPr>
            <a:normAutofit fontScale="70000" lnSpcReduction="20000"/>
          </a:bodyPr>
          <a:lstStyle/>
          <a:p>
            <a:pPr marL="0" indent="0">
              <a:buNone/>
            </a:pPr>
            <a:r>
              <a:rPr lang="en-US" sz="5100" u="sng" dirty="0" smtClean="0"/>
              <a:t>Scale Out</a:t>
            </a:r>
          </a:p>
          <a:p>
            <a:pPr marL="0" indent="0">
              <a:buNone/>
            </a:pPr>
            <a:endParaRPr lang="en-US" dirty="0"/>
          </a:p>
          <a:p>
            <a:pPr marL="0" indent="0">
              <a:buNone/>
            </a:pPr>
            <a:r>
              <a:rPr lang="en-US" dirty="0" smtClean="0"/>
              <a:t>In Shared tier - add </a:t>
            </a:r>
            <a:r>
              <a:rPr lang="en-US" dirty="0"/>
              <a:t>more </a:t>
            </a:r>
            <a:r>
              <a:rPr lang="en-US" dirty="0" smtClean="0"/>
              <a:t>instances of your app</a:t>
            </a:r>
          </a:p>
          <a:p>
            <a:pPr marL="0" indent="0">
              <a:buNone/>
            </a:pPr>
            <a:endParaRPr lang="en-US" dirty="0"/>
          </a:p>
          <a:p>
            <a:pPr marL="0" indent="0">
              <a:buNone/>
            </a:pPr>
            <a:r>
              <a:rPr lang="en-US" dirty="0" smtClean="0"/>
              <a:t>In Standard tier – add more reserved instances (VMs)</a:t>
            </a:r>
            <a:endParaRPr lang="en-US" dirty="0"/>
          </a:p>
          <a:p>
            <a:pPr marL="0" indent="0">
              <a:buNone/>
            </a:pPr>
            <a:endParaRPr lang="en-US" dirty="0"/>
          </a:p>
        </p:txBody>
      </p:sp>
      <p:sp>
        <p:nvSpPr>
          <p:cNvPr id="8" name="hyperV2"/>
          <p:cNvSpPr>
            <a:spLocks noChangeAspect="1" noEditPoints="1"/>
          </p:cNvSpPr>
          <p:nvPr/>
        </p:nvSpPr>
        <p:spPr bwMode="auto">
          <a:xfrm>
            <a:off x="3107917" y="3559796"/>
            <a:ext cx="1792850" cy="2988891"/>
          </a:xfrm>
          <a:custGeom>
            <a:avLst/>
            <a:gdLst>
              <a:gd name="T0" fmla="*/ 625 w 625"/>
              <a:gd name="T1" fmla="*/ 132 h 1044"/>
              <a:gd name="T2" fmla="*/ 393 w 625"/>
              <a:gd name="T3" fmla="*/ 0 h 1044"/>
              <a:gd name="T4" fmla="*/ 383 w 625"/>
              <a:gd name="T5" fmla="*/ 0 h 1044"/>
              <a:gd name="T6" fmla="*/ 5 w 625"/>
              <a:gd name="T7" fmla="*/ 218 h 1044"/>
              <a:gd name="T8" fmla="*/ 5 w 625"/>
              <a:gd name="T9" fmla="*/ 220 h 1044"/>
              <a:gd name="T10" fmla="*/ 0 w 625"/>
              <a:gd name="T11" fmla="*/ 223 h 1044"/>
              <a:gd name="T12" fmla="*/ 0 w 625"/>
              <a:gd name="T13" fmla="*/ 893 h 1044"/>
              <a:gd name="T14" fmla="*/ 5 w 625"/>
              <a:gd name="T15" fmla="*/ 902 h 1044"/>
              <a:gd name="T16" fmla="*/ 237 w 625"/>
              <a:gd name="T17" fmla="*/ 1044 h 1044"/>
              <a:gd name="T18" fmla="*/ 252 w 625"/>
              <a:gd name="T19" fmla="*/ 1035 h 1044"/>
              <a:gd name="T20" fmla="*/ 252 w 625"/>
              <a:gd name="T21" fmla="*/ 1034 h 1044"/>
              <a:gd name="T22" fmla="*/ 624 w 625"/>
              <a:gd name="T23" fmla="*/ 811 h 1044"/>
              <a:gd name="T24" fmla="*/ 624 w 625"/>
              <a:gd name="T25" fmla="*/ 150 h 1044"/>
              <a:gd name="T26" fmla="*/ 625 w 625"/>
              <a:gd name="T27" fmla="*/ 150 h 1044"/>
              <a:gd name="T28" fmla="*/ 625 w 625"/>
              <a:gd name="T29" fmla="*/ 132 h 1044"/>
              <a:gd name="T30" fmla="*/ 388 w 625"/>
              <a:gd name="T31" fmla="*/ 21 h 1044"/>
              <a:gd name="T32" fmla="*/ 600 w 625"/>
              <a:gd name="T33" fmla="*/ 141 h 1044"/>
              <a:gd name="T34" fmla="*/ 244 w 625"/>
              <a:gd name="T35" fmla="*/ 340 h 1044"/>
              <a:gd name="T36" fmla="*/ 165 w 625"/>
              <a:gd name="T37" fmla="*/ 298 h 1044"/>
              <a:gd name="T38" fmla="*/ 34 w 625"/>
              <a:gd name="T39" fmla="*/ 225 h 1044"/>
              <a:gd name="T40" fmla="*/ 388 w 625"/>
              <a:gd name="T41" fmla="*/ 21 h 1044"/>
              <a:gd name="T42" fmla="*/ 156 w 625"/>
              <a:gd name="T43" fmla="*/ 315 h 1044"/>
              <a:gd name="T44" fmla="*/ 230 w 625"/>
              <a:gd name="T45" fmla="*/ 357 h 1044"/>
              <a:gd name="T46" fmla="*/ 231 w 625"/>
              <a:gd name="T47" fmla="*/ 541 h 1044"/>
              <a:gd name="T48" fmla="*/ 20 w 625"/>
              <a:gd name="T49" fmla="*/ 423 h 1044"/>
              <a:gd name="T50" fmla="*/ 20 w 625"/>
              <a:gd name="T51" fmla="*/ 244 h 1044"/>
              <a:gd name="T52" fmla="*/ 156 w 625"/>
              <a:gd name="T53" fmla="*/ 315 h 1044"/>
              <a:gd name="T54" fmla="*/ 20 w 625"/>
              <a:gd name="T55" fmla="*/ 446 h 1044"/>
              <a:gd name="T56" fmla="*/ 231 w 625"/>
              <a:gd name="T57" fmla="*/ 563 h 1044"/>
              <a:gd name="T58" fmla="*/ 231 w 625"/>
              <a:gd name="T59" fmla="*/ 593 h 1044"/>
              <a:gd name="T60" fmla="*/ 20 w 625"/>
              <a:gd name="T61" fmla="*/ 475 h 1044"/>
              <a:gd name="T62" fmla="*/ 20 w 625"/>
              <a:gd name="T63" fmla="*/ 446 h 1044"/>
              <a:gd name="T64" fmla="*/ 20 w 625"/>
              <a:gd name="T65" fmla="*/ 498 h 1044"/>
              <a:gd name="T66" fmla="*/ 231 w 625"/>
              <a:gd name="T67" fmla="*/ 616 h 1044"/>
              <a:gd name="T68" fmla="*/ 231 w 625"/>
              <a:gd name="T69" fmla="*/ 637 h 1044"/>
              <a:gd name="T70" fmla="*/ 20 w 625"/>
              <a:gd name="T71" fmla="*/ 519 h 1044"/>
              <a:gd name="T72" fmla="*/ 20 w 625"/>
              <a:gd name="T73" fmla="*/ 498 h 1044"/>
              <a:gd name="T74" fmla="*/ 20 w 625"/>
              <a:gd name="T75" fmla="*/ 887 h 1044"/>
              <a:gd name="T76" fmla="*/ 20 w 625"/>
              <a:gd name="T77" fmla="*/ 542 h 1044"/>
              <a:gd name="T78" fmla="*/ 231 w 625"/>
              <a:gd name="T79" fmla="*/ 660 h 1044"/>
              <a:gd name="T80" fmla="*/ 232 w 625"/>
              <a:gd name="T81" fmla="*/ 1017 h 1044"/>
              <a:gd name="T82" fmla="*/ 20 w 625"/>
              <a:gd name="T83" fmla="*/ 887 h 1044"/>
              <a:gd name="T84" fmla="*/ 160 w 625"/>
              <a:gd name="T85" fmla="*/ 746 h 1044"/>
              <a:gd name="T86" fmla="*/ 110 w 625"/>
              <a:gd name="T87" fmla="*/ 770 h 1044"/>
              <a:gd name="T88" fmla="*/ 84 w 625"/>
              <a:gd name="T89" fmla="*/ 712 h 1044"/>
              <a:gd name="T90" fmla="*/ 134 w 625"/>
              <a:gd name="T91" fmla="*/ 688 h 1044"/>
              <a:gd name="T92" fmla="*/ 160 w 625"/>
              <a:gd name="T93" fmla="*/ 746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25" h="1044">
                <a:moveTo>
                  <a:pt x="625" y="132"/>
                </a:moveTo>
                <a:cubicBezTo>
                  <a:pt x="393" y="0"/>
                  <a:pt x="393" y="0"/>
                  <a:pt x="393" y="0"/>
                </a:cubicBezTo>
                <a:cubicBezTo>
                  <a:pt x="383" y="0"/>
                  <a:pt x="383" y="0"/>
                  <a:pt x="383" y="0"/>
                </a:cubicBezTo>
                <a:cubicBezTo>
                  <a:pt x="5" y="218"/>
                  <a:pt x="5" y="218"/>
                  <a:pt x="5" y="218"/>
                </a:cubicBezTo>
                <a:cubicBezTo>
                  <a:pt x="5" y="220"/>
                  <a:pt x="5" y="220"/>
                  <a:pt x="5" y="220"/>
                </a:cubicBezTo>
                <a:cubicBezTo>
                  <a:pt x="0" y="223"/>
                  <a:pt x="0" y="223"/>
                  <a:pt x="0" y="223"/>
                </a:cubicBezTo>
                <a:cubicBezTo>
                  <a:pt x="0" y="893"/>
                  <a:pt x="0" y="893"/>
                  <a:pt x="0" y="893"/>
                </a:cubicBezTo>
                <a:cubicBezTo>
                  <a:pt x="5" y="902"/>
                  <a:pt x="5" y="902"/>
                  <a:pt x="5" y="902"/>
                </a:cubicBezTo>
                <a:cubicBezTo>
                  <a:pt x="237" y="1044"/>
                  <a:pt x="237" y="1044"/>
                  <a:pt x="237" y="1044"/>
                </a:cubicBezTo>
                <a:cubicBezTo>
                  <a:pt x="252" y="1035"/>
                  <a:pt x="252" y="1035"/>
                  <a:pt x="252" y="1035"/>
                </a:cubicBezTo>
                <a:cubicBezTo>
                  <a:pt x="252" y="1034"/>
                  <a:pt x="252" y="1034"/>
                  <a:pt x="252" y="1034"/>
                </a:cubicBezTo>
                <a:cubicBezTo>
                  <a:pt x="624" y="811"/>
                  <a:pt x="624" y="811"/>
                  <a:pt x="624" y="811"/>
                </a:cubicBezTo>
                <a:cubicBezTo>
                  <a:pt x="624" y="150"/>
                  <a:pt x="624" y="150"/>
                  <a:pt x="624" y="150"/>
                </a:cubicBezTo>
                <a:cubicBezTo>
                  <a:pt x="625" y="150"/>
                  <a:pt x="625" y="150"/>
                  <a:pt x="625" y="150"/>
                </a:cubicBezTo>
                <a:lnTo>
                  <a:pt x="625" y="132"/>
                </a:lnTo>
                <a:close/>
                <a:moveTo>
                  <a:pt x="388" y="21"/>
                </a:moveTo>
                <a:cubicBezTo>
                  <a:pt x="600" y="141"/>
                  <a:pt x="600" y="141"/>
                  <a:pt x="600" y="141"/>
                </a:cubicBezTo>
                <a:cubicBezTo>
                  <a:pt x="244" y="340"/>
                  <a:pt x="244" y="340"/>
                  <a:pt x="244" y="340"/>
                </a:cubicBezTo>
                <a:cubicBezTo>
                  <a:pt x="165" y="298"/>
                  <a:pt x="165" y="298"/>
                  <a:pt x="165" y="298"/>
                </a:cubicBezTo>
                <a:cubicBezTo>
                  <a:pt x="34" y="225"/>
                  <a:pt x="34" y="225"/>
                  <a:pt x="34" y="225"/>
                </a:cubicBezTo>
                <a:lnTo>
                  <a:pt x="388" y="21"/>
                </a:lnTo>
                <a:close/>
                <a:moveTo>
                  <a:pt x="156" y="315"/>
                </a:moveTo>
                <a:cubicBezTo>
                  <a:pt x="230" y="357"/>
                  <a:pt x="230" y="357"/>
                  <a:pt x="230" y="357"/>
                </a:cubicBezTo>
                <a:cubicBezTo>
                  <a:pt x="231" y="541"/>
                  <a:pt x="231" y="541"/>
                  <a:pt x="231" y="541"/>
                </a:cubicBezTo>
                <a:cubicBezTo>
                  <a:pt x="20" y="423"/>
                  <a:pt x="20" y="423"/>
                  <a:pt x="20" y="423"/>
                </a:cubicBezTo>
                <a:cubicBezTo>
                  <a:pt x="20" y="244"/>
                  <a:pt x="20" y="244"/>
                  <a:pt x="20" y="244"/>
                </a:cubicBezTo>
                <a:lnTo>
                  <a:pt x="156" y="315"/>
                </a:lnTo>
                <a:close/>
                <a:moveTo>
                  <a:pt x="20" y="446"/>
                </a:moveTo>
                <a:cubicBezTo>
                  <a:pt x="231" y="563"/>
                  <a:pt x="231" y="563"/>
                  <a:pt x="231" y="563"/>
                </a:cubicBezTo>
                <a:cubicBezTo>
                  <a:pt x="231" y="593"/>
                  <a:pt x="231" y="593"/>
                  <a:pt x="231" y="593"/>
                </a:cubicBezTo>
                <a:cubicBezTo>
                  <a:pt x="20" y="475"/>
                  <a:pt x="20" y="475"/>
                  <a:pt x="20" y="475"/>
                </a:cubicBezTo>
                <a:lnTo>
                  <a:pt x="20" y="446"/>
                </a:lnTo>
                <a:close/>
                <a:moveTo>
                  <a:pt x="20" y="498"/>
                </a:moveTo>
                <a:cubicBezTo>
                  <a:pt x="231" y="616"/>
                  <a:pt x="231" y="616"/>
                  <a:pt x="231" y="616"/>
                </a:cubicBezTo>
                <a:cubicBezTo>
                  <a:pt x="231" y="637"/>
                  <a:pt x="231" y="637"/>
                  <a:pt x="231" y="637"/>
                </a:cubicBezTo>
                <a:cubicBezTo>
                  <a:pt x="20" y="519"/>
                  <a:pt x="20" y="519"/>
                  <a:pt x="20" y="519"/>
                </a:cubicBezTo>
                <a:lnTo>
                  <a:pt x="20" y="498"/>
                </a:lnTo>
                <a:close/>
                <a:moveTo>
                  <a:pt x="20" y="887"/>
                </a:moveTo>
                <a:cubicBezTo>
                  <a:pt x="20" y="542"/>
                  <a:pt x="20" y="542"/>
                  <a:pt x="20" y="542"/>
                </a:cubicBezTo>
                <a:cubicBezTo>
                  <a:pt x="231" y="660"/>
                  <a:pt x="231" y="660"/>
                  <a:pt x="231" y="660"/>
                </a:cubicBezTo>
                <a:cubicBezTo>
                  <a:pt x="232" y="1017"/>
                  <a:pt x="232" y="1017"/>
                  <a:pt x="232" y="1017"/>
                </a:cubicBezTo>
                <a:lnTo>
                  <a:pt x="20" y="887"/>
                </a:lnTo>
                <a:close/>
                <a:moveTo>
                  <a:pt x="160" y="746"/>
                </a:moveTo>
                <a:cubicBezTo>
                  <a:pt x="154" y="769"/>
                  <a:pt x="132" y="779"/>
                  <a:pt x="110" y="770"/>
                </a:cubicBezTo>
                <a:cubicBezTo>
                  <a:pt x="89" y="760"/>
                  <a:pt x="77" y="734"/>
                  <a:pt x="84" y="712"/>
                </a:cubicBezTo>
                <a:cubicBezTo>
                  <a:pt x="90" y="689"/>
                  <a:pt x="112" y="679"/>
                  <a:pt x="134" y="688"/>
                </a:cubicBezTo>
                <a:cubicBezTo>
                  <a:pt x="155" y="698"/>
                  <a:pt x="167" y="724"/>
                  <a:pt x="160" y="746"/>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endParaRPr lang="en-US" sz="1765">
              <a:solidFill>
                <a:srgbClr val="000000"/>
              </a:solidFill>
            </a:endParaRPr>
          </a:p>
        </p:txBody>
      </p:sp>
      <p:sp>
        <p:nvSpPr>
          <p:cNvPr id="9" name="hyperV2"/>
          <p:cNvSpPr>
            <a:spLocks noChangeAspect="1" noEditPoints="1"/>
          </p:cNvSpPr>
          <p:nvPr/>
        </p:nvSpPr>
        <p:spPr bwMode="auto">
          <a:xfrm>
            <a:off x="1613876" y="4528360"/>
            <a:ext cx="1267355" cy="2112829"/>
          </a:xfrm>
          <a:custGeom>
            <a:avLst/>
            <a:gdLst>
              <a:gd name="T0" fmla="*/ 625 w 625"/>
              <a:gd name="T1" fmla="*/ 132 h 1044"/>
              <a:gd name="T2" fmla="*/ 393 w 625"/>
              <a:gd name="T3" fmla="*/ 0 h 1044"/>
              <a:gd name="T4" fmla="*/ 383 w 625"/>
              <a:gd name="T5" fmla="*/ 0 h 1044"/>
              <a:gd name="T6" fmla="*/ 5 w 625"/>
              <a:gd name="T7" fmla="*/ 218 h 1044"/>
              <a:gd name="T8" fmla="*/ 5 w 625"/>
              <a:gd name="T9" fmla="*/ 220 h 1044"/>
              <a:gd name="T10" fmla="*/ 0 w 625"/>
              <a:gd name="T11" fmla="*/ 223 h 1044"/>
              <a:gd name="T12" fmla="*/ 0 w 625"/>
              <a:gd name="T13" fmla="*/ 893 h 1044"/>
              <a:gd name="T14" fmla="*/ 5 w 625"/>
              <a:gd name="T15" fmla="*/ 902 h 1044"/>
              <a:gd name="T16" fmla="*/ 237 w 625"/>
              <a:gd name="T17" fmla="*/ 1044 h 1044"/>
              <a:gd name="T18" fmla="*/ 252 w 625"/>
              <a:gd name="T19" fmla="*/ 1035 h 1044"/>
              <a:gd name="T20" fmla="*/ 252 w 625"/>
              <a:gd name="T21" fmla="*/ 1034 h 1044"/>
              <a:gd name="T22" fmla="*/ 624 w 625"/>
              <a:gd name="T23" fmla="*/ 811 h 1044"/>
              <a:gd name="T24" fmla="*/ 624 w 625"/>
              <a:gd name="T25" fmla="*/ 150 h 1044"/>
              <a:gd name="T26" fmla="*/ 625 w 625"/>
              <a:gd name="T27" fmla="*/ 150 h 1044"/>
              <a:gd name="T28" fmla="*/ 625 w 625"/>
              <a:gd name="T29" fmla="*/ 132 h 1044"/>
              <a:gd name="T30" fmla="*/ 388 w 625"/>
              <a:gd name="T31" fmla="*/ 21 h 1044"/>
              <a:gd name="T32" fmla="*/ 600 w 625"/>
              <a:gd name="T33" fmla="*/ 141 h 1044"/>
              <a:gd name="T34" fmla="*/ 244 w 625"/>
              <a:gd name="T35" fmla="*/ 340 h 1044"/>
              <a:gd name="T36" fmla="*/ 165 w 625"/>
              <a:gd name="T37" fmla="*/ 298 h 1044"/>
              <a:gd name="T38" fmla="*/ 34 w 625"/>
              <a:gd name="T39" fmla="*/ 225 h 1044"/>
              <a:gd name="T40" fmla="*/ 388 w 625"/>
              <a:gd name="T41" fmla="*/ 21 h 1044"/>
              <a:gd name="T42" fmla="*/ 156 w 625"/>
              <a:gd name="T43" fmla="*/ 315 h 1044"/>
              <a:gd name="T44" fmla="*/ 230 w 625"/>
              <a:gd name="T45" fmla="*/ 357 h 1044"/>
              <a:gd name="T46" fmla="*/ 231 w 625"/>
              <a:gd name="T47" fmla="*/ 541 h 1044"/>
              <a:gd name="T48" fmla="*/ 20 w 625"/>
              <a:gd name="T49" fmla="*/ 423 h 1044"/>
              <a:gd name="T50" fmla="*/ 20 w 625"/>
              <a:gd name="T51" fmla="*/ 244 h 1044"/>
              <a:gd name="T52" fmla="*/ 156 w 625"/>
              <a:gd name="T53" fmla="*/ 315 h 1044"/>
              <a:gd name="T54" fmla="*/ 20 w 625"/>
              <a:gd name="T55" fmla="*/ 446 h 1044"/>
              <a:gd name="T56" fmla="*/ 231 w 625"/>
              <a:gd name="T57" fmla="*/ 563 h 1044"/>
              <a:gd name="T58" fmla="*/ 231 w 625"/>
              <a:gd name="T59" fmla="*/ 593 h 1044"/>
              <a:gd name="T60" fmla="*/ 20 w 625"/>
              <a:gd name="T61" fmla="*/ 475 h 1044"/>
              <a:gd name="T62" fmla="*/ 20 w 625"/>
              <a:gd name="T63" fmla="*/ 446 h 1044"/>
              <a:gd name="T64" fmla="*/ 20 w 625"/>
              <a:gd name="T65" fmla="*/ 498 h 1044"/>
              <a:gd name="T66" fmla="*/ 231 w 625"/>
              <a:gd name="T67" fmla="*/ 616 h 1044"/>
              <a:gd name="T68" fmla="*/ 231 w 625"/>
              <a:gd name="T69" fmla="*/ 637 h 1044"/>
              <a:gd name="T70" fmla="*/ 20 w 625"/>
              <a:gd name="T71" fmla="*/ 519 h 1044"/>
              <a:gd name="T72" fmla="*/ 20 w 625"/>
              <a:gd name="T73" fmla="*/ 498 h 1044"/>
              <a:gd name="T74" fmla="*/ 20 w 625"/>
              <a:gd name="T75" fmla="*/ 887 h 1044"/>
              <a:gd name="T76" fmla="*/ 20 w 625"/>
              <a:gd name="T77" fmla="*/ 542 h 1044"/>
              <a:gd name="T78" fmla="*/ 231 w 625"/>
              <a:gd name="T79" fmla="*/ 660 h 1044"/>
              <a:gd name="T80" fmla="*/ 232 w 625"/>
              <a:gd name="T81" fmla="*/ 1017 h 1044"/>
              <a:gd name="T82" fmla="*/ 20 w 625"/>
              <a:gd name="T83" fmla="*/ 887 h 1044"/>
              <a:gd name="T84" fmla="*/ 160 w 625"/>
              <a:gd name="T85" fmla="*/ 746 h 1044"/>
              <a:gd name="T86" fmla="*/ 110 w 625"/>
              <a:gd name="T87" fmla="*/ 770 h 1044"/>
              <a:gd name="T88" fmla="*/ 84 w 625"/>
              <a:gd name="T89" fmla="*/ 712 h 1044"/>
              <a:gd name="T90" fmla="*/ 134 w 625"/>
              <a:gd name="T91" fmla="*/ 688 h 1044"/>
              <a:gd name="T92" fmla="*/ 160 w 625"/>
              <a:gd name="T93" fmla="*/ 746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25" h="1044">
                <a:moveTo>
                  <a:pt x="625" y="132"/>
                </a:moveTo>
                <a:cubicBezTo>
                  <a:pt x="393" y="0"/>
                  <a:pt x="393" y="0"/>
                  <a:pt x="393" y="0"/>
                </a:cubicBezTo>
                <a:cubicBezTo>
                  <a:pt x="383" y="0"/>
                  <a:pt x="383" y="0"/>
                  <a:pt x="383" y="0"/>
                </a:cubicBezTo>
                <a:cubicBezTo>
                  <a:pt x="5" y="218"/>
                  <a:pt x="5" y="218"/>
                  <a:pt x="5" y="218"/>
                </a:cubicBezTo>
                <a:cubicBezTo>
                  <a:pt x="5" y="220"/>
                  <a:pt x="5" y="220"/>
                  <a:pt x="5" y="220"/>
                </a:cubicBezTo>
                <a:cubicBezTo>
                  <a:pt x="0" y="223"/>
                  <a:pt x="0" y="223"/>
                  <a:pt x="0" y="223"/>
                </a:cubicBezTo>
                <a:cubicBezTo>
                  <a:pt x="0" y="893"/>
                  <a:pt x="0" y="893"/>
                  <a:pt x="0" y="893"/>
                </a:cubicBezTo>
                <a:cubicBezTo>
                  <a:pt x="5" y="902"/>
                  <a:pt x="5" y="902"/>
                  <a:pt x="5" y="902"/>
                </a:cubicBezTo>
                <a:cubicBezTo>
                  <a:pt x="237" y="1044"/>
                  <a:pt x="237" y="1044"/>
                  <a:pt x="237" y="1044"/>
                </a:cubicBezTo>
                <a:cubicBezTo>
                  <a:pt x="252" y="1035"/>
                  <a:pt x="252" y="1035"/>
                  <a:pt x="252" y="1035"/>
                </a:cubicBezTo>
                <a:cubicBezTo>
                  <a:pt x="252" y="1034"/>
                  <a:pt x="252" y="1034"/>
                  <a:pt x="252" y="1034"/>
                </a:cubicBezTo>
                <a:cubicBezTo>
                  <a:pt x="624" y="811"/>
                  <a:pt x="624" y="811"/>
                  <a:pt x="624" y="811"/>
                </a:cubicBezTo>
                <a:cubicBezTo>
                  <a:pt x="624" y="150"/>
                  <a:pt x="624" y="150"/>
                  <a:pt x="624" y="150"/>
                </a:cubicBezTo>
                <a:cubicBezTo>
                  <a:pt x="625" y="150"/>
                  <a:pt x="625" y="150"/>
                  <a:pt x="625" y="150"/>
                </a:cubicBezTo>
                <a:lnTo>
                  <a:pt x="625" y="132"/>
                </a:lnTo>
                <a:close/>
                <a:moveTo>
                  <a:pt x="388" y="21"/>
                </a:moveTo>
                <a:cubicBezTo>
                  <a:pt x="600" y="141"/>
                  <a:pt x="600" y="141"/>
                  <a:pt x="600" y="141"/>
                </a:cubicBezTo>
                <a:cubicBezTo>
                  <a:pt x="244" y="340"/>
                  <a:pt x="244" y="340"/>
                  <a:pt x="244" y="340"/>
                </a:cubicBezTo>
                <a:cubicBezTo>
                  <a:pt x="165" y="298"/>
                  <a:pt x="165" y="298"/>
                  <a:pt x="165" y="298"/>
                </a:cubicBezTo>
                <a:cubicBezTo>
                  <a:pt x="34" y="225"/>
                  <a:pt x="34" y="225"/>
                  <a:pt x="34" y="225"/>
                </a:cubicBezTo>
                <a:lnTo>
                  <a:pt x="388" y="21"/>
                </a:lnTo>
                <a:close/>
                <a:moveTo>
                  <a:pt x="156" y="315"/>
                </a:moveTo>
                <a:cubicBezTo>
                  <a:pt x="230" y="357"/>
                  <a:pt x="230" y="357"/>
                  <a:pt x="230" y="357"/>
                </a:cubicBezTo>
                <a:cubicBezTo>
                  <a:pt x="231" y="541"/>
                  <a:pt x="231" y="541"/>
                  <a:pt x="231" y="541"/>
                </a:cubicBezTo>
                <a:cubicBezTo>
                  <a:pt x="20" y="423"/>
                  <a:pt x="20" y="423"/>
                  <a:pt x="20" y="423"/>
                </a:cubicBezTo>
                <a:cubicBezTo>
                  <a:pt x="20" y="244"/>
                  <a:pt x="20" y="244"/>
                  <a:pt x="20" y="244"/>
                </a:cubicBezTo>
                <a:lnTo>
                  <a:pt x="156" y="315"/>
                </a:lnTo>
                <a:close/>
                <a:moveTo>
                  <a:pt x="20" y="446"/>
                </a:moveTo>
                <a:cubicBezTo>
                  <a:pt x="231" y="563"/>
                  <a:pt x="231" y="563"/>
                  <a:pt x="231" y="563"/>
                </a:cubicBezTo>
                <a:cubicBezTo>
                  <a:pt x="231" y="593"/>
                  <a:pt x="231" y="593"/>
                  <a:pt x="231" y="593"/>
                </a:cubicBezTo>
                <a:cubicBezTo>
                  <a:pt x="20" y="475"/>
                  <a:pt x="20" y="475"/>
                  <a:pt x="20" y="475"/>
                </a:cubicBezTo>
                <a:lnTo>
                  <a:pt x="20" y="446"/>
                </a:lnTo>
                <a:close/>
                <a:moveTo>
                  <a:pt x="20" y="498"/>
                </a:moveTo>
                <a:cubicBezTo>
                  <a:pt x="231" y="616"/>
                  <a:pt x="231" y="616"/>
                  <a:pt x="231" y="616"/>
                </a:cubicBezTo>
                <a:cubicBezTo>
                  <a:pt x="231" y="637"/>
                  <a:pt x="231" y="637"/>
                  <a:pt x="231" y="637"/>
                </a:cubicBezTo>
                <a:cubicBezTo>
                  <a:pt x="20" y="519"/>
                  <a:pt x="20" y="519"/>
                  <a:pt x="20" y="519"/>
                </a:cubicBezTo>
                <a:lnTo>
                  <a:pt x="20" y="498"/>
                </a:lnTo>
                <a:close/>
                <a:moveTo>
                  <a:pt x="20" y="887"/>
                </a:moveTo>
                <a:cubicBezTo>
                  <a:pt x="20" y="542"/>
                  <a:pt x="20" y="542"/>
                  <a:pt x="20" y="542"/>
                </a:cubicBezTo>
                <a:cubicBezTo>
                  <a:pt x="231" y="660"/>
                  <a:pt x="231" y="660"/>
                  <a:pt x="231" y="660"/>
                </a:cubicBezTo>
                <a:cubicBezTo>
                  <a:pt x="232" y="1017"/>
                  <a:pt x="232" y="1017"/>
                  <a:pt x="232" y="1017"/>
                </a:cubicBezTo>
                <a:lnTo>
                  <a:pt x="20" y="887"/>
                </a:lnTo>
                <a:close/>
                <a:moveTo>
                  <a:pt x="160" y="746"/>
                </a:moveTo>
                <a:cubicBezTo>
                  <a:pt x="154" y="769"/>
                  <a:pt x="132" y="779"/>
                  <a:pt x="110" y="770"/>
                </a:cubicBezTo>
                <a:cubicBezTo>
                  <a:pt x="89" y="760"/>
                  <a:pt x="77" y="734"/>
                  <a:pt x="84" y="712"/>
                </a:cubicBezTo>
                <a:cubicBezTo>
                  <a:pt x="90" y="689"/>
                  <a:pt x="112" y="679"/>
                  <a:pt x="134" y="688"/>
                </a:cubicBezTo>
                <a:cubicBezTo>
                  <a:pt x="155" y="698"/>
                  <a:pt x="167" y="724"/>
                  <a:pt x="160" y="746"/>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765">
              <a:solidFill>
                <a:srgbClr val="000000"/>
              </a:solidFill>
            </a:endParaRPr>
          </a:p>
        </p:txBody>
      </p:sp>
      <p:sp>
        <p:nvSpPr>
          <p:cNvPr id="10" name="hyperV2"/>
          <p:cNvSpPr>
            <a:spLocks noChangeAspect="1" noEditPoints="1"/>
          </p:cNvSpPr>
          <p:nvPr/>
        </p:nvSpPr>
        <p:spPr bwMode="auto">
          <a:xfrm>
            <a:off x="717581" y="5275380"/>
            <a:ext cx="763969" cy="1273625"/>
          </a:xfrm>
          <a:custGeom>
            <a:avLst/>
            <a:gdLst>
              <a:gd name="T0" fmla="*/ 625 w 625"/>
              <a:gd name="T1" fmla="*/ 132 h 1044"/>
              <a:gd name="T2" fmla="*/ 393 w 625"/>
              <a:gd name="T3" fmla="*/ 0 h 1044"/>
              <a:gd name="T4" fmla="*/ 383 w 625"/>
              <a:gd name="T5" fmla="*/ 0 h 1044"/>
              <a:gd name="T6" fmla="*/ 5 w 625"/>
              <a:gd name="T7" fmla="*/ 218 h 1044"/>
              <a:gd name="T8" fmla="*/ 5 w 625"/>
              <a:gd name="T9" fmla="*/ 220 h 1044"/>
              <a:gd name="T10" fmla="*/ 0 w 625"/>
              <a:gd name="T11" fmla="*/ 223 h 1044"/>
              <a:gd name="T12" fmla="*/ 0 w 625"/>
              <a:gd name="T13" fmla="*/ 893 h 1044"/>
              <a:gd name="T14" fmla="*/ 5 w 625"/>
              <a:gd name="T15" fmla="*/ 902 h 1044"/>
              <a:gd name="T16" fmla="*/ 237 w 625"/>
              <a:gd name="T17" fmla="*/ 1044 h 1044"/>
              <a:gd name="T18" fmla="*/ 252 w 625"/>
              <a:gd name="T19" fmla="*/ 1035 h 1044"/>
              <a:gd name="T20" fmla="*/ 252 w 625"/>
              <a:gd name="T21" fmla="*/ 1034 h 1044"/>
              <a:gd name="T22" fmla="*/ 624 w 625"/>
              <a:gd name="T23" fmla="*/ 811 h 1044"/>
              <a:gd name="T24" fmla="*/ 624 w 625"/>
              <a:gd name="T25" fmla="*/ 150 h 1044"/>
              <a:gd name="T26" fmla="*/ 625 w 625"/>
              <a:gd name="T27" fmla="*/ 150 h 1044"/>
              <a:gd name="T28" fmla="*/ 625 w 625"/>
              <a:gd name="T29" fmla="*/ 132 h 1044"/>
              <a:gd name="T30" fmla="*/ 388 w 625"/>
              <a:gd name="T31" fmla="*/ 21 h 1044"/>
              <a:gd name="T32" fmla="*/ 600 w 625"/>
              <a:gd name="T33" fmla="*/ 141 h 1044"/>
              <a:gd name="T34" fmla="*/ 244 w 625"/>
              <a:gd name="T35" fmla="*/ 340 h 1044"/>
              <a:gd name="T36" fmla="*/ 165 w 625"/>
              <a:gd name="T37" fmla="*/ 298 h 1044"/>
              <a:gd name="T38" fmla="*/ 34 w 625"/>
              <a:gd name="T39" fmla="*/ 225 h 1044"/>
              <a:gd name="T40" fmla="*/ 388 w 625"/>
              <a:gd name="T41" fmla="*/ 21 h 1044"/>
              <a:gd name="T42" fmla="*/ 156 w 625"/>
              <a:gd name="T43" fmla="*/ 315 h 1044"/>
              <a:gd name="T44" fmla="*/ 230 w 625"/>
              <a:gd name="T45" fmla="*/ 357 h 1044"/>
              <a:gd name="T46" fmla="*/ 231 w 625"/>
              <a:gd name="T47" fmla="*/ 541 h 1044"/>
              <a:gd name="T48" fmla="*/ 20 w 625"/>
              <a:gd name="T49" fmla="*/ 423 h 1044"/>
              <a:gd name="T50" fmla="*/ 20 w 625"/>
              <a:gd name="T51" fmla="*/ 244 h 1044"/>
              <a:gd name="T52" fmla="*/ 156 w 625"/>
              <a:gd name="T53" fmla="*/ 315 h 1044"/>
              <a:gd name="T54" fmla="*/ 20 w 625"/>
              <a:gd name="T55" fmla="*/ 446 h 1044"/>
              <a:gd name="T56" fmla="*/ 231 w 625"/>
              <a:gd name="T57" fmla="*/ 563 h 1044"/>
              <a:gd name="T58" fmla="*/ 231 w 625"/>
              <a:gd name="T59" fmla="*/ 593 h 1044"/>
              <a:gd name="T60" fmla="*/ 20 w 625"/>
              <a:gd name="T61" fmla="*/ 475 h 1044"/>
              <a:gd name="T62" fmla="*/ 20 w 625"/>
              <a:gd name="T63" fmla="*/ 446 h 1044"/>
              <a:gd name="T64" fmla="*/ 20 w 625"/>
              <a:gd name="T65" fmla="*/ 498 h 1044"/>
              <a:gd name="T66" fmla="*/ 231 w 625"/>
              <a:gd name="T67" fmla="*/ 616 h 1044"/>
              <a:gd name="T68" fmla="*/ 231 w 625"/>
              <a:gd name="T69" fmla="*/ 637 h 1044"/>
              <a:gd name="T70" fmla="*/ 20 w 625"/>
              <a:gd name="T71" fmla="*/ 519 h 1044"/>
              <a:gd name="T72" fmla="*/ 20 w 625"/>
              <a:gd name="T73" fmla="*/ 498 h 1044"/>
              <a:gd name="T74" fmla="*/ 20 w 625"/>
              <a:gd name="T75" fmla="*/ 887 h 1044"/>
              <a:gd name="T76" fmla="*/ 20 w 625"/>
              <a:gd name="T77" fmla="*/ 542 h 1044"/>
              <a:gd name="T78" fmla="*/ 231 w 625"/>
              <a:gd name="T79" fmla="*/ 660 h 1044"/>
              <a:gd name="T80" fmla="*/ 232 w 625"/>
              <a:gd name="T81" fmla="*/ 1017 h 1044"/>
              <a:gd name="T82" fmla="*/ 20 w 625"/>
              <a:gd name="T83" fmla="*/ 887 h 1044"/>
              <a:gd name="T84" fmla="*/ 160 w 625"/>
              <a:gd name="T85" fmla="*/ 746 h 1044"/>
              <a:gd name="T86" fmla="*/ 110 w 625"/>
              <a:gd name="T87" fmla="*/ 770 h 1044"/>
              <a:gd name="T88" fmla="*/ 84 w 625"/>
              <a:gd name="T89" fmla="*/ 712 h 1044"/>
              <a:gd name="T90" fmla="*/ 134 w 625"/>
              <a:gd name="T91" fmla="*/ 688 h 1044"/>
              <a:gd name="T92" fmla="*/ 160 w 625"/>
              <a:gd name="T93" fmla="*/ 746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25" h="1044">
                <a:moveTo>
                  <a:pt x="625" y="132"/>
                </a:moveTo>
                <a:cubicBezTo>
                  <a:pt x="393" y="0"/>
                  <a:pt x="393" y="0"/>
                  <a:pt x="393" y="0"/>
                </a:cubicBezTo>
                <a:cubicBezTo>
                  <a:pt x="383" y="0"/>
                  <a:pt x="383" y="0"/>
                  <a:pt x="383" y="0"/>
                </a:cubicBezTo>
                <a:cubicBezTo>
                  <a:pt x="5" y="218"/>
                  <a:pt x="5" y="218"/>
                  <a:pt x="5" y="218"/>
                </a:cubicBezTo>
                <a:cubicBezTo>
                  <a:pt x="5" y="220"/>
                  <a:pt x="5" y="220"/>
                  <a:pt x="5" y="220"/>
                </a:cubicBezTo>
                <a:cubicBezTo>
                  <a:pt x="0" y="223"/>
                  <a:pt x="0" y="223"/>
                  <a:pt x="0" y="223"/>
                </a:cubicBezTo>
                <a:cubicBezTo>
                  <a:pt x="0" y="893"/>
                  <a:pt x="0" y="893"/>
                  <a:pt x="0" y="893"/>
                </a:cubicBezTo>
                <a:cubicBezTo>
                  <a:pt x="5" y="902"/>
                  <a:pt x="5" y="902"/>
                  <a:pt x="5" y="902"/>
                </a:cubicBezTo>
                <a:cubicBezTo>
                  <a:pt x="237" y="1044"/>
                  <a:pt x="237" y="1044"/>
                  <a:pt x="237" y="1044"/>
                </a:cubicBezTo>
                <a:cubicBezTo>
                  <a:pt x="252" y="1035"/>
                  <a:pt x="252" y="1035"/>
                  <a:pt x="252" y="1035"/>
                </a:cubicBezTo>
                <a:cubicBezTo>
                  <a:pt x="252" y="1034"/>
                  <a:pt x="252" y="1034"/>
                  <a:pt x="252" y="1034"/>
                </a:cubicBezTo>
                <a:cubicBezTo>
                  <a:pt x="624" y="811"/>
                  <a:pt x="624" y="811"/>
                  <a:pt x="624" y="811"/>
                </a:cubicBezTo>
                <a:cubicBezTo>
                  <a:pt x="624" y="150"/>
                  <a:pt x="624" y="150"/>
                  <a:pt x="624" y="150"/>
                </a:cubicBezTo>
                <a:cubicBezTo>
                  <a:pt x="625" y="150"/>
                  <a:pt x="625" y="150"/>
                  <a:pt x="625" y="150"/>
                </a:cubicBezTo>
                <a:lnTo>
                  <a:pt x="625" y="132"/>
                </a:lnTo>
                <a:close/>
                <a:moveTo>
                  <a:pt x="388" y="21"/>
                </a:moveTo>
                <a:cubicBezTo>
                  <a:pt x="600" y="141"/>
                  <a:pt x="600" y="141"/>
                  <a:pt x="600" y="141"/>
                </a:cubicBezTo>
                <a:cubicBezTo>
                  <a:pt x="244" y="340"/>
                  <a:pt x="244" y="340"/>
                  <a:pt x="244" y="340"/>
                </a:cubicBezTo>
                <a:cubicBezTo>
                  <a:pt x="165" y="298"/>
                  <a:pt x="165" y="298"/>
                  <a:pt x="165" y="298"/>
                </a:cubicBezTo>
                <a:cubicBezTo>
                  <a:pt x="34" y="225"/>
                  <a:pt x="34" y="225"/>
                  <a:pt x="34" y="225"/>
                </a:cubicBezTo>
                <a:lnTo>
                  <a:pt x="388" y="21"/>
                </a:lnTo>
                <a:close/>
                <a:moveTo>
                  <a:pt x="156" y="315"/>
                </a:moveTo>
                <a:cubicBezTo>
                  <a:pt x="230" y="357"/>
                  <a:pt x="230" y="357"/>
                  <a:pt x="230" y="357"/>
                </a:cubicBezTo>
                <a:cubicBezTo>
                  <a:pt x="231" y="541"/>
                  <a:pt x="231" y="541"/>
                  <a:pt x="231" y="541"/>
                </a:cubicBezTo>
                <a:cubicBezTo>
                  <a:pt x="20" y="423"/>
                  <a:pt x="20" y="423"/>
                  <a:pt x="20" y="423"/>
                </a:cubicBezTo>
                <a:cubicBezTo>
                  <a:pt x="20" y="244"/>
                  <a:pt x="20" y="244"/>
                  <a:pt x="20" y="244"/>
                </a:cubicBezTo>
                <a:lnTo>
                  <a:pt x="156" y="315"/>
                </a:lnTo>
                <a:close/>
                <a:moveTo>
                  <a:pt x="20" y="446"/>
                </a:moveTo>
                <a:cubicBezTo>
                  <a:pt x="231" y="563"/>
                  <a:pt x="231" y="563"/>
                  <a:pt x="231" y="563"/>
                </a:cubicBezTo>
                <a:cubicBezTo>
                  <a:pt x="231" y="593"/>
                  <a:pt x="231" y="593"/>
                  <a:pt x="231" y="593"/>
                </a:cubicBezTo>
                <a:cubicBezTo>
                  <a:pt x="20" y="475"/>
                  <a:pt x="20" y="475"/>
                  <a:pt x="20" y="475"/>
                </a:cubicBezTo>
                <a:lnTo>
                  <a:pt x="20" y="446"/>
                </a:lnTo>
                <a:close/>
                <a:moveTo>
                  <a:pt x="20" y="498"/>
                </a:moveTo>
                <a:cubicBezTo>
                  <a:pt x="231" y="616"/>
                  <a:pt x="231" y="616"/>
                  <a:pt x="231" y="616"/>
                </a:cubicBezTo>
                <a:cubicBezTo>
                  <a:pt x="231" y="637"/>
                  <a:pt x="231" y="637"/>
                  <a:pt x="231" y="637"/>
                </a:cubicBezTo>
                <a:cubicBezTo>
                  <a:pt x="20" y="519"/>
                  <a:pt x="20" y="519"/>
                  <a:pt x="20" y="519"/>
                </a:cubicBezTo>
                <a:lnTo>
                  <a:pt x="20" y="498"/>
                </a:lnTo>
                <a:close/>
                <a:moveTo>
                  <a:pt x="20" y="887"/>
                </a:moveTo>
                <a:cubicBezTo>
                  <a:pt x="20" y="542"/>
                  <a:pt x="20" y="542"/>
                  <a:pt x="20" y="542"/>
                </a:cubicBezTo>
                <a:cubicBezTo>
                  <a:pt x="231" y="660"/>
                  <a:pt x="231" y="660"/>
                  <a:pt x="231" y="660"/>
                </a:cubicBezTo>
                <a:cubicBezTo>
                  <a:pt x="232" y="1017"/>
                  <a:pt x="232" y="1017"/>
                  <a:pt x="232" y="1017"/>
                </a:cubicBezTo>
                <a:lnTo>
                  <a:pt x="20" y="887"/>
                </a:lnTo>
                <a:close/>
                <a:moveTo>
                  <a:pt x="160" y="746"/>
                </a:moveTo>
                <a:cubicBezTo>
                  <a:pt x="154" y="769"/>
                  <a:pt x="132" y="779"/>
                  <a:pt x="110" y="770"/>
                </a:cubicBezTo>
                <a:cubicBezTo>
                  <a:pt x="89" y="760"/>
                  <a:pt x="77" y="734"/>
                  <a:pt x="84" y="712"/>
                </a:cubicBezTo>
                <a:cubicBezTo>
                  <a:pt x="90" y="689"/>
                  <a:pt x="112" y="679"/>
                  <a:pt x="134" y="688"/>
                </a:cubicBezTo>
                <a:cubicBezTo>
                  <a:pt x="155" y="698"/>
                  <a:pt x="167" y="724"/>
                  <a:pt x="160" y="746"/>
                </a:cubicBezTo>
                <a:close/>
              </a:path>
            </a:pathLst>
          </a:custGeom>
          <a:solidFill>
            <a:schemeClr val="accent5"/>
          </a:solidFill>
          <a:ln>
            <a:noFill/>
          </a:ln>
          <a:extLst/>
        </p:spPr>
        <p:txBody>
          <a:bodyPr vert="horz" wrap="square" lIns="89642" tIns="44821" rIns="89642" bIns="44821" numCol="1" anchor="t" anchorCtr="0" compatLnSpc="1">
            <a:prstTxWarp prst="textNoShape">
              <a:avLst/>
            </a:prstTxWarp>
          </a:bodyPr>
          <a:lstStyle/>
          <a:p>
            <a:endParaRPr lang="en-US" sz="1765">
              <a:solidFill>
                <a:srgbClr val="000000"/>
              </a:solidFill>
            </a:endParaRPr>
          </a:p>
        </p:txBody>
      </p:sp>
      <p:sp>
        <p:nvSpPr>
          <p:cNvPr id="11" name="hyperV2"/>
          <p:cNvSpPr>
            <a:spLocks noChangeAspect="1" noEditPoints="1"/>
          </p:cNvSpPr>
          <p:nvPr/>
        </p:nvSpPr>
        <p:spPr bwMode="auto">
          <a:xfrm>
            <a:off x="6394808" y="4752466"/>
            <a:ext cx="1267355" cy="2112829"/>
          </a:xfrm>
          <a:custGeom>
            <a:avLst/>
            <a:gdLst>
              <a:gd name="T0" fmla="*/ 625 w 625"/>
              <a:gd name="T1" fmla="*/ 132 h 1044"/>
              <a:gd name="T2" fmla="*/ 393 w 625"/>
              <a:gd name="T3" fmla="*/ 0 h 1044"/>
              <a:gd name="T4" fmla="*/ 383 w 625"/>
              <a:gd name="T5" fmla="*/ 0 h 1044"/>
              <a:gd name="T6" fmla="*/ 5 w 625"/>
              <a:gd name="T7" fmla="*/ 218 h 1044"/>
              <a:gd name="T8" fmla="*/ 5 w 625"/>
              <a:gd name="T9" fmla="*/ 220 h 1044"/>
              <a:gd name="T10" fmla="*/ 0 w 625"/>
              <a:gd name="T11" fmla="*/ 223 h 1044"/>
              <a:gd name="T12" fmla="*/ 0 w 625"/>
              <a:gd name="T13" fmla="*/ 893 h 1044"/>
              <a:gd name="T14" fmla="*/ 5 w 625"/>
              <a:gd name="T15" fmla="*/ 902 h 1044"/>
              <a:gd name="T16" fmla="*/ 237 w 625"/>
              <a:gd name="T17" fmla="*/ 1044 h 1044"/>
              <a:gd name="T18" fmla="*/ 252 w 625"/>
              <a:gd name="T19" fmla="*/ 1035 h 1044"/>
              <a:gd name="T20" fmla="*/ 252 w 625"/>
              <a:gd name="T21" fmla="*/ 1034 h 1044"/>
              <a:gd name="T22" fmla="*/ 624 w 625"/>
              <a:gd name="T23" fmla="*/ 811 h 1044"/>
              <a:gd name="T24" fmla="*/ 624 w 625"/>
              <a:gd name="T25" fmla="*/ 150 h 1044"/>
              <a:gd name="T26" fmla="*/ 625 w 625"/>
              <a:gd name="T27" fmla="*/ 150 h 1044"/>
              <a:gd name="T28" fmla="*/ 625 w 625"/>
              <a:gd name="T29" fmla="*/ 132 h 1044"/>
              <a:gd name="T30" fmla="*/ 388 w 625"/>
              <a:gd name="T31" fmla="*/ 21 h 1044"/>
              <a:gd name="T32" fmla="*/ 600 w 625"/>
              <a:gd name="T33" fmla="*/ 141 h 1044"/>
              <a:gd name="T34" fmla="*/ 244 w 625"/>
              <a:gd name="T35" fmla="*/ 340 h 1044"/>
              <a:gd name="T36" fmla="*/ 165 w 625"/>
              <a:gd name="T37" fmla="*/ 298 h 1044"/>
              <a:gd name="T38" fmla="*/ 34 w 625"/>
              <a:gd name="T39" fmla="*/ 225 h 1044"/>
              <a:gd name="T40" fmla="*/ 388 w 625"/>
              <a:gd name="T41" fmla="*/ 21 h 1044"/>
              <a:gd name="T42" fmla="*/ 156 w 625"/>
              <a:gd name="T43" fmla="*/ 315 h 1044"/>
              <a:gd name="T44" fmla="*/ 230 w 625"/>
              <a:gd name="T45" fmla="*/ 357 h 1044"/>
              <a:gd name="T46" fmla="*/ 231 w 625"/>
              <a:gd name="T47" fmla="*/ 541 h 1044"/>
              <a:gd name="T48" fmla="*/ 20 w 625"/>
              <a:gd name="T49" fmla="*/ 423 h 1044"/>
              <a:gd name="T50" fmla="*/ 20 w 625"/>
              <a:gd name="T51" fmla="*/ 244 h 1044"/>
              <a:gd name="T52" fmla="*/ 156 w 625"/>
              <a:gd name="T53" fmla="*/ 315 h 1044"/>
              <a:gd name="T54" fmla="*/ 20 w 625"/>
              <a:gd name="T55" fmla="*/ 446 h 1044"/>
              <a:gd name="T56" fmla="*/ 231 w 625"/>
              <a:gd name="T57" fmla="*/ 563 h 1044"/>
              <a:gd name="T58" fmla="*/ 231 w 625"/>
              <a:gd name="T59" fmla="*/ 593 h 1044"/>
              <a:gd name="T60" fmla="*/ 20 w 625"/>
              <a:gd name="T61" fmla="*/ 475 h 1044"/>
              <a:gd name="T62" fmla="*/ 20 w 625"/>
              <a:gd name="T63" fmla="*/ 446 h 1044"/>
              <a:gd name="T64" fmla="*/ 20 w 625"/>
              <a:gd name="T65" fmla="*/ 498 h 1044"/>
              <a:gd name="T66" fmla="*/ 231 w 625"/>
              <a:gd name="T67" fmla="*/ 616 h 1044"/>
              <a:gd name="T68" fmla="*/ 231 w 625"/>
              <a:gd name="T69" fmla="*/ 637 h 1044"/>
              <a:gd name="T70" fmla="*/ 20 w 625"/>
              <a:gd name="T71" fmla="*/ 519 h 1044"/>
              <a:gd name="T72" fmla="*/ 20 w 625"/>
              <a:gd name="T73" fmla="*/ 498 h 1044"/>
              <a:gd name="T74" fmla="*/ 20 w 625"/>
              <a:gd name="T75" fmla="*/ 887 h 1044"/>
              <a:gd name="T76" fmla="*/ 20 w 625"/>
              <a:gd name="T77" fmla="*/ 542 h 1044"/>
              <a:gd name="T78" fmla="*/ 231 w 625"/>
              <a:gd name="T79" fmla="*/ 660 h 1044"/>
              <a:gd name="T80" fmla="*/ 232 w 625"/>
              <a:gd name="T81" fmla="*/ 1017 h 1044"/>
              <a:gd name="T82" fmla="*/ 20 w 625"/>
              <a:gd name="T83" fmla="*/ 887 h 1044"/>
              <a:gd name="T84" fmla="*/ 160 w 625"/>
              <a:gd name="T85" fmla="*/ 746 h 1044"/>
              <a:gd name="T86" fmla="*/ 110 w 625"/>
              <a:gd name="T87" fmla="*/ 770 h 1044"/>
              <a:gd name="T88" fmla="*/ 84 w 625"/>
              <a:gd name="T89" fmla="*/ 712 h 1044"/>
              <a:gd name="T90" fmla="*/ 134 w 625"/>
              <a:gd name="T91" fmla="*/ 688 h 1044"/>
              <a:gd name="T92" fmla="*/ 160 w 625"/>
              <a:gd name="T93" fmla="*/ 746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25" h="1044">
                <a:moveTo>
                  <a:pt x="625" y="132"/>
                </a:moveTo>
                <a:cubicBezTo>
                  <a:pt x="393" y="0"/>
                  <a:pt x="393" y="0"/>
                  <a:pt x="393" y="0"/>
                </a:cubicBezTo>
                <a:cubicBezTo>
                  <a:pt x="383" y="0"/>
                  <a:pt x="383" y="0"/>
                  <a:pt x="383" y="0"/>
                </a:cubicBezTo>
                <a:cubicBezTo>
                  <a:pt x="5" y="218"/>
                  <a:pt x="5" y="218"/>
                  <a:pt x="5" y="218"/>
                </a:cubicBezTo>
                <a:cubicBezTo>
                  <a:pt x="5" y="220"/>
                  <a:pt x="5" y="220"/>
                  <a:pt x="5" y="220"/>
                </a:cubicBezTo>
                <a:cubicBezTo>
                  <a:pt x="0" y="223"/>
                  <a:pt x="0" y="223"/>
                  <a:pt x="0" y="223"/>
                </a:cubicBezTo>
                <a:cubicBezTo>
                  <a:pt x="0" y="893"/>
                  <a:pt x="0" y="893"/>
                  <a:pt x="0" y="893"/>
                </a:cubicBezTo>
                <a:cubicBezTo>
                  <a:pt x="5" y="902"/>
                  <a:pt x="5" y="902"/>
                  <a:pt x="5" y="902"/>
                </a:cubicBezTo>
                <a:cubicBezTo>
                  <a:pt x="237" y="1044"/>
                  <a:pt x="237" y="1044"/>
                  <a:pt x="237" y="1044"/>
                </a:cubicBezTo>
                <a:cubicBezTo>
                  <a:pt x="252" y="1035"/>
                  <a:pt x="252" y="1035"/>
                  <a:pt x="252" y="1035"/>
                </a:cubicBezTo>
                <a:cubicBezTo>
                  <a:pt x="252" y="1034"/>
                  <a:pt x="252" y="1034"/>
                  <a:pt x="252" y="1034"/>
                </a:cubicBezTo>
                <a:cubicBezTo>
                  <a:pt x="624" y="811"/>
                  <a:pt x="624" y="811"/>
                  <a:pt x="624" y="811"/>
                </a:cubicBezTo>
                <a:cubicBezTo>
                  <a:pt x="624" y="150"/>
                  <a:pt x="624" y="150"/>
                  <a:pt x="624" y="150"/>
                </a:cubicBezTo>
                <a:cubicBezTo>
                  <a:pt x="625" y="150"/>
                  <a:pt x="625" y="150"/>
                  <a:pt x="625" y="150"/>
                </a:cubicBezTo>
                <a:lnTo>
                  <a:pt x="625" y="132"/>
                </a:lnTo>
                <a:close/>
                <a:moveTo>
                  <a:pt x="388" y="21"/>
                </a:moveTo>
                <a:cubicBezTo>
                  <a:pt x="600" y="141"/>
                  <a:pt x="600" y="141"/>
                  <a:pt x="600" y="141"/>
                </a:cubicBezTo>
                <a:cubicBezTo>
                  <a:pt x="244" y="340"/>
                  <a:pt x="244" y="340"/>
                  <a:pt x="244" y="340"/>
                </a:cubicBezTo>
                <a:cubicBezTo>
                  <a:pt x="165" y="298"/>
                  <a:pt x="165" y="298"/>
                  <a:pt x="165" y="298"/>
                </a:cubicBezTo>
                <a:cubicBezTo>
                  <a:pt x="34" y="225"/>
                  <a:pt x="34" y="225"/>
                  <a:pt x="34" y="225"/>
                </a:cubicBezTo>
                <a:lnTo>
                  <a:pt x="388" y="21"/>
                </a:lnTo>
                <a:close/>
                <a:moveTo>
                  <a:pt x="156" y="315"/>
                </a:moveTo>
                <a:cubicBezTo>
                  <a:pt x="230" y="357"/>
                  <a:pt x="230" y="357"/>
                  <a:pt x="230" y="357"/>
                </a:cubicBezTo>
                <a:cubicBezTo>
                  <a:pt x="231" y="541"/>
                  <a:pt x="231" y="541"/>
                  <a:pt x="231" y="541"/>
                </a:cubicBezTo>
                <a:cubicBezTo>
                  <a:pt x="20" y="423"/>
                  <a:pt x="20" y="423"/>
                  <a:pt x="20" y="423"/>
                </a:cubicBezTo>
                <a:cubicBezTo>
                  <a:pt x="20" y="244"/>
                  <a:pt x="20" y="244"/>
                  <a:pt x="20" y="244"/>
                </a:cubicBezTo>
                <a:lnTo>
                  <a:pt x="156" y="315"/>
                </a:lnTo>
                <a:close/>
                <a:moveTo>
                  <a:pt x="20" y="446"/>
                </a:moveTo>
                <a:cubicBezTo>
                  <a:pt x="231" y="563"/>
                  <a:pt x="231" y="563"/>
                  <a:pt x="231" y="563"/>
                </a:cubicBezTo>
                <a:cubicBezTo>
                  <a:pt x="231" y="593"/>
                  <a:pt x="231" y="593"/>
                  <a:pt x="231" y="593"/>
                </a:cubicBezTo>
                <a:cubicBezTo>
                  <a:pt x="20" y="475"/>
                  <a:pt x="20" y="475"/>
                  <a:pt x="20" y="475"/>
                </a:cubicBezTo>
                <a:lnTo>
                  <a:pt x="20" y="446"/>
                </a:lnTo>
                <a:close/>
                <a:moveTo>
                  <a:pt x="20" y="498"/>
                </a:moveTo>
                <a:cubicBezTo>
                  <a:pt x="231" y="616"/>
                  <a:pt x="231" y="616"/>
                  <a:pt x="231" y="616"/>
                </a:cubicBezTo>
                <a:cubicBezTo>
                  <a:pt x="231" y="637"/>
                  <a:pt x="231" y="637"/>
                  <a:pt x="231" y="637"/>
                </a:cubicBezTo>
                <a:cubicBezTo>
                  <a:pt x="20" y="519"/>
                  <a:pt x="20" y="519"/>
                  <a:pt x="20" y="519"/>
                </a:cubicBezTo>
                <a:lnTo>
                  <a:pt x="20" y="498"/>
                </a:lnTo>
                <a:close/>
                <a:moveTo>
                  <a:pt x="20" y="887"/>
                </a:moveTo>
                <a:cubicBezTo>
                  <a:pt x="20" y="542"/>
                  <a:pt x="20" y="542"/>
                  <a:pt x="20" y="542"/>
                </a:cubicBezTo>
                <a:cubicBezTo>
                  <a:pt x="231" y="660"/>
                  <a:pt x="231" y="660"/>
                  <a:pt x="231" y="660"/>
                </a:cubicBezTo>
                <a:cubicBezTo>
                  <a:pt x="232" y="1017"/>
                  <a:pt x="232" y="1017"/>
                  <a:pt x="232" y="1017"/>
                </a:cubicBezTo>
                <a:lnTo>
                  <a:pt x="20" y="887"/>
                </a:lnTo>
                <a:close/>
                <a:moveTo>
                  <a:pt x="160" y="746"/>
                </a:moveTo>
                <a:cubicBezTo>
                  <a:pt x="154" y="769"/>
                  <a:pt x="132" y="779"/>
                  <a:pt x="110" y="770"/>
                </a:cubicBezTo>
                <a:cubicBezTo>
                  <a:pt x="89" y="760"/>
                  <a:pt x="77" y="734"/>
                  <a:pt x="84" y="712"/>
                </a:cubicBezTo>
                <a:cubicBezTo>
                  <a:pt x="90" y="689"/>
                  <a:pt x="112" y="679"/>
                  <a:pt x="134" y="688"/>
                </a:cubicBezTo>
                <a:cubicBezTo>
                  <a:pt x="155" y="698"/>
                  <a:pt x="167" y="724"/>
                  <a:pt x="160" y="746"/>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765">
              <a:solidFill>
                <a:srgbClr val="000000"/>
              </a:solidFill>
            </a:endParaRPr>
          </a:p>
        </p:txBody>
      </p:sp>
      <p:sp>
        <p:nvSpPr>
          <p:cNvPr id="12" name="hyperV2"/>
          <p:cNvSpPr>
            <a:spLocks noChangeAspect="1" noEditPoints="1"/>
          </p:cNvSpPr>
          <p:nvPr/>
        </p:nvSpPr>
        <p:spPr bwMode="auto">
          <a:xfrm>
            <a:off x="7740537" y="4603062"/>
            <a:ext cx="1267355" cy="2112829"/>
          </a:xfrm>
          <a:custGeom>
            <a:avLst/>
            <a:gdLst>
              <a:gd name="T0" fmla="*/ 625 w 625"/>
              <a:gd name="T1" fmla="*/ 132 h 1044"/>
              <a:gd name="T2" fmla="*/ 393 w 625"/>
              <a:gd name="T3" fmla="*/ 0 h 1044"/>
              <a:gd name="T4" fmla="*/ 383 w 625"/>
              <a:gd name="T5" fmla="*/ 0 h 1044"/>
              <a:gd name="T6" fmla="*/ 5 w 625"/>
              <a:gd name="T7" fmla="*/ 218 h 1044"/>
              <a:gd name="T8" fmla="*/ 5 w 625"/>
              <a:gd name="T9" fmla="*/ 220 h 1044"/>
              <a:gd name="T10" fmla="*/ 0 w 625"/>
              <a:gd name="T11" fmla="*/ 223 h 1044"/>
              <a:gd name="T12" fmla="*/ 0 w 625"/>
              <a:gd name="T13" fmla="*/ 893 h 1044"/>
              <a:gd name="T14" fmla="*/ 5 w 625"/>
              <a:gd name="T15" fmla="*/ 902 h 1044"/>
              <a:gd name="T16" fmla="*/ 237 w 625"/>
              <a:gd name="T17" fmla="*/ 1044 h 1044"/>
              <a:gd name="T18" fmla="*/ 252 w 625"/>
              <a:gd name="T19" fmla="*/ 1035 h 1044"/>
              <a:gd name="T20" fmla="*/ 252 w 625"/>
              <a:gd name="T21" fmla="*/ 1034 h 1044"/>
              <a:gd name="T22" fmla="*/ 624 w 625"/>
              <a:gd name="T23" fmla="*/ 811 h 1044"/>
              <a:gd name="T24" fmla="*/ 624 w 625"/>
              <a:gd name="T25" fmla="*/ 150 h 1044"/>
              <a:gd name="T26" fmla="*/ 625 w 625"/>
              <a:gd name="T27" fmla="*/ 150 h 1044"/>
              <a:gd name="T28" fmla="*/ 625 w 625"/>
              <a:gd name="T29" fmla="*/ 132 h 1044"/>
              <a:gd name="T30" fmla="*/ 388 w 625"/>
              <a:gd name="T31" fmla="*/ 21 h 1044"/>
              <a:gd name="T32" fmla="*/ 600 w 625"/>
              <a:gd name="T33" fmla="*/ 141 h 1044"/>
              <a:gd name="T34" fmla="*/ 244 w 625"/>
              <a:gd name="T35" fmla="*/ 340 h 1044"/>
              <a:gd name="T36" fmla="*/ 165 w 625"/>
              <a:gd name="T37" fmla="*/ 298 h 1044"/>
              <a:gd name="T38" fmla="*/ 34 w 625"/>
              <a:gd name="T39" fmla="*/ 225 h 1044"/>
              <a:gd name="T40" fmla="*/ 388 w 625"/>
              <a:gd name="T41" fmla="*/ 21 h 1044"/>
              <a:gd name="T42" fmla="*/ 156 w 625"/>
              <a:gd name="T43" fmla="*/ 315 h 1044"/>
              <a:gd name="T44" fmla="*/ 230 w 625"/>
              <a:gd name="T45" fmla="*/ 357 h 1044"/>
              <a:gd name="T46" fmla="*/ 231 w 625"/>
              <a:gd name="T47" fmla="*/ 541 h 1044"/>
              <a:gd name="T48" fmla="*/ 20 w 625"/>
              <a:gd name="T49" fmla="*/ 423 h 1044"/>
              <a:gd name="T50" fmla="*/ 20 w 625"/>
              <a:gd name="T51" fmla="*/ 244 h 1044"/>
              <a:gd name="T52" fmla="*/ 156 w 625"/>
              <a:gd name="T53" fmla="*/ 315 h 1044"/>
              <a:gd name="T54" fmla="*/ 20 w 625"/>
              <a:gd name="T55" fmla="*/ 446 h 1044"/>
              <a:gd name="T56" fmla="*/ 231 w 625"/>
              <a:gd name="T57" fmla="*/ 563 h 1044"/>
              <a:gd name="T58" fmla="*/ 231 w 625"/>
              <a:gd name="T59" fmla="*/ 593 h 1044"/>
              <a:gd name="T60" fmla="*/ 20 w 625"/>
              <a:gd name="T61" fmla="*/ 475 h 1044"/>
              <a:gd name="T62" fmla="*/ 20 w 625"/>
              <a:gd name="T63" fmla="*/ 446 h 1044"/>
              <a:gd name="T64" fmla="*/ 20 w 625"/>
              <a:gd name="T65" fmla="*/ 498 h 1044"/>
              <a:gd name="T66" fmla="*/ 231 w 625"/>
              <a:gd name="T67" fmla="*/ 616 h 1044"/>
              <a:gd name="T68" fmla="*/ 231 w 625"/>
              <a:gd name="T69" fmla="*/ 637 h 1044"/>
              <a:gd name="T70" fmla="*/ 20 w 625"/>
              <a:gd name="T71" fmla="*/ 519 h 1044"/>
              <a:gd name="T72" fmla="*/ 20 w 625"/>
              <a:gd name="T73" fmla="*/ 498 h 1044"/>
              <a:gd name="T74" fmla="*/ 20 w 625"/>
              <a:gd name="T75" fmla="*/ 887 h 1044"/>
              <a:gd name="T76" fmla="*/ 20 w 625"/>
              <a:gd name="T77" fmla="*/ 542 h 1044"/>
              <a:gd name="T78" fmla="*/ 231 w 625"/>
              <a:gd name="T79" fmla="*/ 660 h 1044"/>
              <a:gd name="T80" fmla="*/ 232 w 625"/>
              <a:gd name="T81" fmla="*/ 1017 h 1044"/>
              <a:gd name="T82" fmla="*/ 20 w 625"/>
              <a:gd name="T83" fmla="*/ 887 h 1044"/>
              <a:gd name="T84" fmla="*/ 160 w 625"/>
              <a:gd name="T85" fmla="*/ 746 h 1044"/>
              <a:gd name="T86" fmla="*/ 110 w 625"/>
              <a:gd name="T87" fmla="*/ 770 h 1044"/>
              <a:gd name="T88" fmla="*/ 84 w 625"/>
              <a:gd name="T89" fmla="*/ 712 h 1044"/>
              <a:gd name="T90" fmla="*/ 134 w 625"/>
              <a:gd name="T91" fmla="*/ 688 h 1044"/>
              <a:gd name="T92" fmla="*/ 160 w 625"/>
              <a:gd name="T93" fmla="*/ 746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25" h="1044">
                <a:moveTo>
                  <a:pt x="625" y="132"/>
                </a:moveTo>
                <a:cubicBezTo>
                  <a:pt x="393" y="0"/>
                  <a:pt x="393" y="0"/>
                  <a:pt x="393" y="0"/>
                </a:cubicBezTo>
                <a:cubicBezTo>
                  <a:pt x="383" y="0"/>
                  <a:pt x="383" y="0"/>
                  <a:pt x="383" y="0"/>
                </a:cubicBezTo>
                <a:cubicBezTo>
                  <a:pt x="5" y="218"/>
                  <a:pt x="5" y="218"/>
                  <a:pt x="5" y="218"/>
                </a:cubicBezTo>
                <a:cubicBezTo>
                  <a:pt x="5" y="220"/>
                  <a:pt x="5" y="220"/>
                  <a:pt x="5" y="220"/>
                </a:cubicBezTo>
                <a:cubicBezTo>
                  <a:pt x="0" y="223"/>
                  <a:pt x="0" y="223"/>
                  <a:pt x="0" y="223"/>
                </a:cubicBezTo>
                <a:cubicBezTo>
                  <a:pt x="0" y="893"/>
                  <a:pt x="0" y="893"/>
                  <a:pt x="0" y="893"/>
                </a:cubicBezTo>
                <a:cubicBezTo>
                  <a:pt x="5" y="902"/>
                  <a:pt x="5" y="902"/>
                  <a:pt x="5" y="902"/>
                </a:cubicBezTo>
                <a:cubicBezTo>
                  <a:pt x="237" y="1044"/>
                  <a:pt x="237" y="1044"/>
                  <a:pt x="237" y="1044"/>
                </a:cubicBezTo>
                <a:cubicBezTo>
                  <a:pt x="252" y="1035"/>
                  <a:pt x="252" y="1035"/>
                  <a:pt x="252" y="1035"/>
                </a:cubicBezTo>
                <a:cubicBezTo>
                  <a:pt x="252" y="1034"/>
                  <a:pt x="252" y="1034"/>
                  <a:pt x="252" y="1034"/>
                </a:cubicBezTo>
                <a:cubicBezTo>
                  <a:pt x="624" y="811"/>
                  <a:pt x="624" y="811"/>
                  <a:pt x="624" y="811"/>
                </a:cubicBezTo>
                <a:cubicBezTo>
                  <a:pt x="624" y="150"/>
                  <a:pt x="624" y="150"/>
                  <a:pt x="624" y="150"/>
                </a:cubicBezTo>
                <a:cubicBezTo>
                  <a:pt x="625" y="150"/>
                  <a:pt x="625" y="150"/>
                  <a:pt x="625" y="150"/>
                </a:cubicBezTo>
                <a:lnTo>
                  <a:pt x="625" y="132"/>
                </a:lnTo>
                <a:close/>
                <a:moveTo>
                  <a:pt x="388" y="21"/>
                </a:moveTo>
                <a:cubicBezTo>
                  <a:pt x="600" y="141"/>
                  <a:pt x="600" y="141"/>
                  <a:pt x="600" y="141"/>
                </a:cubicBezTo>
                <a:cubicBezTo>
                  <a:pt x="244" y="340"/>
                  <a:pt x="244" y="340"/>
                  <a:pt x="244" y="340"/>
                </a:cubicBezTo>
                <a:cubicBezTo>
                  <a:pt x="165" y="298"/>
                  <a:pt x="165" y="298"/>
                  <a:pt x="165" y="298"/>
                </a:cubicBezTo>
                <a:cubicBezTo>
                  <a:pt x="34" y="225"/>
                  <a:pt x="34" y="225"/>
                  <a:pt x="34" y="225"/>
                </a:cubicBezTo>
                <a:lnTo>
                  <a:pt x="388" y="21"/>
                </a:lnTo>
                <a:close/>
                <a:moveTo>
                  <a:pt x="156" y="315"/>
                </a:moveTo>
                <a:cubicBezTo>
                  <a:pt x="230" y="357"/>
                  <a:pt x="230" y="357"/>
                  <a:pt x="230" y="357"/>
                </a:cubicBezTo>
                <a:cubicBezTo>
                  <a:pt x="231" y="541"/>
                  <a:pt x="231" y="541"/>
                  <a:pt x="231" y="541"/>
                </a:cubicBezTo>
                <a:cubicBezTo>
                  <a:pt x="20" y="423"/>
                  <a:pt x="20" y="423"/>
                  <a:pt x="20" y="423"/>
                </a:cubicBezTo>
                <a:cubicBezTo>
                  <a:pt x="20" y="244"/>
                  <a:pt x="20" y="244"/>
                  <a:pt x="20" y="244"/>
                </a:cubicBezTo>
                <a:lnTo>
                  <a:pt x="156" y="315"/>
                </a:lnTo>
                <a:close/>
                <a:moveTo>
                  <a:pt x="20" y="446"/>
                </a:moveTo>
                <a:cubicBezTo>
                  <a:pt x="231" y="563"/>
                  <a:pt x="231" y="563"/>
                  <a:pt x="231" y="563"/>
                </a:cubicBezTo>
                <a:cubicBezTo>
                  <a:pt x="231" y="593"/>
                  <a:pt x="231" y="593"/>
                  <a:pt x="231" y="593"/>
                </a:cubicBezTo>
                <a:cubicBezTo>
                  <a:pt x="20" y="475"/>
                  <a:pt x="20" y="475"/>
                  <a:pt x="20" y="475"/>
                </a:cubicBezTo>
                <a:lnTo>
                  <a:pt x="20" y="446"/>
                </a:lnTo>
                <a:close/>
                <a:moveTo>
                  <a:pt x="20" y="498"/>
                </a:moveTo>
                <a:cubicBezTo>
                  <a:pt x="231" y="616"/>
                  <a:pt x="231" y="616"/>
                  <a:pt x="231" y="616"/>
                </a:cubicBezTo>
                <a:cubicBezTo>
                  <a:pt x="231" y="637"/>
                  <a:pt x="231" y="637"/>
                  <a:pt x="231" y="637"/>
                </a:cubicBezTo>
                <a:cubicBezTo>
                  <a:pt x="20" y="519"/>
                  <a:pt x="20" y="519"/>
                  <a:pt x="20" y="519"/>
                </a:cubicBezTo>
                <a:lnTo>
                  <a:pt x="20" y="498"/>
                </a:lnTo>
                <a:close/>
                <a:moveTo>
                  <a:pt x="20" y="887"/>
                </a:moveTo>
                <a:cubicBezTo>
                  <a:pt x="20" y="542"/>
                  <a:pt x="20" y="542"/>
                  <a:pt x="20" y="542"/>
                </a:cubicBezTo>
                <a:cubicBezTo>
                  <a:pt x="231" y="660"/>
                  <a:pt x="231" y="660"/>
                  <a:pt x="231" y="660"/>
                </a:cubicBezTo>
                <a:cubicBezTo>
                  <a:pt x="232" y="1017"/>
                  <a:pt x="232" y="1017"/>
                  <a:pt x="232" y="1017"/>
                </a:cubicBezTo>
                <a:lnTo>
                  <a:pt x="20" y="887"/>
                </a:lnTo>
                <a:close/>
                <a:moveTo>
                  <a:pt x="160" y="746"/>
                </a:moveTo>
                <a:cubicBezTo>
                  <a:pt x="154" y="769"/>
                  <a:pt x="132" y="779"/>
                  <a:pt x="110" y="770"/>
                </a:cubicBezTo>
                <a:cubicBezTo>
                  <a:pt x="89" y="760"/>
                  <a:pt x="77" y="734"/>
                  <a:pt x="84" y="712"/>
                </a:cubicBezTo>
                <a:cubicBezTo>
                  <a:pt x="90" y="689"/>
                  <a:pt x="112" y="679"/>
                  <a:pt x="134" y="688"/>
                </a:cubicBezTo>
                <a:cubicBezTo>
                  <a:pt x="155" y="698"/>
                  <a:pt x="167" y="724"/>
                  <a:pt x="160" y="746"/>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765">
              <a:solidFill>
                <a:srgbClr val="000000"/>
              </a:solidFill>
            </a:endParaRPr>
          </a:p>
        </p:txBody>
      </p:sp>
      <p:sp>
        <p:nvSpPr>
          <p:cNvPr id="13" name="hyperV2"/>
          <p:cNvSpPr>
            <a:spLocks noChangeAspect="1" noEditPoints="1"/>
          </p:cNvSpPr>
          <p:nvPr/>
        </p:nvSpPr>
        <p:spPr bwMode="auto">
          <a:xfrm>
            <a:off x="9084083" y="4752466"/>
            <a:ext cx="1267355" cy="2112829"/>
          </a:xfrm>
          <a:custGeom>
            <a:avLst/>
            <a:gdLst>
              <a:gd name="T0" fmla="*/ 625 w 625"/>
              <a:gd name="T1" fmla="*/ 132 h 1044"/>
              <a:gd name="T2" fmla="*/ 393 w 625"/>
              <a:gd name="T3" fmla="*/ 0 h 1044"/>
              <a:gd name="T4" fmla="*/ 383 w 625"/>
              <a:gd name="T5" fmla="*/ 0 h 1044"/>
              <a:gd name="T6" fmla="*/ 5 w 625"/>
              <a:gd name="T7" fmla="*/ 218 h 1044"/>
              <a:gd name="T8" fmla="*/ 5 w 625"/>
              <a:gd name="T9" fmla="*/ 220 h 1044"/>
              <a:gd name="T10" fmla="*/ 0 w 625"/>
              <a:gd name="T11" fmla="*/ 223 h 1044"/>
              <a:gd name="T12" fmla="*/ 0 w 625"/>
              <a:gd name="T13" fmla="*/ 893 h 1044"/>
              <a:gd name="T14" fmla="*/ 5 w 625"/>
              <a:gd name="T15" fmla="*/ 902 h 1044"/>
              <a:gd name="T16" fmla="*/ 237 w 625"/>
              <a:gd name="T17" fmla="*/ 1044 h 1044"/>
              <a:gd name="T18" fmla="*/ 252 w 625"/>
              <a:gd name="T19" fmla="*/ 1035 h 1044"/>
              <a:gd name="T20" fmla="*/ 252 w 625"/>
              <a:gd name="T21" fmla="*/ 1034 h 1044"/>
              <a:gd name="T22" fmla="*/ 624 w 625"/>
              <a:gd name="T23" fmla="*/ 811 h 1044"/>
              <a:gd name="T24" fmla="*/ 624 w 625"/>
              <a:gd name="T25" fmla="*/ 150 h 1044"/>
              <a:gd name="T26" fmla="*/ 625 w 625"/>
              <a:gd name="T27" fmla="*/ 150 h 1044"/>
              <a:gd name="T28" fmla="*/ 625 w 625"/>
              <a:gd name="T29" fmla="*/ 132 h 1044"/>
              <a:gd name="T30" fmla="*/ 388 w 625"/>
              <a:gd name="T31" fmla="*/ 21 h 1044"/>
              <a:gd name="T32" fmla="*/ 600 w 625"/>
              <a:gd name="T33" fmla="*/ 141 h 1044"/>
              <a:gd name="T34" fmla="*/ 244 w 625"/>
              <a:gd name="T35" fmla="*/ 340 h 1044"/>
              <a:gd name="T36" fmla="*/ 165 w 625"/>
              <a:gd name="T37" fmla="*/ 298 h 1044"/>
              <a:gd name="T38" fmla="*/ 34 w 625"/>
              <a:gd name="T39" fmla="*/ 225 h 1044"/>
              <a:gd name="T40" fmla="*/ 388 w 625"/>
              <a:gd name="T41" fmla="*/ 21 h 1044"/>
              <a:gd name="T42" fmla="*/ 156 w 625"/>
              <a:gd name="T43" fmla="*/ 315 h 1044"/>
              <a:gd name="T44" fmla="*/ 230 w 625"/>
              <a:gd name="T45" fmla="*/ 357 h 1044"/>
              <a:gd name="T46" fmla="*/ 231 w 625"/>
              <a:gd name="T47" fmla="*/ 541 h 1044"/>
              <a:gd name="T48" fmla="*/ 20 w 625"/>
              <a:gd name="T49" fmla="*/ 423 h 1044"/>
              <a:gd name="T50" fmla="*/ 20 w 625"/>
              <a:gd name="T51" fmla="*/ 244 h 1044"/>
              <a:gd name="T52" fmla="*/ 156 w 625"/>
              <a:gd name="T53" fmla="*/ 315 h 1044"/>
              <a:gd name="T54" fmla="*/ 20 w 625"/>
              <a:gd name="T55" fmla="*/ 446 h 1044"/>
              <a:gd name="T56" fmla="*/ 231 w 625"/>
              <a:gd name="T57" fmla="*/ 563 h 1044"/>
              <a:gd name="T58" fmla="*/ 231 w 625"/>
              <a:gd name="T59" fmla="*/ 593 h 1044"/>
              <a:gd name="T60" fmla="*/ 20 w 625"/>
              <a:gd name="T61" fmla="*/ 475 h 1044"/>
              <a:gd name="T62" fmla="*/ 20 w 625"/>
              <a:gd name="T63" fmla="*/ 446 h 1044"/>
              <a:gd name="T64" fmla="*/ 20 w 625"/>
              <a:gd name="T65" fmla="*/ 498 h 1044"/>
              <a:gd name="T66" fmla="*/ 231 w 625"/>
              <a:gd name="T67" fmla="*/ 616 h 1044"/>
              <a:gd name="T68" fmla="*/ 231 w 625"/>
              <a:gd name="T69" fmla="*/ 637 h 1044"/>
              <a:gd name="T70" fmla="*/ 20 w 625"/>
              <a:gd name="T71" fmla="*/ 519 h 1044"/>
              <a:gd name="T72" fmla="*/ 20 w 625"/>
              <a:gd name="T73" fmla="*/ 498 h 1044"/>
              <a:gd name="T74" fmla="*/ 20 w 625"/>
              <a:gd name="T75" fmla="*/ 887 h 1044"/>
              <a:gd name="T76" fmla="*/ 20 w 625"/>
              <a:gd name="T77" fmla="*/ 542 h 1044"/>
              <a:gd name="T78" fmla="*/ 231 w 625"/>
              <a:gd name="T79" fmla="*/ 660 h 1044"/>
              <a:gd name="T80" fmla="*/ 232 w 625"/>
              <a:gd name="T81" fmla="*/ 1017 h 1044"/>
              <a:gd name="T82" fmla="*/ 20 w 625"/>
              <a:gd name="T83" fmla="*/ 887 h 1044"/>
              <a:gd name="T84" fmla="*/ 160 w 625"/>
              <a:gd name="T85" fmla="*/ 746 h 1044"/>
              <a:gd name="T86" fmla="*/ 110 w 625"/>
              <a:gd name="T87" fmla="*/ 770 h 1044"/>
              <a:gd name="T88" fmla="*/ 84 w 625"/>
              <a:gd name="T89" fmla="*/ 712 h 1044"/>
              <a:gd name="T90" fmla="*/ 134 w 625"/>
              <a:gd name="T91" fmla="*/ 688 h 1044"/>
              <a:gd name="T92" fmla="*/ 160 w 625"/>
              <a:gd name="T93" fmla="*/ 746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25" h="1044">
                <a:moveTo>
                  <a:pt x="625" y="132"/>
                </a:moveTo>
                <a:cubicBezTo>
                  <a:pt x="393" y="0"/>
                  <a:pt x="393" y="0"/>
                  <a:pt x="393" y="0"/>
                </a:cubicBezTo>
                <a:cubicBezTo>
                  <a:pt x="383" y="0"/>
                  <a:pt x="383" y="0"/>
                  <a:pt x="383" y="0"/>
                </a:cubicBezTo>
                <a:cubicBezTo>
                  <a:pt x="5" y="218"/>
                  <a:pt x="5" y="218"/>
                  <a:pt x="5" y="218"/>
                </a:cubicBezTo>
                <a:cubicBezTo>
                  <a:pt x="5" y="220"/>
                  <a:pt x="5" y="220"/>
                  <a:pt x="5" y="220"/>
                </a:cubicBezTo>
                <a:cubicBezTo>
                  <a:pt x="0" y="223"/>
                  <a:pt x="0" y="223"/>
                  <a:pt x="0" y="223"/>
                </a:cubicBezTo>
                <a:cubicBezTo>
                  <a:pt x="0" y="893"/>
                  <a:pt x="0" y="893"/>
                  <a:pt x="0" y="893"/>
                </a:cubicBezTo>
                <a:cubicBezTo>
                  <a:pt x="5" y="902"/>
                  <a:pt x="5" y="902"/>
                  <a:pt x="5" y="902"/>
                </a:cubicBezTo>
                <a:cubicBezTo>
                  <a:pt x="237" y="1044"/>
                  <a:pt x="237" y="1044"/>
                  <a:pt x="237" y="1044"/>
                </a:cubicBezTo>
                <a:cubicBezTo>
                  <a:pt x="252" y="1035"/>
                  <a:pt x="252" y="1035"/>
                  <a:pt x="252" y="1035"/>
                </a:cubicBezTo>
                <a:cubicBezTo>
                  <a:pt x="252" y="1034"/>
                  <a:pt x="252" y="1034"/>
                  <a:pt x="252" y="1034"/>
                </a:cubicBezTo>
                <a:cubicBezTo>
                  <a:pt x="624" y="811"/>
                  <a:pt x="624" y="811"/>
                  <a:pt x="624" y="811"/>
                </a:cubicBezTo>
                <a:cubicBezTo>
                  <a:pt x="624" y="150"/>
                  <a:pt x="624" y="150"/>
                  <a:pt x="624" y="150"/>
                </a:cubicBezTo>
                <a:cubicBezTo>
                  <a:pt x="625" y="150"/>
                  <a:pt x="625" y="150"/>
                  <a:pt x="625" y="150"/>
                </a:cubicBezTo>
                <a:lnTo>
                  <a:pt x="625" y="132"/>
                </a:lnTo>
                <a:close/>
                <a:moveTo>
                  <a:pt x="388" y="21"/>
                </a:moveTo>
                <a:cubicBezTo>
                  <a:pt x="600" y="141"/>
                  <a:pt x="600" y="141"/>
                  <a:pt x="600" y="141"/>
                </a:cubicBezTo>
                <a:cubicBezTo>
                  <a:pt x="244" y="340"/>
                  <a:pt x="244" y="340"/>
                  <a:pt x="244" y="340"/>
                </a:cubicBezTo>
                <a:cubicBezTo>
                  <a:pt x="165" y="298"/>
                  <a:pt x="165" y="298"/>
                  <a:pt x="165" y="298"/>
                </a:cubicBezTo>
                <a:cubicBezTo>
                  <a:pt x="34" y="225"/>
                  <a:pt x="34" y="225"/>
                  <a:pt x="34" y="225"/>
                </a:cubicBezTo>
                <a:lnTo>
                  <a:pt x="388" y="21"/>
                </a:lnTo>
                <a:close/>
                <a:moveTo>
                  <a:pt x="156" y="315"/>
                </a:moveTo>
                <a:cubicBezTo>
                  <a:pt x="230" y="357"/>
                  <a:pt x="230" y="357"/>
                  <a:pt x="230" y="357"/>
                </a:cubicBezTo>
                <a:cubicBezTo>
                  <a:pt x="231" y="541"/>
                  <a:pt x="231" y="541"/>
                  <a:pt x="231" y="541"/>
                </a:cubicBezTo>
                <a:cubicBezTo>
                  <a:pt x="20" y="423"/>
                  <a:pt x="20" y="423"/>
                  <a:pt x="20" y="423"/>
                </a:cubicBezTo>
                <a:cubicBezTo>
                  <a:pt x="20" y="244"/>
                  <a:pt x="20" y="244"/>
                  <a:pt x="20" y="244"/>
                </a:cubicBezTo>
                <a:lnTo>
                  <a:pt x="156" y="315"/>
                </a:lnTo>
                <a:close/>
                <a:moveTo>
                  <a:pt x="20" y="446"/>
                </a:moveTo>
                <a:cubicBezTo>
                  <a:pt x="231" y="563"/>
                  <a:pt x="231" y="563"/>
                  <a:pt x="231" y="563"/>
                </a:cubicBezTo>
                <a:cubicBezTo>
                  <a:pt x="231" y="593"/>
                  <a:pt x="231" y="593"/>
                  <a:pt x="231" y="593"/>
                </a:cubicBezTo>
                <a:cubicBezTo>
                  <a:pt x="20" y="475"/>
                  <a:pt x="20" y="475"/>
                  <a:pt x="20" y="475"/>
                </a:cubicBezTo>
                <a:lnTo>
                  <a:pt x="20" y="446"/>
                </a:lnTo>
                <a:close/>
                <a:moveTo>
                  <a:pt x="20" y="498"/>
                </a:moveTo>
                <a:cubicBezTo>
                  <a:pt x="231" y="616"/>
                  <a:pt x="231" y="616"/>
                  <a:pt x="231" y="616"/>
                </a:cubicBezTo>
                <a:cubicBezTo>
                  <a:pt x="231" y="637"/>
                  <a:pt x="231" y="637"/>
                  <a:pt x="231" y="637"/>
                </a:cubicBezTo>
                <a:cubicBezTo>
                  <a:pt x="20" y="519"/>
                  <a:pt x="20" y="519"/>
                  <a:pt x="20" y="519"/>
                </a:cubicBezTo>
                <a:lnTo>
                  <a:pt x="20" y="498"/>
                </a:lnTo>
                <a:close/>
                <a:moveTo>
                  <a:pt x="20" y="887"/>
                </a:moveTo>
                <a:cubicBezTo>
                  <a:pt x="20" y="542"/>
                  <a:pt x="20" y="542"/>
                  <a:pt x="20" y="542"/>
                </a:cubicBezTo>
                <a:cubicBezTo>
                  <a:pt x="231" y="660"/>
                  <a:pt x="231" y="660"/>
                  <a:pt x="231" y="660"/>
                </a:cubicBezTo>
                <a:cubicBezTo>
                  <a:pt x="232" y="1017"/>
                  <a:pt x="232" y="1017"/>
                  <a:pt x="232" y="1017"/>
                </a:cubicBezTo>
                <a:lnTo>
                  <a:pt x="20" y="887"/>
                </a:lnTo>
                <a:close/>
                <a:moveTo>
                  <a:pt x="160" y="746"/>
                </a:moveTo>
                <a:cubicBezTo>
                  <a:pt x="154" y="769"/>
                  <a:pt x="132" y="779"/>
                  <a:pt x="110" y="770"/>
                </a:cubicBezTo>
                <a:cubicBezTo>
                  <a:pt x="89" y="760"/>
                  <a:pt x="77" y="734"/>
                  <a:pt x="84" y="712"/>
                </a:cubicBezTo>
                <a:cubicBezTo>
                  <a:pt x="90" y="689"/>
                  <a:pt x="112" y="679"/>
                  <a:pt x="134" y="688"/>
                </a:cubicBezTo>
                <a:cubicBezTo>
                  <a:pt x="155" y="698"/>
                  <a:pt x="167" y="724"/>
                  <a:pt x="160" y="746"/>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765">
              <a:solidFill>
                <a:srgbClr val="000000"/>
              </a:solidFill>
            </a:endParaRPr>
          </a:p>
        </p:txBody>
      </p:sp>
      <p:sp>
        <p:nvSpPr>
          <p:cNvPr id="14" name="hyperV2"/>
          <p:cNvSpPr>
            <a:spLocks noChangeAspect="1" noEditPoints="1"/>
          </p:cNvSpPr>
          <p:nvPr/>
        </p:nvSpPr>
        <p:spPr bwMode="auto">
          <a:xfrm>
            <a:off x="10428720" y="4510560"/>
            <a:ext cx="1267355" cy="2112829"/>
          </a:xfrm>
          <a:custGeom>
            <a:avLst/>
            <a:gdLst>
              <a:gd name="T0" fmla="*/ 625 w 625"/>
              <a:gd name="T1" fmla="*/ 132 h 1044"/>
              <a:gd name="T2" fmla="*/ 393 w 625"/>
              <a:gd name="T3" fmla="*/ 0 h 1044"/>
              <a:gd name="T4" fmla="*/ 383 w 625"/>
              <a:gd name="T5" fmla="*/ 0 h 1044"/>
              <a:gd name="T6" fmla="*/ 5 w 625"/>
              <a:gd name="T7" fmla="*/ 218 h 1044"/>
              <a:gd name="T8" fmla="*/ 5 w 625"/>
              <a:gd name="T9" fmla="*/ 220 h 1044"/>
              <a:gd name="T10" fmla="*/ 0 w 625"/>
              <a:gd name="T11" fmla="*/ 223 h 1044"/>
              <a:gd name="T12" fmla="*/ 0 w 625"/>
              <a:gd name="T13" fmla="*/ 893 h 1044"/>
              <a:gd name="T14" fmla="*/ 5 w 625"/>
              <a:gd name="T15" fmla="*/ 902 h 1044"/>
              <a:gd name="T16" fmla="*/ 237 w 625"/>
              <a:gd name="T17" fmla="*/ 1044 h 1044"/>
              <a:gd name="T18" fmla="*/ 252 w 625"/>
              <a:gd name="T19" fmla="*/ 1035 h 1044"/>
              <a:gd name="T20" fmla="*/ 252 w 625"/>
              <a:gd name="T21" fmla="*/ 1034 h 1044"/>
              <a:gd name="T22" fmla="*/ 624 w 625"/>
              <a:gd name="T23" fmla="*/ 811 h 1044"/>
              <a:gd name="T24" fmla="*/ 624 w 625"/>
              <a:gd name="T25" fmla="*/ 150 h 1044"/>
              <a:gd name="T26" fmla="*/ 625 w 625"/>
              <a:gd name="T27" fmla="*/ 150 h 1044"/>
              <a:gd name="T28" fmla="*/ 625 w 625"/>
              <a:gd name="T29" fmla="*/ 132 h 1044"/>
              <a:gd name="T30" fmla="*/ 388 w 625"/>
              <a:gd name="T31" fmla="*/ 21 h 1044"/>
              <a:gd name="T32" fmla="*/ 600 w 625"/>
              <a:gd name="T33" fmla="*/ 141 h 1044"/>
              <a:gd name="T34" fmla="*/ 244 w 625"/>
              <a:gd name="T35" fmla="*/ 340 h 1044"/>
              <a:gd name="T36" fmla="*/ 165 w 625"/>
              <a:gd name="T37" fmla="*/ 298 h 1044"/>
              <a:gd name="T38" fmla="*/ 34 w 625"/>
              <a:gd name="T39" fmla="*/ 225 h 1044"/>
              <a:gd name="T40" fmla="*/ 388 w 625"/>
              <a:gd name="T41" fmla="*/ 21 h 1044"/>
              <a:gd name="T42" fmla="*/ 156 w 625"/>
              <a:gd name="T43" fmla="*/ 315 h 1044"/>
              <a:gd name="T44" fmla="*/ 230 w 625"/>
              <a:gd name="T45" fmla="*/ 357 h 1044"/>
              <a:gd name="T46" fmla="*/ 231 w 625"/>
              <a:gd name="T47" fmla="*/ 541 h 1044"/>
              <a:gd name="T48" fmla="*/ 20 w 625"/>
              <a:gd name="T49" fmla="*/ 423 h 1044"/>
              <a:gd name="T50" fmla="*/ 20 w 625"/>
              <a:gd name="T51" fmla="*/ 244 h 1044"/>
              <a:gd name="T52" fmla="*/ 156 w 625"/>
              <a:gd name="T53" fmla="*/ 315 h 1044"/>
              <a:gd name="T54" fmla="*/ 20 w 625"/>
              <a:gd name="T55" fmla="*/ 446 h 1044"/>
              <a:gd name="T56" fmla="*/ 231 w 625"/>
              <a:gd name="T57" fmla="*/ 563 h 1044"/>
              <a:gd name="T58" fmla="*/ 231 w 625"/>
              <a:gd name="T59" fmla="*/ 593 h 1044"/>
              <a:gd name="T60" fmla="*/ 20 w 625"/>
              <a:gd name="T61" fmla="*/ 475 h 1044"/>
              <a:gd name="T62" fmla="*/ 20 w 625"/>
              <a:gd name="T63" fmla="*/ 446 h 1044"/>
              <a:gd name="T64" fmla="*/ 20 w 625"/>
              <a:gd name="T65" fmla="*/ 498 h 1044"/>
              <a:gd name="T66" fmla="*/ 231 w 625"/>
              <a:gd name="T67" fmla="*/ 616 h 1044"/>
              <a:gd name="T68" fmla="*/ 231 w 625"/>
              <a:gd name="T69" fmla="*/ 637 h 1044"/>
              <a:gd name="T70" fmla="*/ 20 w 625"/>
              <a:gd name="T71" fmla="*/ 519 h 1044"/>
              <a:gd name="T72" fmla="*/ 20 w 625"/>
              <a:gd name="T73" fmla="*/ 498 h 1044"/>
              <a:gd name="T74" fmla="*/ 20 w 625"/>
              <a:gd name="T75" fmla="*/ 887 h 1044"/>
              <a:gd name="T76" fmla="*/ 20 w 625"/>
              <a:gd name="T77" fmla="*/ 542 h 1044"/>
              <a:gd name="T78" fmla="*/ 231 w 625"/>
              <a:gd name="T79" fmla="*/ 660 h 1044"/>
              <a:gd name="T80" fmla="*/ 232 w 625"/>
              <a:gd name="T81" fmla="*/ 1017 h 1044"/>
              <a:gd name="T82" fmla="*/ 20 w 625"/>
              <a:gd name="T83" fmla="*/ 887 h 1044"/>
              <a:gd name="T84" fmla="*/ 160 w 625"/>
              <a:gd name="T85" fmla="*/ 746 h 1044"/>
              <a:gd name="T86" fmla="*/ 110 w 625"/>
              <a:gd name="T87" fmla="*/ 770 h 1044"/>
              <a:gd name="T88" fmla="*/ 84 w 625"/>
              <a:gd name="T89" fmla="*/ 712 h 1044"/>
              <a:gd name="T90" fmla="*/ 134 w 625"/>
              <a:gd name="T91" fmla="*/ 688 h 1044"/>
              <a:gd name="T92" fmla="*/ 160 w 625"/>
              <a:gd name="T93" fmla="*/ 746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25" h="1044">
                <a:moveTo>
                  <a:pt x="625" y="132"/>
                </a:moveTo>
                <a:cubicBezTo>
                  <a:pt x="393" y="0"/>
                  <a:pt x="393" y="0"/>
                  <a:pt x="393" y="0"/>
                </a:cubicBezTo>
                <a:cubicBezTo>
                  <a:pt x="383" y="0"/>
                  <a:pt x="383" y="0"/>
                  <a:pt x="383" y="0"/>
                </a:cubicBezTo>
                <a:cubicBezTo>
                  <a:pt x="5" y="218"/>
                  <a:pt x="5" y="218"/>
                  <a:pt x="5" y="218"/>
                </a:cubicBezTo>
                <a:cubicBezTo>
                  <a:pt x="5" y="220"/>
                  <a:pt x="5" y="220"/>
                  <a:pt x="5" y="220"/>
                </a:cubicBezTo>
                <a:cubicBezTo>
                  <a:pt x="0" y="223"/>
                  <a:pt x="0" y="223"/>
                  <a:pt x="0" y="223"/>
                </a:cubicBezTo>
                <a:cubicBezTo>
                  <a:pt x="0" y="893"/>
                  <a:pt x="0" y="893"/>
                  <a:pt x="0" y="893"/>
                </a:cubicBezTo>
                <a:cubicBezTo>
                  <a:pt x="5" y="902"/>
                  <a:pt x="5" y="902"/>
                  <a:pt x="5" y="902"/>
                </a:cubicBezTo>
                <a:cubicBezTo>
                  <a:pt x="237" y="1044"/>
                  <a:pt x="237" y="1044"/>
                  <a:pt x="237" y="1044"/>
                </a:cubicBezTo>
                <a:cubicBezTo>
                  <a:pt x="252" y="1035"/>
                  <a:pt x="252" y="1035"/>
                  <a:pt x="252" y="1035"/>
                </a:cubicBezTo>
                <a:cubicBezTo>
                  <a:pt x="252" y="1034"/>
                  <a:pt x="252" y="1034"/>
                  <a:pt x="252" y="1034"/>
                </a:cubicBezTo>
                <a:cubicBezTo>
                  <a:pt x="624" y="811"/>
                  <a:pt x="624" y="811"/>
                  <a:pt x="624" y="811"/>
                </a:cubicBezTo>
                <a:cubicBezTo>
                  <a:pt x="624" y="150"/>
                  <a:pt x="624" y="150"/>
                  <a:pt x="624" y="150"/>
                </a:cubicBezTo>
                <a:cubicBezTo>
                  <a:pt x="625" y="150"/>
                  <a:pt x="625" y="150"/>
                  <a:pt x="625" y="150"/>
                </a:cubicBezTo>
                <a:lnTo>
                  <a:pt x="625" y="132"/>
                </a:lnTo>
                <a:close/>
                <a:moveTo>
                  <a:pt x="388" y="21"/>
                </a:moveTo>
                <a:cubicBezTo>
                  <a:pt x="600" y="141"/>
                  <a:pt x="600" y="141"/>
                  <a:pt x="600" y="141"/>
                </a:cubicBezTo>
                <a:cubicBezTo>
                  <a:pt x="244" y="340"/>
                  <a:pt x="244" y="340"/>
                  <a:pt x="244" y="340"/>
                </a:cubicBezTo>
                <a:cubicBezTo>
                  <a:pt x="165" y="298"/>
                  <a:pt x="165" y="298"/>
                  <a:pt x="165" y="298"/>
                </a:cubicBezTo>
                <a:cubicBezTo>
                  <a:pt x="34" y="225"/>
                  <a:pt x="34" y="225"/>
                  <a:pt x="34" y="225"/>
                </a:cubicBezTo>
                <a:lnTo>
                  <a:pt x="388" y="21"/>
                </a:lnTo>
                <a:close/>
                <a:moveTo>
                  <a:pt x="156" y="315"/>
                </a:moveTo>
                <a:cubicBezTo>
                  <a:pt x="230" y="357"/>
                  <a:pt x="230" y="357"/>
                  <a:pt x="230" y="357"/>
                </a:cubicBezTo>
                <a:cubicBezTo>
                  <a:pt x="231" y="541"/>
                  <a:pt x="231" y="541"/>
                  <a:pt x="231" y="541"/>
                </a:cubicBezTo>
                <a:cubicBezTo>
                  <a:pt x="20" y="423"/>
                  <a:pt x="20" y="423"/>
                  <a:pt x="20" y="423"/>
                </a:cubicBezTo>
                <a:cubicBezTo>
                  <a:pt x="20" y="244"/>
                  <a:pt x="20" y="244"/>
                  <a:pt x="20" y="244"/>
                </a:cubicBezTo>
                <a:lnTo>
                  <a:pt x="156" y="315"/>
                </a:lnTo>
                <a:close/>
                <a:moveTo>
                  <a:pt x="20" y="446"/>
                </a:moveTo>
                <a:cubicBezTo>
                  <a:pt x="231" y="563"/>
                  <a:pt x="231" y="563"/>
                  <a:pt x="231" y="563"/>
                </a:cubicBezTo>
                <a:cubicBezTo>
                  <a:pt x="231" y="593"/>
                  <a:pt x="231" y="593"/>
                  <a:pt x="231" y="593"/>
                </a:cubicBezTo>
                <a:cubicBezTo>
                  <a:pt x="20" y="475"/>
                  <a:pt x="20" y="475"/>
                  <a:pt x="20" y="475"/>
                </a:cubicBezTo>
                <a:lnTo>
                  <a:pt x="20" y="446"/>
                </a:lnTo>
                <a:close/>
                <a:moveTo>
                  <a:pt x="20" y="498"/>
                </a:moveTo>
                <a:cubicBezTo>
                  <a:pt x="231" y="616"/>
                  <a:pt x="231" y="616"/>
                  <a:pt x="231" y="616"/>
                </a:cubicBezTo>
                <a:cubicBezTo>
                  <a:pt x="231" y="637"/>
                  <a:pt x="231" y="637"/>
                  <a:pt x="231" y="637"/>
                </a:cubicBezTo>
                <a:cubicBezTo>
                  <a:pt x="20" y="519"/>
                  <a:pt x="20" y="519"/>
                  <a:pt x="20" y="519"/>
                </a:cubicBezTo>
                <a:lnTo>
                  <a:pt x="20" y="498"/>
                </a:lnTo>
                <a:close/>
                <a:moveTo>
                  <a:pt x="20" y="887"/>
                </a:moveTo>
                <a:cubicBezTo>
                  <a:pt x="20" y="542"/>
                  <a:pt x="20" y="542"/>
                  <a:pt x="20" y="542"/>
                </a:cubicBezTo>
                <a:cubicBezTo>
                  <a:pt x="231" y="660"/>
                  <a:pt x="231" y="660"/>
                  <a:pt x="231" y="660"/>
                </a:cubicBezTo>
                <a:cubicBezTo>
                  <a:pt x="232" y="1017"/>
                  <a:pt x="232" y="1017"/>
                  <a:pt x="232" y="1017"/>
                </a:cubicBezTo>
                <a:lnTo>
                  <a:pt x="20" y="887"/>
                </a:lnTo>
                <a:close/>
                <a:moveTo>
                  <a:pt x="160" y="746"/>
                </a:moveTo>
                <a:cubicBezTo>
                  <a:pt x="154" y="769"/>
                  <a:pt x="132" y="779"/>
                  <a:pt x="110" y="770"/>
                </a:cubicBezTo>
                <a:cubicBezTo>
                  <a:pt x="89" y="760"/>
                  <a:pt x="77" y="734"/>
                  <a:pt x="84" y="712"/>
                </a:cubicBezTo>
                <a:cubicBezTo>
                  <a:pt x="90" y="689"/>
                  <a:pt x="112" y="679"/>
                  <a:pt x="134" y="688"/>
                </a:cubicBezTo>
                <a:cubicBezTo>
                  <a:pt x="155" y="698"/>
                  <a:pt x="167" y="724"/>
                  <a:pt x="160" y="746"/>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765">
              <a:solidFill>
                <a:srgbClr val="000000"/>
              </a:solidFill>
            </a:endParaRPr>
          </a:p>
        </p:txBody>
      </p:sp>
    </p:spTree>
    <p:extLst>
      <p:ext uri="{BB962C8B-B14F-4D97-AF65-F5344CB8AC3E}">
        <p14:creationId xmlns:p14="http://schemas.microsoft.com/office/powerpoint/2010/main" val="3048348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childTnLst>
                          </p:cTn>
                        </p:par>
                        <p:par>
                          <p:cTn id="16" fill="hold">
                            <p:stCondLst>
                              <p:cond delay="500"/>
                            </p:stCondLst>
                            <p:childTnLst>
                              <p:par>
                                <p:cTn id="17" presetID="10" presetClass="entr" presetSubtype="0" fill="hold" grpId="0" nodeType="afterEffect">
                                  <p:stCondLst>
                                    <p:cond delay="10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0" end="0"/>
                                            </p:txEl>
                                          </p:spTgt>
                                        </p:tgtEl>
                                        <p:attrNameLst>
                                          <p:attrName>style.visibility</p:attrName>
                                        </p:attrNameLst>
                                      </p:cBhvr>
                                      <p:to>
                                        <p:strVal val="visible"/>
                                      </p:to>
                                    </p:set>
                                    <p:animEffect transition="in" filter="fade">
                                      <p:cBhvr>
                                        <p:cTn id="32" dur="500"/>
                                        <p:tgtEl>
                                          <p:spTgt spid="5">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animEffect transition="in" filter="fade">
                                      <p:cBhvr>
                                        <p:cTn id="35" dur="500"/>
                                        <p:tgtEl>
                                          <p:spTgt spid="5">
                                            <p:txEl>
                                              <p:pRg st="2" end="2"/>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
                                            <p:txEl>
                                              <p:pRg st="4" end="4"/>
                                            </p:txEl>
                                          </p:spTgt>
                                        </p:tgtEl>
                                        <p:attrNameLst>
                                          <p:attrName>style.visibility</p:attrName>
                                        </p:attrNameLst>
                                      </p:cBhvr>
                                      <p:to>
                                        <p:strVal val="visible"/>
                                      </p:to>
                                    </p:set>
                                    <p:animEffect transition="in" filter="fade">
                                      <p:cBhvr>
                                        <p:cTn id="38" dur="500"/>
                                        <p:tgtEl>
                                          <p:spTgt spid="5">
                                            <p:txEl>
                                              <p:pRg st="4" end="4"/>
                                            </p:txEl>
                                          </p:spTgt>
                                        </p:tgtEl>
                                      </p:cBhvr>
                                    </p:animEffect>
                                  </p:childTnLst>
                                </p:cTn>
                              </p:par>
                            </p:childTnLst>
                          </p:cTn>
                        </p:par>
                        <p:par>
                          <p:cTn id="39" fill="hold">
                            <p:stCondLst>
                              <p:cond delay="500"/>
                            </p:stCondLst>
                            <p:childTnLst>
                              <p:par>
                                <p:cTn id="40" presetID="10" presetClass="entr" presetSubtype="0" fill="hold" grpId="0" nodeType="afterEffect">
                                  <p:stCondLst>
                                    <p:cond delay="150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par>
                          <p:cTn id="43" fill="hold">
                            <p:stCondLst>
                              <p:cond delay="2500"/>
                            </p:stCondLst>
                            <p:childTnLst>
                              <p:par>
                                <p:cTn id="44" presetID="10" presetClass="entr" presetSubtype="0"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childTnLst>
                          </p:cTn>
                        </p:par>
                        <p:par>
                          <p:cTn id="47" fill="hold">
                            <p:stCondLst>
                              <p:cond delay="3000"/>
                            </p:stCondLst>
                            <p:childTnLst>
                              <p:par>
                                <p:cTn id="48" presetID="10" presetClass="entr" presetSubtype="0" fill="hold" grpId="0" nodeType="after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par>
                          <p:cTn id="51" fill="hold">
                            <p:stCondLst>
                              <p:cond delay="3500"/>
                            </p:stCondLst>
                            <p:childTnLst>
                              <p:par>
                                <p:cTn id="52" presetID="10" presetClass="entr" presetSubtype="0" fill="hold" grpId="0" nodeType="after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8" grpId="0" animBg="1"/>
      <p:bldP spid="9" grpId="0" animBg="1"/>
      <p:bldP spid="10" grpId="0" animBg="1"/>
      <p:bldP spid="11" grpId="0" animBg="1"/>
      <p:bldP spid="12" grpId="0" animBg="1"/>
      <p:bldP spid="13" grpId="0" animBg="1"/>
      <p:bldP spid="14"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p:cNvGrpSpPr/>
          <p:nvPr/>
        </p:nvGrpSpPr>
        <p:grpSpPr>
          <a:xfrm>
            <a:off x="-2" y="5727773"/>
            <a:ext cx="12192003" cy="1046296"/>
            <a:chOff x="-5012461" y="5194194"/>
            <a:chExt cx="16033938" cy="1376362"/>
          </a:xfrm>
        </p:grpSpPr>
        <p:pic>
          <p:nvPicPr>
            <p:cNvPr id="6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07234"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6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42952"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1331"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71"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85613"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11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4553"/>
            <a:stretch/>
          </p:blipFill>
          <p:spPr bwMode="auto">
            <a:xfrm>
              <a:off x="-5012461" y="5194194"/>
              <a:ext cx="1447407"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1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54473"/>
            <a:stretch/>
          </p:blipFill>
          <p:spPr bwMode="auto">
            <a:xfrm>
              <a:off x="9571520" y="5194194"/>
              <a:ext cx="1449957" cy="137636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11" name="Rectangle 10"/>
          <p:cNvSpPr/>
          <p:nvPr/>
        </p:nvSpPr>
        <p:spPr bwMode="auto">
          <a:xfrm>
            <a:off x="-2" y="1"/>
            <a:ext cx="12192003" cy="98323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cxnSp>
        <p:nvCxnSpPr>
          <p:cNvPr id="81" name="Straight Connector 80"/>
          <p:cNvCxnSpPr/>
          <p:nvPr/>
        </p:nvCxnSpPr>
        <p:spPr>
          <a:xfrm>
            <a:off x="1528666" y="2889573"/>
            <a:ext cx="6772725"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dirty="0" smtClean="0">
                <a:gradFill>
                  <a:gsLst>
                    <a:gs pos="0">
                      <a:srgbClr val="FFFFFF"/>
                    </a:gs>
                    <a:gs pos="100000">
                      <a:srgbClr val="FFFFFF"/>
                    </a:gs>
                  </a:gsLst>
                  <a:lin ang="5400000" scaled="0"/>
                </a:gradFill>
              </a:rPr>
              <a:t>scale</a:t>
            </a:r>
            <a:endParaRPr lang="en-US" dirty="0">
              <a:gradFill>
                <a:gsLst>
                  <a:gs pos="0">
                    <a:srgbClr val="FFFFFF"/>
                  </a:gs>
                  <a:gs pos="100000">
                    <a:srgbClr val="FFFFFF"/>
                  </a:gs>
                </a:gsLst>
                <a:lin ang="5400000" scaled="0"/>
              </a:gradFill>
            </a:endParaRPr>
          </a:p>
        </p:txBody>
      </p:sp>
      <p:sp>
        <p:nvSpPr>
          <p:cNvPr id="5" name="Rectangle 4"/>
          <p:cNvSpPr/>
          <p:nvPr/>
        </p:nvSpPr>
        <p:spPr bwMode="auto">
          <a:xfrm>
            <a:off x="1538374" y="1918708"/>
            <a:ext cx="1349100" cy="66202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defTabSz="1218768" fontAlgn="base">
              <a:spcBef>
                <a:spcPct val="0"/>
              </a:spcBef>
              <a:spcAft>
                <a:spcPct val="0"/>
              </a:spcAft>
            </a:pPr>
            <a:r>
              <a:rPr lang="en-US" sz="2933" dirty="0">
                <a:gradFill>
                  <a:gsLst>
                    <a:gs pos="0">
                      <a:srgbClr val="FFFFFF"/>
                    </a:gs>
                    <a:gs pos="100000">
                      <a:srgbClr val="FFFFFF"/>
                    </a:gs>
                  </a:gsLst>
                  <a:lin ang="5400000" scaled="0"/>
                </a:gradFill>
              </a:rPr>
              <a:t>Free</a:t>
            </a:r>
          </a:p>
        </p:txBody>
      </p:sp>
      <p:sp>
        <p:nvSpPr>
          <p:cNvPr id="107" name="Rectangle 106"/>
          <p:cNvSpPr/>
          <p:nvPr/>
        </p:nvSpPr>
        <p:spPr bwMode="auto">
          <a:xfrm>
            <a:off x="1528666" y="2858895"/>
            <a:ext cx="2308356" cy="66202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defTabSz="1218768" fontAlgn="base">
              <a:spcBef>
                <a:spcPct val="0"/>
              </a:spcBef>
              <a:spcAft>
                <a:spcPct val="0"/>
              </a:spcAft>
            </a:pPr>
            <a:r>
              <a:rPr lang="en-US" sz="2933" dirty="0">
                <a:gradFill>
                  <a:gsLst>
                    <a:gs pos="0">
                      <a:srgbClr val="FFFFFF"/>
                    </a:gs>
                    <a:gs pos="100000">
                      <a:srgbClr val="FFFFFF"/>
                    </a:gs>
                  </a:gsLst>
                  <a:lin ang="5400000" scaled="0"/>
                </a:gradFill>
              </a:rPr>
              <a:t>Shared</a:t>
            </a:r>
          </a:p>
        </p:txBody>
      </p:sp>
      <p:sp>
        <p:nvSpPr>
          <p:cNvPr id="112" name="Rectangle 111"/>
          <p:cNvSpPr/>
          <p:nvPr/>
        </p:nvSpPr>
        <p:spPr bwMode="auto">
          <a:xfrm>
            <a:off x="1528666" y="3799083"/>
            <a:ext cx="3794527" cy="66202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defTabSz="1218768" fontAlgn="base">
              <a:spcBef>
                <a:spcPct val="0"/>
              </a:spcBef>
              <a:spcAft>
                <a:spcPct val="0"/>
              </a:spcAft>
            </a:pPr>
            <a:r>
              <a:rPr lang="en-US" sz="2933" dirty="0">
                <a:gradFill>
                  <a:gsLst>
                    <a:gs pos="0">
                      <a:srgbClr val="FFFFFF"/>
                    </a:gs>
                    <a:gs pos="100000">
                      <a:srgbClr val="FFFFFF"/>
                    </a:gs>
                  </a:gsLst>
                  <a:lin ang="5400000" scaled="0"/>
                </a:gradFill>
              </a:rPr>
              <a:t>Standard</a:t>
            </a:r>
          </a:p>
        </p:txBody>
      </p:sp>
      <p:sp>
        <p:nvSpPr>
          <p:cNvPr id="6" name="Rectangle 5"/>
          <p:cNvSpPr/>
          <p:nvPr/>
        </p:nvSpPr>
        <p:spPr>
          <a:xfrm>
            <a:off x="2903001" y="1933573"/>
            <a:ext cx="4560479" cy="584775"/>
          </a:xfrm>
          <a:prstGeom prst="rect">
            <a:avLst/>
          </a:prstGeom>
        </p:spPr>
        <p:txBody>
          <a:bodyPr wrap="none">
            <a:spAutoFit/>
          </a:bodyPr>
          <a:lstStyle/>
          <a:p>
            <a:r>
              <a:rPr lang="en-US" sz="3200" dirty="0"/>
              <a:t>Multi-tenant. Daily quotas</a:t>
            </a:r>
          </a:p>
        </p:txBody>
      </p:sp>
      <p:sp>
        <p:nvSpPr>
          <p:cNvPr id="9" name="Rectangle 8"/>
          <p:cNvSpPr/>
          <p:nvPr/>
        </p:nvSpPr>
        <p:spPr>
          <a:xfrm>
            <a:off x="3837022" y="2874683"/>
            <a:ext cx="4560479" cy="584775"/>
          </a:xfrm>
          <a:prstGeom prst="rect">
            <a:avLst/>
          </a:prstGeom>
        </p:spPr>
        <p:txBody>
          <a:bodyPr wrap="none">
            <a:spAutoFit/>
          </a:bodyPr>
          <a:lstStyle/>
          <a:p>
            <a:r>
              <a:rPr lang="en-US" sz="3200" dirty="0"/>
              <a:t>Multi-tenant. Daily quotas</a:t>
            </a:r>
          </a:p>
        </p:txBody>
      </p:sp>
      <p:sp>
        <p:nvSpPr>
          <p:cNvPr id="16" name="Rectangle 15"/>
          <p:cNvSpPr/>
          <p:nvPr/>
        </p:nvSpPr>
        <p:spPr>
          <a:xfrm>
            <a:off x="5323192" y="3815794"/>
            <a:ext cx="4616392" cy="584775"/>
          </a:xfrm>
          <a:prstGeom prst="rect">
            <a:avLst/>
          </a:prstGeom>
        </p:spPr>
        <p:txBody>
          <a:bodyPr wrap="none">
            <a:spAutoFit/>
          </a:bodyPr>
          <a:lstStyle/>
          <a:p>
            <a:r>
              <a:rPr lang="en-US" sz="3200" dirty="0">
                <a:solidFill>
                  <a:srgbClr val="292929"/>
                </a:solidFill>
              </a:rPr>
              <a:t>Dedicated VMs. No quotas</a:t>
            </a:r>
            <a:endParaRPr lang="en-US" sz="3200" dirty="0"/>
          </a:p>
        </p:txBody>
      </p:sp>
    </p:spTree>
    <p:extLst>
      <p:ext uri="{BB962C8B-B14F-4D97-AF65-F5344CB8AC3E}">
        <p14:creationId xmlns:p14="http://schemas.microsoft.com/office/powerpoint/2010/main" val="3991429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161072" y="782076"/>
          <a:ext cx="11788104" cy="5305070"/>
        </p:xfrm>
        <a:graphic>
          <a:graphicData uri="http://schemas.openxmlformats.org/drawingml/2006/table">
            <a:tbl>
              <a:tblPr firstRow="1" bandRow="1">
                <a:tableStyleId>{5C22544A-7EE6-4342-B048-85BDC9FD1C3A}</a:tableStyleId>
              </a:tblPr>
              <a:tblGrid>
                <a:gridCol w="2265674">
                  <a:extLst>
                    <a:ext uri="{9D8B030D-6E8A-4147-A177-3AD203B41FA5}">
                      <a16:colId xmlns:a16="http://schemas.microsoft.com/office/drawing/2014/main" xmlns="" val="1483476637"/>
                    </a:ext>
                  </a:extLst>
                </a:gridCol>
                <a:gridCol w="2591026">
                  <a:extLst>
                    <a:ext uri="{9D8B030D-6E8A-4147-A177-3AD203B41FA5}">
                      <a16:colId xmlns:a16="http://schemas.microsoft.com/office/drawing/2014/main" xmlns="" val="2785339459"/>
                    </a:ext>
                  </a:extLst>
                </a:gridCol>
                <a:gridCol w="3465702">
                  <a:extLst>
                    <a:ext uri="{9D8B030D-6E8A-4147-A177-3AD203B41FA5}">
                      <a16:colId xmlns:a16="http://schemas.microsoft.com/office/drawing/2014/main" xmlns="" val="3683006509"/>
                    </a:ext>
                  </a:extLst>
                </a:gridCol>
                <a:gridCol w="3465702">
                  <a:extLst>
                    <a:ext uri="{9D8B030D-6E8A-4147-A177-3AD203B41FA5}">
                      <a16:colId xmlns:a16="http://schemas.microsoft.com/office/drawing/2014/main" xmlns="" val="927171680"/>
                    </a:ext>
                  </a:extLst>
                </a:gridCol>
              </a:tblGrid>
              <a:tr h="370587">
                <a:tc>
                  <a:txBody>
                    <a:bodyPr/>
                    <a:lstStyle/>
                    <a:p>
                      <a:endParaRPr lang="en-US" sz="2000" dirty="0">
                        <a:effectLst/>
                        <a:latin typeface="Segoe UI" panose="020B0502040204020203" pitchFamily="34" charset="0"/>
                        <a:ea typeface="Times New Roman" panose="02020603050405020304" pitchFamily="18"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2000">
                          <a:effectLst/>
                          <a:latin typeface="Segoe UI" panose="020B0502040204020203" pitchFamily="34" charset="0"/>
                          <a:cs typeface="Segoe UI" panose="020B0502040204020203" pitchFamily="34" charset="0"/>
                        </a:rPr>
                        <a:t>Free</a:t>
                      </a:r>
                      <a:endParaRPr lang="en-US" sz="2000" b="1">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2000">
                          <a:effectLst/>
                          <a:latin typeface="Segoe UI" panose="020B0502040204020203" pitchFamily="34" charset="0"/>
                          <a:cs typeface="Segoe UI" panose="020B0502040204020203" pitchFamily="34" charset="0"/>
                        </a:rPr>
                        <a:t>Shared</a:t>
                      </a:r>
                      <a:endParaRPr lang="en-US" sz="2000" b="1">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2000">
                          <a:effectLst/>
                          <a:latin typeface="Segoe UI" panose="020B0502040204020203" pitchFamily="34" charset="0"/>
                          <a:cs typeface="Segoe UI" panose="020B0502040204020203" pitchFamily="34" charset="0"/>
                        </a:rPr>
                        <a:t>Standard</a:t>
                      </a:r>
                      <a:endParaRPr lang="en-US" sz="2000" b="1">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extLst>
                  <a:ext uri="{0D108BD9-81ED-4DB2-BD59-A6C34878D82A}">
                    <a16:rowId xmlns:a16="http://schemas.microsoft.com/office/drawing/2014/main" xmlns="" val="1763064625"/>
                  </a:ext>
                </a:extLst>
              </a:tr>
              <a:tr h="2182892">
                <a:tc>
                  <a:txBody>
                    <a:bodyPr/>
                    <a:lstStyle/>
                    <a:p>
                      <a:pPr marL="0" marR="0">
                        <a:lnSpc>
                          <a:spcPct val="115000"/>
                        </a:lnSpc>
                        <a:spcBef>
                          <a:spcPts val="0"/>
                        </a:spcBef>
                        <a:spcAft>
                          <a:spcPts val="1000"/>
                        </a:spcAft>
                      </a:pPr>
                      <a:r>
                        <a:rPr lang="en-US" sz="2000" dirty="0">
                          <a:effectLst/>
                          <a:latin typeface="Segoe UI" panose="020B0502040204020203" pitchFamily="34" charset="0"/>
                          <a:cs typeface="Segoe UI" panose="020B0502040204020203" pitchFamily="34" charset="0"/>
                        </a:rPr>
                        <a:t>Price</a:t>
                      </a:r>
                      <a:endParaRPr lang="en-US" sz="2000" b="1" dirty="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2000" dirty="0">
                          <a:effectLst/>
                          <a:latin typeface="Segoe UI" panose="020B0502040204020203" pitchFamily="34" charset="0"/>
                          <a:cs typeface="Segoe UI" panose="020B0502040204020203" pitchFamily="34" charset="0"/>
                        </a:rPr>
                        <a:t>Free</a:t>
                      </a:r>
                      <a:endParaRPr lang="en-US" sz="2000" dirty="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2000" dirty="0">
                          <a:effectLst/>
                          <a:latin typeface="Segoe UI" panose="020B0502040204020203" pitchFamily="34" charset="0"/>
                          <a:cs typeface="Segoe UI" panose="020B0502040204020203" pitchFamily="34" charset="0"/>
                        </a:rPr>
                        <a:t>33% discount in Preview $0.013/hour (~$10/month) </a:t>
                      </a:r>
                      <a:endParaRPr lang="en-US" sz="2000" dirty="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2000" dirty="0">
                          <a:effectLst/>
                          <a:latin typeface="Segoe UI" panose="020B0502040204020203" pitchFamily="34" charset="0"/>
                          <a:cs typeface="Segoe UI" panose="020B0502040204020203" pitchFamily="34" charset="0"/>
                        </a:rPr>
                        <a:t>At GA:  </a:t>
                      </a:r>
                      <a:r>
                        <a:rPr lang="en-US" sz="2000" b="1" dirty="0">
                          <a:effectLst/>
                          <a:latin typeface="Segoe UI" panose="020B0502040204020203" pitchFamily="34" charset="0"/>
                          <a:cs typeface="Segoe UI" panose="020B0502040204020203" pitchFamily="34" charset="0"/>
                        </a:rPr>
                        <a:t>$0.10/hour per CPU</a:t>
                      </a:r>
                    </a:p>
                    <a:p>
                      <a:pPr marL="0" marR="0">
                        <a:lnSpc>
                          <a:spcPct val="115000"/>
                        </a:lnSpc>
                        <a:spcBef>
                          <a:spcPts val="0"/>
                        </a:spcBef>
                        <a:spcAft>
                          <a:spcPts val="1000"/>
                        </a:spcAft>
                      </a:pPr>
                      <a:r>
                        <a:rPr lang="en-US" sz="2000" dirty="0">
                          <a:effectLst/>
                          <a:latin typeface="Segoe UI" panose="020B0502040204020203" pitchFamily="34" charset="0"/>
                          <a:cs typeface="Segoe UI" panose="020B0502040204020203" pitchFamily="34" charset="0"/>
                        </a:rPr>
                        <a:t>Small: </a:t>
                      </a:r>
                      <a:r>
                        <a:rPr lang="en-US" sz="2000" b="1" dirty="0">
                          <a:effectLst/>
                          <a:latin typeface="Segoe UI" panose="020B0502040204020203" pitchFamily="34" charset="0"/>
                          <a:cs typeface="Segoe UI" panose="020B0502040204020203" pitchFamily="34" charset="0"/>
                        </a:rPr>
                        <a:t>1 CPU</a:t>
                      </a:r>
                    </a:p>
                    <a:p>
                      <a:pPr marL="0" marR="0">
                        <a:lnSpc>
                          <a:spcPct val="115000"/>
                        </a:lnSpc>
                        <a:spcBef>
                          <a:spcPts val="0"/>
                        </a:spcBef>
                        <a:spcAft>
                          <a:spcPts val="1000"/>
                        </a:spcAft>
                      </a:pPr>
                      <a:r>
                        <a:rPr lang="en-US" sz="2000" dirty="0">
                          <a:effectLst/>
                          <a:latin typeface="Segoe UI" panose="020B0502040204020203" pitchFamily="34" charset="0"/>
                          <a:cs typeface="Segoe UI" panose="020B0502040204020203" pitchFamily="34" charset="0"/>
                        </a:rPr>
                        <a:t>Medium: </a:t>
                      </a:r>
                      <a:r>
                        <a:rPr lang="en-US" sz="2000" b="1" dirty="0">
                          <a:effectLst/>
                          <a:latin typeface="Segoe UI" panose="020B0502040204020203" pitchFamily="34" charset="0"/>
                          <a:cs typeface="Segoe UI" panose="020B0502040204020203" pitchFamily="34" charset="0"/>
                        </a:rPr>
                        <a:t>2 CPUs</a:t>
                      </a:r>
                    </a:p>
                    <a:p>
                      <a:pPr marL="0" marR="0">
                        <a:lnSpc>
                          <a:spcPct val="115000"/>
                        </a:lnSpc>
                        <a:spcBef>
                          <a:spcPts val="0"/>
                        </a:spcBef>
                        <a:spcAft>
                          <a:spcPts val="1000"/>
                        </a:spcAft>
                      </a:pPr>
                      <a:r>
                        <a:rPr lang="en-US" sz="2000" dirty="0">
                          <a:effectLst/>
                          <a:latin typeface="Segoe UI" panose="020B0502040204020203" pitchFamily="34" charset="0"/>
                          <a:cs typeface="Segoe UI" panose="020B0502040204020203" pitchFamily="34" charset="0"/>
                        </a:rPr>
                        <a:t>Large: </a:t>
                      </a:r>
                      <a:r>
                        <a:rPr lang="en-US" sz="2000" b="1" dirty="0">
                          <a:effectLst/>
                          <a:latin typeface="Segoe UI" panose="020B0502040204020203" pitchFamily="34" charset="0"/>
                          <a:cs typeface="Segoe UI" panose="020B0502040204020203" pitchFamily="34" charset="0"/>
                        </a:rPr>
                        <a:t>4 CPUs</a:t>
                      </a:r>
                      <a:endParaRPr lang="en-US" sz="2000" b="1" dirty="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extLst>
                  <a:ext uri="{0D108BD9-81ED-4DB2-BD59-A6C34878D82A}">
                    <a16:rowId xmlns:a16="http://schemas.microsoft.com/office/drawing/2014/main" xmlns="" val="617059280"/>
                  </a:ext>
                </a:extLst>
              </a:tr>
              <a:tr h="414997">
                <a:tc>
                  <a:txBody>
                    <a:bodyPr/>
                    <a:lstStyle/>
                    <a:p>
                      <a:pPr marL="0" marR="0">
                        <a:lnSpc>
                          <a:spcPct val="115000"/>
                        </a:lnSpc>
                        <a:spcBef>
                          <a:spcPts val="0"/>
                        </a:spcBef>
                        <a:spcAft>
                          <a:spcPts val="1000"/>
                        </a:spcAft>
                      </a:pPr>
                      <a:r>
                        <a:rPr lang="en-US" sz="2000">
                          <a:effectLst/>
                          <a:latin typeface="Segoe UI" panose="020B0502040204020203" pitchFamily="34" charset="0"/>
                          <a:cs typeface="Segoe UI" panose="020B0502040204020203" pitchFamily="34" charset="0"/>
                        </a:rPr>
                        <a:t>Number of sites</a:t>
                      </a:r>
                      <a:endParaRPr lang="en-US" sz="2000" b="1">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2000" dirty="0">
                          <a:effectLst/>
                          <a:latin typeface="Segoe UI" panose="020B0502040204020203" pitchFamily="34" charset="0"/>
                          <a:cs typeface="Segoe UI" panose="020B0502040204020203" pitchFamily="34" charset="0"/>
                        </a:rPr>
                        <a:t>Up to 10 per </a:t>
                      </a:r>
                      <a:r>
                        <a:rPr lang="en-US" sz="2000" dirty="0" smtClean="0">
                          <a:effectLst/>
                          <a:latin typeface="Segoe UI" panose="020B0502040204020203" pitchFamily="34" charset="0"/>
                          <a:cs typeface="Segoe UI" panose="020B0502040204020203" pitchFamily="34" charset="0"/>
                        </a:rPr>
                        <a:t>region (10</a:t>
                      </a:r>
                      <a:r>
                        <a:rPr lang="en-US" sz="2000" baseline="0" dirty="0" smtClean="0">
                          <a:effectLst/>
                          <a:latin typeface="Segoe UI" panose="020B0502040204020203" pitchFamily="34" charset="0"/>
                          <a:cs typeface="Segoe UI" panose="020B0502040204020203" pitchFamily="34" charset="0"/>
                        </a:rPr>
                        <a:t> x 6 regions</a:t>
                      </a:r>
                      <a:r>
                        <a:rPr lang="en-US" sz="2000" dirty="0" smtClean="0">
                          <a:effectLst/>
                          <a:latin typeface="Segoe UI" panose="020B0502040204020203" pitchFamily="34" charset="0"/>
                          <a:cs typeface="Segoe UI" panose="020B0502040204020203" pitchFamily="34" charset="0"/>
                        </a:rPr>
                        <a:t>)</a:t>
                      </a:r>
                      <a:endParaRPr lang="en-US" sz="2000" dirty="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2000" dirty="0">
                          <a:effectLst/>
                          <a:latin typeface="Segoe UI" panose="020B0502040204020203" pitchFamily="34" charset="0"/>
                          <a:cs typeface="Segoe UI" panose="020B0502040204020203" pitchFamily="34" charset="0"/>
                        </a:rPr>
                        <a:t>Up to </a:t>
                      </a:r>
                      <a:r>
                        <a:rPr lang="en-US" sz="2000" dirty="0" smtClean="0">
                          <a:effectLst/>
                          <a:latin typeface="Segoe UI" panose="020B0502040204020203" pitchFamily="34" charset="0"/>
                          <a:cs typeface="Segoe UI" panose="020B0502040204020203" pitchFamily="34" charset="0"/>
                        </a:rPr>
                        <a:t>100 per region </a:t>
                      </a:r>
                      <a:endParaRPr lang="en-US" sz="2000" dirty="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2000" dirty="0">
                          <a:effectLst/>
                          <a:latin typeface="Segoe UI" panose="020B0502040204020203" pitchFamily="34" charset="0"/>
                          <a:cs typeface="Segoe UI" panose="020B0502040204020203" pitchFamily="34" charset="0"/>
                        </a:rPr>
                        <a:t>Up to </a:t>
                      </a:r>
                      <a:r>
                        <a:rPr lang="en-US" sz="2000" dirty="0" smtClean="0">
                          <a:effectLst/>
                          <a:latin typeface="Segoe UI" panose="020B0502040204020203" pitchFamily="34" charset="0"/>
                          <a:cs typeface="Segoe UI" panose="020B0502040204020203" pitchFamily="34" charset="0"/>
                        </a:rPr>
                        <a:t>500 per region </a:t>
                      </a:r>
                      <a:endParaRPr lang="en-US" sz="2000" dirty="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extLst>
                  <a:ext uri="{0D108BD9-81ED-4DB2-BD59-A6C34878D82A}">
                    <a16:rowId xmlns:a16="http://schemas.microsoft.com/office/drawing/2014/main" xmlns="" val="1985816374"/>
                  </a:ext>
                </a:extLst>
              </a:tr>
              <a:tr h="449837">
                <a:tc>
                  <a:txBody>
                    <a:bodyPr/>
                    <a:lstStyle/>
                    <a:p>
                      <a:pPr marL="0" marR="0">
                        <a:lnSpc>
                          <a:spcPct val="115000"/>
                        </a:lnSpc>
                        <a:spcBef>
                          <a:spcPts val="0"/>
                        </a:spcBef>
                        <a:spcAft>
                          <a:spcPts val="1000"/>
                        </a:spcAft>
                      </a:pPr>
                      <a:r>
                        <a:rPr lang="en-US" sz="2000">
                          <a:effectLst/>
                          <a:latin typeface="Segoe UI" panose="020B0502040204020203" pitchFamily="34" charset="0"/>
                          <a:cs typeface="Segoe UI" panose="020B0502040204020203" pitchFamily="34" charset="0"/>
                        </a:rPr>
                        <a:t>Maximum scale</a:t>
                      </a:r>
                      <a:endParaRPr lang="en-US" sz="2000" b="1">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2000">
                          <a:effectLst/>
                          <a:latin typeface="Segoe UI" panose="020B0502040204020203" pitchFamily="34" charset="0"/>
                          <a:cs typeface="Segoe UI" panose="020B0502040204020203" pitchFamily="34" charset="0"/>
                        </a:rPr>
                        <a:t>1 instance</a:t>
                      </a:r>
                      <a:endParaRPr lang="en-US" sz="200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2000">
                          <a:effectLst/>
                          <a:latin typeface="Segoe UI" panose="020B0502040204020203" pitchFamily="34" charset="0"/>
                          <a:cs typeface="Segoe UI" panose="020B0502040204020203" pitchFamily="34" charset="0"/>
                        </a:rPr>
                        <a:t>6 instances</a:t>
                      </a:r>
                      <a:endParaRPr lang="en-US" sz="200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2000">
                          <a:effectLst/>
                          <a:latin typeface="Segoe UI" panose="020B0502040204020203" pitchFamily="34" charset="0"/>
                          <a:cs typeface="Segoe UI" panose="020B0502040204020203" pitchFamily="34" charset="0"/>
                        </a:rPr>
                        <a:t>10 instances</a:t>
                      </a:r>
                      <a:endParaRPr lang="en-US" sz="200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extLst>
                  <a:ext uri="{0D108BD9-81ED-4DB2-BD59-A6C34878D82A}">
                    <a16:rowId xmlns:a16="http://schemas.microsoft.com/office/drawing/2014/main" xmlns="" val="2310061386"/>
                  </a:ext>
                </a:extLst>
              </a:tr>
              <a:tr h="449837">
                <a:tc>
                  <a:txBody>
                    <a:bodyPr/>
                    <a:lstStyle/>
                    <a:p>
                      <a:pPr marL="0" marR="0">
                        <a:lnSpc>
                          <a:spcPct val="115000"/>
                        </a:lnSpc>
                        <a:spcBef>
                          <a:spcPts val="0"/>
                        </a:spcBef>
                        <a:spcAft>
                          <a:spcPts val="1000"/>
                        </a:spcAft>
                      </a:pPr>
                      <a:r>
                        <a:rPr lang="en-US" sz="2000">
                          <a:effectLst/>
                          <a:latin typeface="Segoe UI" panose="020B0502040204020203" pitchFamily="34" charset="0"/>
                          <a:cs typeface="Segoe UI" panose="020B0502040204020203" pitchFamily="34" charset="0"/>
                        </a:rPr>
                        <a:t>Scale-out</a:t>
                      </a:r>
                      <a:endParaRPr lang="en-US" sz="2000" b="1">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2000">
                          <a:effectLst/>
                          <a:latin typeface="Segoe UI" panose="020B0502040204020203" pitchFamily="34" charset="0"/>
                          <a:cs typeface="Segoe UI" panose="020B0502040204020203" pitchFamily="34" charset="0"/>
                        </a:rPr>
                        <a:t>Not supported</a:t>
                      </a:r>
                      <a:endParaRPr lang="en-US" sz="200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2000">
                          <a:effectLst/>
                          <a:latin typeface="Segoe UI" panose="020B0502040204020203" pitchFamily="34" charset="0"/>
                          <a:cs typeface="Segoe UI" panose="020B0502040204020203" pitchFamily="34" charset="0"/>
                        </a:rPr>
                        <a:t>Scale-out up to 6 instances</a:t>
                      </a:r>
                      <a:endParaRPr lang="en-US" sz="200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2000">
                          <a:effectLst/>
                          <a:latin typeface="Segoe UI" panose="020B0502040204020203" pitchFamily="34" charset="0"/>
                          <a:cs typeface="Segoe UI" panose="020B0502040204020203" pitchFamily="34" charset="0"/>
                        </a:rPr>
                        <a:t>Scale-out up to 10 instances</a:t>
                      </a:r>
                      <a:endParaRPr lang="en-US" sz="200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extLst>
                  <a:ext uri="{0D108BD9-81ED-4DB2-BD59-A6C34878D82A}">
                    <a16:rowId xmlns:a16="http://schemas.microsoft.com/office/drawing/2014/main" xmlns="" val="678881583"/>
                  </a:ext>
                </a:extLst>
              </a:tr>
              <a:tr h="449837">
                <a:tc>
                  <a:txBody>
                    <a:bodyPr/>
                    <a:lstStyle/>
                    <a:p>
                      <a:pPr marL="0" marR="0">
                        <a:lnSpc>
                          <a:spcPct val="115000"/>
                        </a:lnSpc>
                        <a:spcBef>
                          <a:spcPts val="0"/>
                        </a:spcBef>
                        <a:spcAft>
                          <a:spcPts val="1000"/>
                        </a:spcAft>
                      </a:pPr>
                      <a:r>
                        <a:rPr lang="en-US" sz="2000">
                          <a:effectLst/>
                          <a:latin typeface="Segoe UI" panose="020B0502040204020203" pitchFamily="34" charset="0"/>
                          <a:cs typeface="Segoe UI" panose="020B0502040204020203" pitchFamily="34" charset="0"/>
                        </a:rPr>
                        <a:t>Scale-up</a:t>
                      </a:r>
                      <a:endParaRPr lang="en-US" sz="2000" b="1">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2000">
                          <a:effectLst/>
                          <a:latin typeface="Segoe UI" panose="020B0502040204020203" pitchFamily="34" charset="0"/>
                          <a:cs typeface="Segoe UI" panose="020B0502040204020203" pitchFamily="34" charset="0"/>
                        </a:rPr>
                        <a:t>Not supported</a:t>
                      </a:r>
                      <a:endParaRPr lang="en-US" sz="200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2000">
                          <a:effectLst/>
                          <a:latin typeface="Segoe UI" panose="020B0502040204020203" pitchFamily="34" charset="0"/>
                          <a:cs typeface="Segoe UI" panose="020B0502040204020203" pitchFamily="34" charset="0"/>
                        </a:rPr>
                        <a:t>Not supported</a:t>
                      </a:r>
                      <a:endParaRPr lang="en-US" sz="200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2000">
                          <a:effectLst/>
                          <a:latin typeface="Segoe UI" panose="020B0502040204020203" pitchFamily="34" charset="0"/>
                          <a:cs typeface="Segoe UI" panose="020B0502040204020203" pitchFamily="34" charset="0"/>
                        </a:rPr>
                        <a:t>Small, Medium, and Large instance types</a:t>
                      </a:r>
                      <a:endParaRPr lang="en-US" sz="200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extLst>
                  <a:ext uri="{0D108BD9-81ED-4DB2-BD59-A6C34878D82A}">
                    <a16:rowId xmlns:a16="http://schemas.microsoft.com/office/drawing/2014/main" xmlns="" val="1270726797"/>
                  </a:ext>
                </a:extLst>
              </a:tr>
              <a:tr h="449837">
                <a:tc>
                  <a:txBody>
                    <a:bodyPr/>
                    <a:lstStyle/>
                    <a:p>
                      <a:pPr marL="0" marR="0">
                        <a:lnSpc>
                          <a:spcPct val="115000"/>
                        </a:lnSpc>
                        <a:spcBef>
                          <a:spcPts val="0"/>
                        </a:spcBef>
                        <a:spcAft>
                          <a:spcPts val="1000"/>
                        </a:spcAft>
                      </a:pPr>
                      <a:r>
                        <a:rPr lang="en-US" sz="2000">
                          <a:effectLst/>
                          <a:latin typeface="Segoe UI" panose="020B0502040204020203" pitchFamily="34" charset="0"/>
                          <a:cs typeface="Segoe UI" panose="020B0502040204020203" pitchFamily="34" charset="0"/>
                        </a:rPr>
                        <a:t>Auto-scale</a:t>
                      </a:r>
                      <a:endParaRPr lang="en-US" sz="2000" b="1">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2000">
                          <a:effectLst/>
                          <a:latin typeface="Segoe UI" panose="020B0502040204020203" pitchFamily="34" charset="0"/>
                          <a:cs typeface="Segoe UI" panose="020B0502040204020203" pitchFamily="34" charset="0"/>
                        </a:rPr>
                        <a:t>Not supported</a:t>
                      </a:r>
                      <a:endParaRPr lang="en-US" sz="200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2000">
                          <a:effectLst/>
                          <a:latin typeface="Segoe UI" panose="020B0502040204020203" pitchFamily="34" charset="0"/>
                          <a:cs typeface="Segoe UI" panose="020B0502040204020203" pitchFamily="34" charset="0"/>
                        </a:rPr>
                        <a:t>Not supported</a:t>
                      </a:r>
                      <a:endParaRPr lang="en-US" sz="200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2000" dirty="0">
                          <a:effectLst/>
                          <a:latin typeface="Segoe UI" panose="020B0502040204020203" pitchFamily="34" charset="0"/>
                          <a:cs typeface="Segoe UI" panose="020B0502040204020203" pitchFamily="34" charset="0"/>
                        </a:rPr>
                        <a:t>Supported</a:t>
                      </a:r>
                      <a:endParaRPr lang="en-US" sz="2000" dirty="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extLst>
                  <a:ext uri="{0D108BD9-81ED-4DB2-BD59-A6C34878D82A}">
                    <a16:rowId xmlns:a16="http://schemas.microsoft.com/office/drawing/2014/main" xmlns="" val="825886160"/>
                  </a:ext>
                </a:extLst>
              </a:tr>
            </a:tbl>
          </a:graphicData>
        </a:graphic>
      </p:graphicFrame>
    </p:spTree>
    <p:extLst>
      <p:ext uri="{BB962C8B-B14F-4D97-AF65-F5344CB8AC3E}">
        <p14:creationId xmlns:p14="http://schemas.microsoft.com/office/powerpoint/2010/main" val="12945336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Scale-Out</a:t>
            </a:r>
            <a:endParaRPr lang="en-US" dirty="0"/>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2095500" y="2425700"/>
            <a:ext cx="6985000" cy="4122888"/>
          </a:xfrm>
          <a:prstGeom prst="rect">
            <a:avLst/>
          </a:prstGeom>
        </p:spPr>
      </p:pic>
      <p:sp>
        <p:nvSpPr>
          <p:cNvPr id="4" name="TextBox 3"/>
          <p:cNvSpPr txBox="1"/>
          <p:nvPr/>
        </p:nvSpPr>
        <p:spPr>
          <a:xfrm>
            <a:off x="379514" y="1079500"/>
            <a:ext cx="5094186" cy="1200329"/>
          </a:xfrm>
          <a:prstGeom prst="rect">
            <a:avLst/>
          </a:prstGeom>
          <a:noFill/>
        </p:spPr>
        <p:txBody>
          <a:bodyPr wrap="square" rtlCol="0">
            <a:spAutoFit/>
          </a:bodyPr>
          <a:lstStyle/>
          <a:p>
            <a:r>
              <a:rPr lang="en-US" sz="2400" dirty="0" smtClean="0">
                <a:latin typeface="Segoe UI" panose="020B0502040204020203" pitchFamily="34" charset="0"/>
                <a:cs typeface="Segoe UI" panose="020B0502040204020203" pitchFamily="34" charset="0"/>
              </a:rPr>
              <a:t>Be careful of two issues:</a:t>
            </a:r>
          </a:p>
          <a:p>
            <a:pPr marL="342900" indent="-342900">
              <a:buFont typeface="+mj-lt"/>
              <a:buAutoNum type="arabicParenR"/>
            </a:pPr>
            <a:r>
              <a:rPr lang="en-US" sz="2400" dirty="0" smtClean="0">
                <a:latin typeface="Segoe UI" panose="020B0502040204020203" pitchFamily="34" charset="0"/>
                <a:cs typeface="Segoe UI" panose="020B0502040204020203" pitchFamily="34" charset="0"/>
              </a:rPr>
              <a:t>Session Management</a:t>
            </a:r>
          </a:p>
          <a:p>
            <a:pPr marL="342900" indent="-342900">
              <a:buFont typeface="+mj-lt"/>
              <a:buAutoNum type="arabicParenR"/>
            </a:pPr>
            <a:r>
              <a:rPr lang="en-US" sz="2400" dirty="0" smtClean="0">
                <a:latin typeface="Segoe UI" panose="020B0502040204020203" pitchFamily="34" charset="0"/>
                <a:cs typeface="Segoe UI" panose="020B0502040204020203" pitchFamily="34" charset="0"/>
              </a:rPr>
              <a:t>Database Bottle-neck</a:t>
            </a:r>
            <a:endParaRPr lang="en-US"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8423206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Scale Out – Things To Remember</a:t>
            </a:r>
            <a:endParaRPr lang="en-US" dirty="0"/>
          </a:p>
        </p:txBody>
      </p:sp>
      <p:sp>
        <p:nvSpPr>
          <p:cNvPr id="3" name="Text Placeholder 2"/>
          <p:cNvSpPr>
            <a:spLocks noGrp="1"/>
          </p:cNvSpPr>
          <p:nvPr>
            <p:ph type="body" sz="quarter" idx="10"/>
          </p:nvPr>
        </p:nvSpPr>
        <p:spPr>
          <a:xfrm>
            <a:off x="314968" y="1019207"/>
            <a:ext cx="11653523" cy="5572093"/>
          </a:xfrm>
        </p:spPr>
        <p:txBody>
          <a:bodyPr/>
          <a:lstStyle/>
          <a:p>
            <a:r>
              <a:rPr lang="en-US" dirty="0" err="1" smtClean="0"/>
              <a:t>ARR</a:t>
            </a:r>
            <a:r>
              <a:rPr lang="en-US" dirty="0" smtClean="0"/>
              <a:t> Affinity cookie</a:t>
            </a:r>
          </a:p>
          <a:p>
            <a:pPr lvl="1"/>
            <a:r>
              <a:rPr lang="en-US" dirty="0" smtClean="0"/>
              <a:t>By default, requests go to the same server </a:t>
            </a:r>
          </a:p>
          <a:p>
            <a:pPr lvl="1"/>
            <a:r>
              <a:rPr lang="en-US" dirty="0">
                <a:hlinkClick r:id="rId2"/>
              </a:rPr>
              <a:t>http://</a:t>
            </a:r>
            <a:r>
              <a:rPr lang="en-US" dirty="0" smtClean="0">
                <a:hlinkClick r:id="rId2"/>
              </a:rPr>
              <a:t>blogs.msdn.com/b/windowsazure/archive/2013/11/18/disabling-arr-s-instance-affinity-in-windows-azure-web-sites.aspx</a:t>
            </a:r>
            <a:r>
              <a:rPr lang="en-US" dirty="0"/>
              <a:t> </a:t>
            </a:r>
          </a:p>
          <a:p>
            <a:r>
              <a:rPr lang="en-US" dirty="0" smtClean="0"/>
              <a:t>Stateless app running on WAWS</a:t>
            </a:r>
          </a:p>
          <a:p>
            <a:pPr lvl="1"/>
            <a:r>
              <a:rPr lang="en-US" dirty="0" smtClean="0"/>
              <a:t>Remove </a:t>
            </a:r>
            <a:r>
              <a:rPr lang="en-US" dirty="0" err="1" smtClean="0"/>
              <a:t>ARR</a:t>
            </a:r>
            <a:r>
              <a:rPr lang="en-US" dirty="0" smtClean="0"/>
              <a:t> </a:t>
            </a:r>
            <a:r>
              <a:rPr lang="en-US" dirty="0"/>
              <a:t>Affinity </a:t>
            </a:r>
            <a:r>
              <a:rPr lang="en-US" dirty="0" smtClean="0"/>
              <a:t>cookie</a:t>
            </a:r>
          </a:p>
          <a:p>
            <a:pPr lvl="1"/>
            <a:r>
              <a:rPr lang="en-US" dirty="0" smtClean="0"/>
              <a:t>Manage session state (DB, Cache, Client Cookies, etc…)</a:t>
            </a:r>
          </a:p>
          <a:p>
            <a:r>
              <a:rPr lang="en-US" dirty="0" smtClean="0"/>
              <a:t>Database is the bottleneck</a:t>
            </a:r>
          </a:p>
          <a:p>
            <a:pPr lvl="1"/>
            <a:r>
              <a:rPr lang="en-US" dirty="0" smtClean="0"/>
              <a:t>Distributed Cache (covered later)</a:t>
            </a:r>
          </a:p>
          <a:p>
            <a:pPr lvl="1"/>
            <a:r>
              <a:rPr lang="en-US" dirty="0" smtClean="0"/>
              <a:t>Storage Object Distribution pattern (covered later)</a:t>
            </a:r>
            <a:endParaRPr lang="en-US" dirty="0"/>
          </a:p>
        </p:txBody>
      </p:sp>
    </p:spTree>
    <p:extLst>
      <p:ext uri="{BB962C8B-B14F-4D97-AF65-F5344CB8AC3E}">
        <p14:creationId xmlns:p14="http://schemas.microsoft.com/office/powerpoint/2010/main" val="1442877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Most Difficult Question to Answer</a:t>
            </a:r>
            <a:endParaRPr lang="en-US" dirty="0"/>
          </a:p>
        </p:txBody>
      </p:sp>
      <p:sp>
        <p:nvSpPr>
          <p:cNvPr id="5" name="Title 3"/>
          <p:cNvSpPr txBox="1">
            <a:spLocks/>
          </p:cNvSpPr>
          <p:nvPr/>
        </p:nvSpPr>
        <p:spPr>
          <a:xfrm>
            <a:off x="1052908" y="3056550"/>
            <a:ext cx="9695773" cy="1063487"/>
          </a:xfrm>
          <a:prstGeom prst="rect">
            <a:avLst/>
          </a:prstGeom>
        </p:spPr>
        <p:txBody>
          <a:bodyPr vert="horz" lIns="91409" tIns="45705" rIns="91409" bIns="45705" rtlCol="0" anchor="t" anchorCtr="0">
            <a:noAutofit/>
          </a:bodyPr>
          <a:lst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sz="8800" dirty="0" smtClean="0"/>
              <a:t>What is the Cloud?</a:t>
            </a:r>
            <a:endParaRPr lang="en-US" sz="8800" dirty="0"/>
          </a:p>
        </p:txBody>
      </p:sp>
    </p:spTree>
    <p:extLst>
      <p:ext uri="{BB962C8B-B14F-4D97-AF65-F5344CB8AC3E}">
        <p14:creationId xmlns:p14="http://schemas.microsoft.com/office/powerpoint/2010/main" val="423778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Scaling</a:t>
            </a:r>
            <a:endParaRPr lang="en-US" dirty="0"/>
          </a:p>
        </p:txBody>
      </p:sp>
    </p:spTree>
    <p:extLst>
      <p:ext uri="{BB962C8B-B14F-4D97-AF65-F5344CB8AC3E}">
        <p14:creationId xmlns:p14="http://schemas.microsoft.com/office/powerpoint/2010/main" val="305302555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171450" y="182215"/>
            <a:ext cx="8801100" cy="2819400"/>
          </a:xfrm>
          <a:prstGeom prst="rect">
            <a:avLst/>
          </a:prstGeom>
        </p:spPr>
      </p:pic>
      <p:pic>
        <p:nvPicPr>
          <p:cNvPr id="4" name="Picture 3"/>
          <p:cNvPicPr>
            <a:picLocks noChangeAspect="1"/>
          </p:cNvPicPr>
          <p:nvPr/>
        </p:nvPicPr>
        <p:blipFill>
          <a:blip r:embed="rId3"/>
          <a:stretch>
            <a:fillRect/>
          </a:stretch>
        </p:blipFill>
        <p:spPr>
          <a:xfrm>
            <a:off x="1230414" y="713958"/>
            <a:ext cx="8829675" cy="4905375"/>
          </a:xfrm>
          <a:prstGeom prst="rect">
            <a:avLst/>
          </a:prstGeom>
        </p:spPr>
      </p:pic>
    </p:spTree>
    <p:extLst>
      <p:ext uri="{BB962C8B-B14F-4D97-AF65-F5344CB8AC3E}">
        <p14:creationId xmlns:p14="http://schemas.microsoft.com/office/powerpoint/2010/main" val="361080216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7568" y="1553815"/>
            <a:ext cx="11524432" cy="3970685"/>
          </a:xfrm>
        </p:spPr>
        <p:txBody>
          <a:bodyPr>
            <a:normAutofit/>
          </a:bodyPr>
          <a:lstStyle/>
          <a:p>
            <a:pPr lvl="0"/>
            <a:r>
              <a:rPr lang="en-US" dirty="0"/>
              <a:t/>
            </a:r>
            <a:br>
              <a:rPr lang="en-US" dirty="0"/>
            </a:br>
            <a:r>
              <a:rPr lang="en-US" dirty="0" smtClean="0"/>
              <a:t>Scale-out </a:t>
            </a:r>
            <a:r>
              <a:rPr lang="en-US" dirty="0"/>
              <a:t>my website to </a:t>
            </a:r>
            <a:r>
              <a:rPr lang="en-US" b="1" dirty="0"/>
              <a:t>3 instances </a:t>
            </a:r>
            <a:r>
              <a:rPr lang="en-US" dirty="0"/>
              <a:t>when the CPU threshold crosses 80%, and scale-down my website to 1 instance when the CPU threshold goes below that. </a:t>
            </a:r>
          </a:p>
        </p:txBody>
      </p:sp>
      <p:sp>
        <p:nvSpPr>
          <p:cNvPr id="3" name="Title 1"/>
          <p:cNvSpPr txBox="1">
            <a:spLocks/>
          </p:cNvSpPr>
          <p:nvPr/>
        </p:nvSpPr>
        <p:spPr>
          <a:xfrm>
            <a:off x="379514" y="182215"/>
            <a:ext cx="11524432" cy="1063487"/>
          </a:xfrm>
          <a:prstGeom prst="rect">
            <a:avLst/>
          </a:prstGeom>
        </p:spPr>
        <p:txBody>
          <a:bodyPr vert="horz" lIns="91409" tIns="45705" rIns="91409" bIns="45705" rtlCol="0" anchor="t" anchorCtr="0">
            <a:normAutofit/>
          </a:bodyPr>
          <a:lst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dirty="0" smtClean="0"/>
              <a:t>Scenario 1: </a:t>
            </a:r>
            <a:r>
              <a:rPr lang="en-US" b="1" dirty="0"/>
              <a:t>CPU-Only </a:t>
            </a:r>
            <a:r>
              <a:rPr lang="en-US" b="1" dirty="0" smtClean="0"/>
              <a:t>Scaling</a:t>
            </a:r>
            <a:endParaRPr lang="en-US" dirty="0"/>
          </a:p>
        </p:txBody>
      </p:sp>
    </p:spTree>
    <p:extLst>
      <p:ext uri="{BB962C8B-B14F-4D97-AF65-F5344CB8AC3E}">
        <p14:creationId xmlns:p14="http://schemas.microsoft.com/office/powerpoint/2010/main" val="57811871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33375" y="232064"/>
            <a:ext cx="11363325" cy="6524336"/>
          </a:xfrm>
          <a:prstGeom prst="rect">
            <a:avLst/>
          </a:prstGeom>
        </p:spPr>
      </p:pic>
    </p:spTree>
    <p:extLst>
      <p:ext uri="{BB962C8B-B14F-4D97-AF65-F5344CB8AC3E}">
        <p14:creationId xmlns:p14="http://schemas.microsoft.com/office/powerpoint/2010/main" val="371693252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79514" y="182215"/>
            <a:ext cx="11524432" cy="1063487"/>
          </a:xfrm>
          <a:prstGeom prst="rect">
            <a:avLst/>
          </a:prstGeom>
        </p:spPr>
        <p:txBody>
          <a:bodyPr vert="horz" lIns="91409" tIns="45705" rIns="91409" bIns="45705" rtlCol="0" anchor="t" anchorCtr="0">
            <a:normAutofit/>
          </a:bodyPr>
          <a:lst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dirty="0" smtClean="0"/>
              <a:t>Scenario 2: </a:t>
            </a:r>
            <a:r>
              <a:rPr lang="en-US" b="1" dirty="0" smtClean="0"/>
              <a:t>Schedule-based Scaling</a:t>
            </a:r>
            <a:endParaRPr lang="en-US" dirty="0"/>
          </a:p>
        </p:txBody>
      </p:sp>
      <p:sp>
        <p:nvSpPr>
          <p:cNvPr id="4" name="TextBox 3"/>
          <p:cNvSpPr txBox="1"/>
          <p:nvPr/>
        </p:nvSpPr>
        <p:spPr>
          <a:xfrm>
            <a:off x="1515291" y="1752285"/>
            <a:ext cx="9476120" cy="3724096"/>
          </a:xfrm>
          <a:prstGeom prst="rect">
            <a:avLst/>
          </a:prstGeom>
          <a:noFill/>
        </p:spPr>
        <p:txBody>
          <a:bodyPr wrap="none" rtlCol="0">
            <a:spAutoFit/>
          </a:bodyPr>
          <a:lstStyle/>
          <a:p>
            <a:pPr marL="742950" indent="-742950">
              <a:spcAft>
                <a:spcPts val="2400"/>
              </a:spcAft>
              <a:buFont typeface="+mj-lt"/>
              <a:buAutoNum type="arabicParenR"/>
            </a:pPr>
            <a:r>
              <a:rPr lang="en-US" sz="4400" dirty="0">
                <a:latin typeface="Segoe UI" panose="020B0502040204020203" pitchFamily="34" charset="0"/>
                <a:cs typeface="Segoe UI" panose="020B0502040204020203" pitchFamily="34" charset="0"/>
              </a:rPr>
              <a:t>Run 3 instances during week </a:t>
            </a:r>
            <a:r>
              <a:rPr lang="en-US" sz="4400" dirty="0" smtClean="0">
                <a:latin typeface="Segoe UI" panose="020B0502040204020203" pitchFamily="34" charset="0"/>
                <a:cs typeface="Segoe UI" panose="020B0502040204020203" pitchFamily="34" charset="0"/>
              </a:rPr>
              <a:t>days</a:t>
            </a:r>
          </a:p>
          <a:p>
            <a:pPr marL="742950" indent="-742950">
              <a:spcAft>
                <a:spcPts val="2400"/>
              </a:spcAft>
              <a:buFont typeface="+mj-lt"/>
              <a:buAutoNum type="arabicParenR"/>
            </a:pPr>
            <a:r>
              <a:rPr lang="en-US" sz="4400" dirty="0" smtClean="0">
                <a:latin typeface="Segoe UI" panose="020B0502040204020203" pitchFamily="34" charset="0"/>
                <a:cs typeface="Segoe UI" panose="020B0502040204020203" pitchFamily="34" charset="0"/>
              </a:rPr>
              <a:t>Run </a:t>
            </a:r>
            <a:r>
              <a:rPr lang="en-US" sz="4400" dirty="0">
                <a:latin typeface="Segoe UI" panose="020B0502040204020203" pitchFamily="34" charset="0"/>
                <a:cs typeface="Segoe UI" panose="020B0502040204020203" pitchFamily="34" charset="0"/>
              </a:rPr>
              <a:t>1 instance during week </a:t>
            </a:r>
            <a:r>
              <a:rPr lang="en-US" sz="4400" dirty="0" smtClean="0">
                <a:latin typeface="Segoe UI" panose="020B0502040204020203" pitchFamily="34" charset="0"/>
                <a:cs typeface="Segoe UI" panose="020B0502040204020203" pitchFamily="34" charset="0"/>
              </a:rPr>
              <a:t>nights</a:t>
            </a:r>
          </a:p>
          <a:p>
            <a:pPr marL="742950" indent="-742950">
              <a:spcAft>
                <a:spcPts val="2400"/>
              </a:spcAft>
              <a:buFont typeface="+mj-lt"/>
              <a:buAutoNum type="arabicParenR"/>
            </a:pPr>
            <a:r>
              <a:rPr lang="en-US" sz="4400" dirty="0" smtClean="0">
                <a:latin typeface="Segoe UI" panose="020B0502040204020203" pitchFamily="34" charset="0"/>
                <a:cs typeface="Segoe UI" panose="020B0502040204020203" pitchFamily="34" charset="0"/>
              </a:rPr>
              <a:t>Increase </a:t>
            </a:r>
            <a:r>
              <a:rPr lang="en-US" sz="4400" dirty="0">
                <a:latin typeface="Segoe UI" panose="020B0502040204020203" pitchFamily="34" charset="0"/>
                <a:cs typeface="Segoe UI" panose="020B0502040204020203" pitchFamily="34" charset="0"/>
              </a:rPr>
              <a:t>it to 2 if CPU </a:t>
            </a:r>
            <a:r>
              <a:rPr lang="en-US" sz="4400" dirty="0" smtClean="0">
                <a:latin typeface="Segoe UI" panose="020B0502040204020203" pitchFamily="34" charset="0"/>
                <a:cs typeface="Segoe UI" panose="020B0502040204020203" pitchFamily="34" charset="0"/>
              </a:rPr>
              <a:t>&gt;= 80%</a:t>
            </a:r>
          </a:p>
          <a:p>
            <a:pPr marL="742950" indent="-742950">
              <a:spcAft>
                <a:spcPts val="2400"/>
              </a:spcAft>
              <a:buFont typeface="+mj-lt"/>
              <a:buAutoNum type="arabicParenR"/>
            </a:pPr>
            <a:r>
              <a:rPr lang="en-US" sz="4400" dirty="0" smtClean="0">
                <a:latin typeface="Segoe UI" panose="020B0502040204020203" pitchFamily="34" charset="0"/>
                <a:cs typeface="Segoe UI" panose="020B0502040204020203" pitchFamily="34" charset="0"/>
              </a:rPr>
              <a:t>Run </a:t>
            </a:r>
            <a:r>
              <a:rPr lang="en-US" sz="4400" dirty="0">
                <a:latin typeface="Segoe UI" panose="020B0502040204020203" pitchFamily="34" charset="0"/>
                <a:cs typeface="Segoe UI" panose="020B0502040204020203" pitchFamily="34" charset="0"/>
              </a:rPr>
              <a:t>1 instance during weekends</a:t>
            </a:r>
          </a:p>
        </p:txBody>
      </p:sp>
    </p:spTree>
    <p:extLst>
      <p:ext uri="{BB962C8B-B14F-4D97-AF65-F5344CB8AC3E}">
        <p14:creationId xmlns:p14="http://schemas.microsoft.com/office/powerpoint/2010/main" val="371108615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89425" y="877070"/>
            <a:ext cx="9311770" cy="5142730"/>
          </a:xfrm>
          <a:prstGeom prst="rect">
            <a:avLst/>
          </a:prstGeom>
        </p:spPr>
      </p:pic>
    </p:spTree>
    <p:extLst>
      <p:ext uri="{BB962C8B-B14F-4D97-AF65-F5344CB8AC3E}">
        <p14:creationId xmlns:p14="http://schemas.microsoft.com/office/powerpoint/2010/main" val="329653216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01612" y="769938"/>
            <a:ext cx="11797836" cy="4716462"/>
          </a:xfrm>
          <a:prstGeom prst="rect">
            <a:avLst/>
          </a:prstGeom>
        </p:spPr>
      </p:pic>
    </p:spTree>
    <p:extLst>
      <p:ext uri="{BB962C8B-B14F-4D97-AF65-F5344CB8AC3E}">
        <p14:creationId xmlns:p14="http://schemas.microsoft.com/office/powerpoint/2010/main" val="211446908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6362" y="790574"/>
            <a:ext cx="11925201" cy="4759325"/>
          </a:xfrm>
          <a:prstGeom prst="rect">
            <a:avLst/>
          </a:prstGeom>
        </p:spPr>
      </p:pic>
    </p:spTree>
    <p:extLst>
      <p:ext uri="{BB962C8B-B14F-4D97-AF65-F5344CB8AC3E}">
        <p14:creationId xmlns:p14="http://schemas.microsoft.com/office/powerpoint/2010/main" val="245115811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22262" y="303212"/>
            <a:ext cx="11730211" cy="5754688"/>
          </a:xfrm>
          <a:prstGeom prst="rect">
            <a:avLst/>
          </a:prstGeom>
        </p:spPr>
      </p:pic>
    </p:spTree>
    <p:extLst>
      <p:ext uri="{BB962C8B-B14F-4D97-AF65-F5344CB8AC3E}">
        <p14:creationId xmlns:p14="http://schemas.microsoft.com/office/powerpoint/2010/main" val="122932773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6862" y="676274"/>
            <a:ext cx="11618158" cy="4784725"/>
          </a:xfrm>
          <a:prstGeom prst="rect">
            <a:avLst/>
          </a:prstGeom>
        </p:spPr>
      </p:pic>
    </p:spTree>
    <p:extLst>
      <p:ext uri="{BB962C8B-B14F-4D97-AF65-F5344CB8AC3E}">
        <p14:creationId xmlns:p14="http://schemas.microsoft.com/office/powerpoint/2010/main" val="15585763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Only for this course</a:t>
            </a:r>
            <a:endParaRPr lang="en-US" dirty="0"/>
          </a:p>
        </p:txBody>
      </p:sp>
      <p:sp>
        <p:nvSpPr>
          <p:cNvPr id="5" name="Title 3"/>
          <p:cNvSpPr txBox="1">
            <a:spLocks/>
          </p:cNvSpPr>
          <p:nvPr/>
        </p:nvSpPr>
        <p:spPr>
          <a:xfrm>
            <a:off x="521281" y="2663146"/>
            <a:ext cx="10472784" cy="2504277"/>
          </a:xfrm>
          <a:prstGeom prst="rect">
            <a:avLst/>
          </a:prstGeom>
        </p:spPr>
        <p:txBody>
          <a:bodyPr vert="horz" lIns="91409" tIns="45705" rIns="91409" bIns="45705" rtlCol="0" anchor="t" anchorCtr="0">
            <a:noAutofit/>
          </a:bodyPr>
          <a:lst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sz="6000" dirty="0" smtClean="0"/>
              <a:t>Cloud is a </a:t>
            </a:r>
            <a:r>
              <a:rPr lang="en-US" sz="6000" b="1" dirty="0" smtClean="0"/>
              <a:t>metered</a:t>
            </a:r>
            <a:r>
              <a:rPr lang="en-US" sz="6000" dirty="0" smtClean="0"/>
              <a:t> datacenter service for running applications at a </a:t>
            </a:r>
            <a:r>
              <a:rPr lang="en-US" sz="6000" b="1" dirty="0" smtClean="0"/>
              <a:t>global scale </a:t>
            </a:r>
            <a:endParaRPr lang="en-US" sz="6000" b="1" dirty="0"/>
          </a:p>
        </p:txBody>
      </p:sp>
    </p:spTree>
    <p:extLst>
      <p:ext uri="{BB962C8B-B14F-4D97-AF65-F5344CB8AC3E}">
        <p14:creationId xmlns:p14="http://schemas.microsoft.com/office/powerpoint/2010/main" val="2361238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Static Content</a:t>
            </a:r>
            <a:endParaRPr lang="en-US" dirty="0"/>
          </a:p>
        </p:txBody>
      </p:sp>
      <p:sp>
        <p:nvSpPr>
          <p:cNvPr id="3" name="Rectangle 2"/>
          <p:cNvSpPr/>
          <p:nvPr/>
        </p:nvSpPr>
        <p:spPr>
          <a:xfrm>
            <a:off x="114300" y="1693038"/>
            <a:ext cx="11789646" cy="4401205"/>
          </a:xfrm>
          <a:prstGeom prst="rect">
            <a:avLst/>
          </a:prstGeom>
        </p:spPr>
        <p:txBody>
          <a:bodyPr wrap="square">
            <a:spAutoFit/>
          </a:bodyPr>
          <a:lstStyle/>
          <a:p>
            <a:pPr indent="182880" algn="just"/>
            <a:r>
              <a:rPr lang="en-US" sz="2800" dirty="0">
                <a:latin typeface="Segoe UI" panose="020B0502040204020203" pitchFamily="34" charset="0"/>
                <a:ea typeface="Calibri" panose="020F0502020204030204" pitchFamily="34" charset="0"/>
                <a:cs typeface="Segoe UI" panose="020B0502040204020203" pitchFamily="34" charset="0"/>
              </a:rPr>
              <a:t>&lt;?xml version="1.0" encoding="UTF-8"?&gt;</a:t>
            </a:r>
          </a:p>
          <a:p>
            <a:pPr indent="182880" algn="just"/>
            <a:r>
              <a:rPr lang="en-US" sz="2800" dirty="0">
                <a:latin typeface="Segoe UI" panose="020B0502040204020203" pitchFamily="34" charset="0"/>
                <a:ea typeface="Calibri" panose="020F0502020204030204" pitchFamily="34" charset="0"/>
                <a:cs typeface="Segoe UI" panose="020B0502040204020203" pitchFamily="34" charset="0"/>
              </a:rPr>
              <a:t>&lt;configuration&gt;</a:t>
            </a:r>
          </a:p>
          <a:p>
            <a:pPr indent="182880" algn="just"/>
            <a:r>
              <a:rPr lang="en-US" sz="2800" dirty="0">
                <a:latin typeface="Segoe UI" panose="020B0502040204020203" pitchFamily="34" charset="0"/>
                <a:ea typeface="Calibri" panose="020F0502020204030204" pitchFamily="34" charset="0"/>
                <a:cs typeface="Segoe UI" panose="020B0502040204020203" pitchFamily="34" charset="0"/>
              </a:rPr>
              <a:t>  &lt;</a:t>
            </a:r>
            <a:r>
              <a:rPr lang="en-US" sz="2800" dirty="0" err="1">
                <a:latin typeface="Segoe UI" panose="020B0502040204020203" pitchFamily="34" charset="0"/>
                <a:ea typeface="Calibri" panose="020F0502020204030204" pitchFamily="34" charset="0"/>
                <a:cs typeface="Segoe UI" panose="020B0502040204020203" pitchFamily="34" charset="0"/>
              </a:rPr>
              <a:t>system.webServer</a:t>
            </a:r>
            <a:r>
              <a:rPr lang="en-US" sz="2800" dirty="0">
                <a:latin typeface="Segoe UI" panose="020B0502040204020203" pitchFamily="34" charset="0"/>
                <a:ea typeface="Calibri" panose="020F0502020204030204" pitchFamily="34" charset="0"/>
                <a:cs typeface="Segoe UI" panose="020B0502040204020203" pitchFamily="34" charset="0"/>
              </a:rPr>
              <a:t>&gt;</a:t>
            </a:r>
          </a:p>
          <a:p>
            <a:pPr indent="182880" algn="just"/>
            <a:r>
              <a:rPr lang="en-US" sz="2800" dirty="0">
                <a:latin typeface="Segoe UI" panose="020B0502040204020203" pitchFamily="34" charset="0"/>
                <a:ea typeface="Calibri" panose="020F0502020204030204" pitchFamily="34" charset="0"/>
                <a:cs typeface="Segoe UI" panose="020B0502040204020203" pitchFamily="34" charset="0"/>
              </a:rPr>
              <a:t>    &lt;</a:t>
            </a:r>
            <a:r>
              <a:rPr lang="en-US" sz="2800" dirty="0" err="1">
                <a:latin typeface="Segoe UI" panose="020B0502040204020203" pitchFamily="34" charset="0"/>
                <a:ea typeface="Calibri" panose="020F0502020204030204" pitchFamily="34" charset="0"/>
                <a:cs typeface="Segoe UI" panose="020B0502040204020203" pitchFamily="34" charset="0"/>
              </a:rPr>
              <a:t>staticContent</a:t>
            </a:r>
            <a:r>
              <a:rPr lang="en-US" sz="2800" dirty="0">
                <a:latin typeface="Segoe UI" panose="020B0502040204020203" pitchFamily="34" charset="0"/>
                <a:ea typeface="Calibri" panose="020F0502020204030204" pitchFamily="34" charset="0"/>
                <a:cs typeface="Segoe UI" panose="020B0502040204020203" pitchFamily="34" charset="0"/>
              </a:rPr>
              <a:t>&gt;</a:t>
            </a:r>
          </a:p>
          <a:p>
            <a:pPr indent="182880" algn="just"/>
            <a:r>
              <a:rPr lang="en-US" sz="2800" dirty="0">
                <a:latin typeface="Segoe UI" panose="020B0502040204020203" pitchFamily="34" charset="0"/>
                <a:ea typeface="Calibri" panose="020F0502020204030204" pitchFamily="34" charset="0"/>
                <a:cs typeface="Segoe UI" panose="020B0502040204020203" pitchFamily="34" charset="0"/>
              </a:rPr>
              <a:t>      </a:t>
            </a:r>
            <a:r>
              <a:rPr lang="en-US" sz="2800" b="1" dirty="0">
                <a:latin typeface="Segoe UI" panose="020B0502040204020203" pitchFamily="34" charset="0"/>
                <a:ea typeface="Calibri" panose="020F0502020204030204" pitchFamily="34" charset="0"/>
                <a:cs typeface="Segoe UI" panose="020B0502040204020203" pitchFamily="34" charset="0"/>
              </a:rPr>
              <a:t>&lt;</a:t>
            </a:r>
            <a:r>
              <a:rPr lang="en-US" sz="2800" b="1" dirty="0" err="1">
                <a:latin typeface="Segoe UI" panose="020B0502040204020203" pitchFamily="34" charset="0"/>
                <a:ea typeface="Calibri" panose="020F0502020204030204" pitchFamily="34" charset="0"/>
                <a:cs typeface="Segoe UI" panose="020B0502040204020203" pitchFamily="34" charset="0"/>
              </a:rPr>
              <a:t>clientCache</a:t>
            </a:r>
            <a:r>
              <a:rPr lang="en-US" sz="2800" b="1" dirty="0">
                <a:latin typeface="Segoe UI" panose="020B0502040204020203" pitchFamily="34" charset="0"/>
                <a:ea typeface="Calibri" panose="020F0502020204030204" pitchFamily="34" charset="0"/>
                <a:cs typeface="Segoe UI" panose="020B0502040204020203" pitchFamily="34" charset="0"/>
              </a:rPr>
              <a:t> </a:t>
            </a:r>
          </a:p>
          <a:p>
            <a:pPr indent="182880" algn="just"/>
            <a:r>
              <a:rPr lang="en-US" sz="2800" b="1" dirty="0" err="1">
                <a:latin typeface="Segoe UI" panose="020B0502040204020203" pitchFamily="34" charset="0"/>
                <a:ea typeface="Calibri" panose="020F0502020204030204" pitchFamily="34" charset="0"/>
                <a:cs typeface="Segoe UI" panose="020B0502040204020203" pitchFamily="34" charset="0"/>
              </a:rPr>
              <a:t>cacheControlMode</a:t>
            </a:r>
            <a:r>
              <a:rPr lang="en-US" sz="2800" b="1" dirty="0">
                <a:latin typeface="Segoe UI" panose="020B0502040204020203" pitchFamily="34" charset="0"/>
                <a:ea typeface="Calibri" panose="020F0502020204030204" pitchFamily="34" charset="0"/>
                <a:cs typeface="Segoe UI" panose="020B0502040204020203" pitchFamily="34" charset="0"/>
              </a:rPr>
              <a:t>="</a:t>
            </a:r>
            <a:r>
              <a:rPr lang="en-US" sz="2800" b="1" dirty="0" err="1">
                <a:latin typeface="Segoe UI" panose="020B0502040204020203" pitchFamily="34" charset="0"/>
                <a:ea typeface="Calibri" panose="020F0502020204030204" pitchFamily="34" charset="0"/>
                <a:cs typeface="Segoe UI" panose="020B0502040204020203" pitchFamily="34" charset="0"/>
              </a:rPr>
              <a:t>UseMaxAge</a:t>
            </a:r>
            <a:r>
              <a:rPr lang="en-US" sz="2800" b="1" dirty="0">
                <a:latin typeface="Segoe UI" panose="020B0502040204020203" pitchFamily="34" charset="0"/>
                <a:ea typeface="Calibri" panose="020F0502020204030204" pitchFamily="34" charset="0"/>
                <a:cs typeface="Segoe UI" panose="020B0502040204020203" pitchFamily="34" charset="0"/>
              </a:rPr>
              <a:t>" </a:t>
            </a:r>
            <a:r>
              <a:rPr lang="en-US" sz="2800" b="1" dirty="0" err="1">
                <a:latin typeface="Segoe UI" panose="020B0502040204020203" pitchFamily="34" charset="0"/>
                <a:ea typeface="Calibri" panose="020F0502020204030204" pitchFamily="34" charset="0"/>
                <a:cs typeface="Segoe UI" panose="020B0502040204020203" pitchFamily="34" charset="0"/>
              </a:rPr>
              <a:t>cacheControlMaxAge</a:t>
            </a:r>
            <a:r>
              <a:rPr lang="en-US" sz="2800" b="1" dirty="0">
                <a:latin typeface="Segoe UI" panose="020B0502040204020203" pitchFamily="34" charset="0"/>
                <a:ea typeface="Calibri" panose="020F0502020204030204" pitchFamily="34" charset="0"/>
                <a:cs typeface="Segoe UI" panose="020B0502040204020203" pitchFamily="34" charset="0"/>
              </a:rPr>
              <a:t>="20.00:00:00" /&gt;</a:t>
            </a:r>
          </a:p>
          <a:p>
            <a:pPr indent="182880" algn="just"/>
            <a:r>
              <a:rPr lang="en-US" sz="2800" dirty="0">
                <a:latin typeface="Segoe UI" panose="020B0502040204020203" pitchFamily="34" charset="0"/>
                <a:ea typeface="Calibri" panose="020F0502020204030204" pitchFamily="34" charset="0"/>
                <a:cs typeface="Segoe UI" panose="020B0502040204020203" pitchFamily="34" charset="0"/>
              </a:rPr>
              <a:t>    &lt;/</a:t>
            </a:r>
            <a:r>
              <a:rPr lang="en-US" sz="2800" dirty="0" err="1">
                <a:latin typeface="Segoe UI" panose="020B0502040204020203" pitchFamily="34" charset="0"/>
                <a:ea typeface="Calibri" panose="020F0502020204030204" pitchFamily="34" charset="0"/>
                <a:cs typeface="Segoe UI" panose="020B0502040204020203" pitchFamily="34" charset="0"/>
              </a:rPr>
              <a:t>staticContent</a:t>
            </a:r>
            <a:r>
              <a:rPr lang="en-US" sz="2800" dirty="0">
                <a:latin typeface="Segoe UI" panose="020B0502040204020203" pitchFamily="34" charset="0"/>
                <a:ea typeface="Calibri" panose="020F0502020204030204" pitchFamily="34" charset="0"/>
                <a:cs typeface="Segoe UI" panose="020B0502040204020203" pitchFamily="34" charset="0"/>
              </a:rPr>
              <a:t>&gt;</a:t>
            </a:r>
          </a:p>
          <a:p>
            <a:pPr indent="182880" algn="just"/>
            <a:r>
              <a:rPr lang="en-US" sz="2800" dirty="0">
                <a:latin typeface="Segoe UI" panose="020B0502040204020203" pitchFamily="34" charset="0"/>
                <a:ea typeface="Calibri" panose="020F0502020204030204" pitchFamily="34" charset="0"/>
                <a:cs typeface="Segoe UI" panose="020B0502040204020203" pitchFamily="34" charset="0"/>
              </a:rPr>
              <a:t>  &lt;/</a:t>
            </a:r>
            <a:r>
              <a:rPr lang="en-US" sz="2800" dirty="0" err="1">
                <a:latin typeface="Segoe UI" panose="020B0502040204020203" pitchFamily="34" charset="0"/>
                <a:ea typeface="Calibri" panose="020F0502020204030204" pitchFamily="34" charset="0"/>
                <a:cs typeface="Segoe UI" panose="020B0502040204020203" pitchFamily="34" charset="0"/>
              </a:rPr>
              <a:t>system.webServer</a:t>
            </a:r>
            <a:r>
              <a:rPr lang="en-US" sz="2800" dirty="0">
                <a:latin typeface="Segoe UI" panose="020B0502040204020203" pitchFamily="34" charset="0"/>
                <a:ea typeface="Calibri" panose="020F0502020204030204" pitchFamily="34" charset="0"/>
                <a:cs typeface="Segoe UI" panose="020B0502040204020203" pitchFamily="34" charset="0"/>
              </a:rPr>
              <a:t>&gt;</a:t>
            </a:r>
          </a:p>
          <a:p>
            <a:pPr indent="182880" algn="just"/>
            <a:r>
              <a:rPr lang="en-US" sz="2800" dirty="0">
                <a:latin typeface="Segoe UI" panose="020B0502040204020203" pitchFamily="34" charset="0"/>
                <a:ea typeface="Calibri" panose="020F0502020204030204" pitchFamily="34" charset="0"/>
                <a:cs typeface="Segoe UI" panose="020B0502040204020203" pitchFamily="34" charset="0"/>
              </a:rPr>
              <a:t>&lt;/configuration&gt;</a:t>
            </a:r>
            <a:endParaRPr lang="en-US" sz="2800" dirty="0">
              <a:effectLst/>
              <a:latin typeface="Segoe UI" panose="020B0502040204020203" pitchFamily="34" charset="0"/>
              <a:ea typeface="Calibri" panose="020F0502020204030204" pitchFamily="34" charset="0"/>
              <a:cs typeface="Segoe UI" panose="020B0502040204020203" pitchFamily="34" charset="0"/>
            </a:endParaRPr>
          </a:p>
        </p:txBody>
      </p:sp>
    </p:spTree>
    <p:extLst>
      <p:ext uri="{BB962C8B-B14F-4D97-AF65-F5344CB8AC3E}">
        <p14:creationId xmlns:p14="http://schemas.microsoft.com/office/powerpoint/2010/main" val="427901064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testing tools</a:t>
            </a:r>
            <a:endParaRPr lang="en-US" dirty="0"/>
          </a:p>
        </p:txBody>
      </p:sp>
      <p:sp>
        <p:nvSpPr>
          <p:cNvPr id="3" name="Rectangle 2"/>
          <p:cNvSpPr/>
          <p:nvPr/>
        </p:nvSpPr>
        <p:spPr>
          <a:xfrm>
            <a:off x="203200" y="1441331"/>
            <a:ext cx="11531600" cy="3259354"/>
          </a:xfrm>
          <a:prstGeom prst="rect">
            <a:avLst/>
          </a:prstGeom>
        </p:spPr>
        <p:txBody>
          <a:bodyPr wrap="square">
            <a:spAutoFit/>
          </a:bodyPr>
          <a:lstStyle/>
          <a:p>
            <a:pPr>
              <a:lnSpc>
                <a:spcPct val="115000"/>
              </a:lnSpc>
              <a:spcBef>
                <a:spcPts val="1800"/>
              </a:spcBef>
              <a:spcAft>
                <a:spcPts val="1800"/>
              </a:spcAft>
            </a:pPr>
            <a:r>
              <a:rPr lang="en-US" sz="2400" b="1" dirty="0">
                <a:solidFill>
                  <a:srgbClr val="000000"/>
                </a:solidFill>
                <a:latin typeface="Segoe UI" panose="020B0502040204020203" pitchFamily="34" charset="0"/>
                <a:ea typeface="Calibri" panose="020F0502020204030204" pitchFamily="34" charset="0"/>
                <a:cs typeface="Segoe UI" panose="020B0502040204020203" pitchFamily="34" charset="0"/>
              </a:rPr>
              <a:t>Load Impact: </a:t>
            </a:r>
            <a:r>
              <a:rPr lang="en-US" sz="2400" b="1" dirty="0">
                <a:solidFill>
                  <a:srgbClr val="000000"/>
                </a:solidFill>
                <a:latin typeface="Segoe UI" panose="020B0502040204020203" pitchFamily="34" charset="0"/>
                <a:ea typeface="Times New Roman" panose="02020603050405020304" pitchFamily="18" charset="0"/>
                <a:cs typeface="Segoe UI" panose="020B0502040204020203" pitchFamily="34" charset="0"/>
                <a:hlinkClick r:id="rId2"/>
              </a:rPr>
              <a:t>http://www.loadimpact.com</a:t>
            </a:r>
            <a:endParaRPr lang="en-US" sz="2400" b="1" dirty="0">
              <a:solidFill>
                <a:srgbClr val="000000"/>
              </a:solidFill>
              <a:latin typeface="Segoe UI" panose="020B0502040204020203" pitchFamily="34" charset="0"/>
              <a:ea typeface="Calibri" panose="020F0502020204030204" pitchFamily="34" charset="0"/>
              <a:cs typeface="Segoe UI" panose="020B0502040204020203" pitchFamily="34" charset="0"/>
            </a:endParaRPr>
          </a:p>
          <a:p>
            <a:pPr>
              <a:lnSpc>
                <a:spcPct val="115000"/>
              </a:lnSpc>
              <a:spcBef>
                <a:spcPts val="1800"/>
              </a:spcBef>
              <a:spcAft>
                <a:spcPts val="1800"/>
              </a:spcAft>
            </a:pPr>
            <a:r>
              <a:rPr lang="en-US" sz="2400" b="1" dirty="0" err="1">
                <a:solidFill>
                  <a:srgbClr val="000000"/>
                </a:solidFill>
                <a:latin typeface="Segoe UI" panose="020B0502040204020203" pitchFamily="34" charset="0"/>
                <a:ea typeface="Calibri" panose="020F0502020204030204" pitchFamily="34" charset="0"/>
                <a:cs typeface="Segoe UI" panose="020B0502040204020203" pitchFamily="34" charset="0"/>
              </a:rPr>
              <a:t>Pingdom</a:t>
            </a:r>
            <a:r>
              <a:rPr lang="en-US" sz="2400" b="1" dirty="0">
                <a:solidFill>
                  <a:srgbClr val="000000"/>
                </a:solidFill>
                <a:latin typeface="Segoe UI" panose="020B0502040204020203" pitchFamily="34" charset="0"/>
                <a:ea typeface="Calibri" panose="020F0502020204030204" pitchFamily="34" charset="0"/>
                <a:cs typeface="Segoe UI" panose="020B0502040204020203" pitchFamily="34" charset="0"/>
              </a:rPr>
              <a:t>: </a:t>
            </a:r>
            <a:r>
              <a:rPr lang="en-US" sz="2400" b="1" dirty="0">
                <a:solidFill>
                  <a:srgbClr val="000000"/>
                </a:solidFill>
                <a:latin typeface="Segoe UI" panose="020B0502040204020203" pitchFamily="34" charset="0"/>
                <a:ea typeface="Times New Roman" panose="02020603050405020304" pitchFamily="18" charset="0"/>
                <a:cs typeface="Segoe UI" panose="020B0502040204020203" pitchFamily="34" charset="0"/>
                <a:hlinkClick r:id="rId3"/>
              </a:rPr>
              <a:t>http://tools.pingdom.com</a:t>
            </a:r>
            <a:endParaRPr lang="en-US" sz="2400" b="1" dirty="0">
              <a:solidFill>
                <a:srgbClr val="000000"/>
              </a:solidFill>
              <a:latin typeface="Segoe UI" panose="020B0502040204020203" pitchFamily="34" charset="0"/>
              <a:ea typeface="Calibri" panose="020F0502020204030204" pitchFamily="34" charset="0"/>
              <a:cs typeface="Segoe UI" panose="020B0502040204020203" pitchFamily="34" charset="0"/>
            </a:endParaRPr>
          </a:p>
          <a:p>
            <a:pPr>
              <a:lnSpc>
                <a:spcPct val="115000"/>
              </a:lnSpc>
              <a:spcBef>
                <a:spcPts val="1800"/>
              </a:spcBef>
              <a:spcAft>
                <a:spcPts val="1800"/>
              </a:spcAft>
            </a:pPr>
            <a:r>
              <a:rPr lang="en-US" sz="2400" b="1" dirty="0">
                <a:solidFill>
                  <a:srgbClr val="000000"/>
                </a:solidFill>
                <a:latin typeface="Segoe UI" panose="020B0502040204020203" pitchFamily="34" charset="0"/>
                <a:ea typeface="Calibri" panose="020F0502020204030204" pitchFamily="34" charset="0"/>
                <a:cs typeface="Segoe UI" panose="020B0502040204020203" pitchFamily="34" charset="0"/>
              </a:rPr>
              <a:t>Web Page Test: </a:t>
            </a:r>
            <a:r>
              <a:rPr lang="en-US" sz="2400" b="1" dirty="0">
                <a:solidFill>
                  <a:srgbClr val="000000"/>
                </a:solidFill>
                <a:latin typeface="Segoe UI" panose="020B0502040204020203" pitchFamily="34" charset="0"/>
                <a:ea typeface="Calibri" panose="020F0502020204030204" pitchFamily="34" charset="0"/>
                <a:cs typeface="Segoe UI" panose="020B0502040204020203" pitchFamily="34" charset="0"/>
                <a:hlinkClick r:id="rId4"/>
              </a:rPr>
              <a:t>http://www.webpagetest.org/</a:t>
            </a:r>
            <a:r>
              <a:rPr lang="en-US" sz="2400" b="1" dirty="0">
                <a:solidFill>
                  <a:srgbClr val="000000"/>
                </a:solidFill>
                <a:latin typeface="Segoe UI" panose="020B0502040204020203" pitchFamily="34" charset="0"/>
                <a:ea typeface="Calibri" panose="020F0502020204030204" pitchFamily="34" charset="0"/>
                <a:cs typeface="Segoe UI" panose="020B0502040204020203" pitchFamily="34" charset="0"/>
              </a:rPr>
              <a:t> </a:t>
            </a:r>
          </a:p>
          <a:p>
            <a:r>
              <a:rPr lang="en-US" sz="2400" b="1" dirty="0" err="1">
                <a:latin typeface="Segoe UI" panose="020B0502040204020203" pitchFamily="34" charset="0"/>
                <a:ea typeface="Calibri" panose="020F0502020204030204" pitchFamily="34" charset="0"/>
                <a:cs typeface="Segoe UI" panose="020B0502040204020203" pitchFamily="34" charset="0"/>
              </a:rPr>
              <a:t>Neustar</a:t>
            </a:r>
            <a:r>
              <a:rPr lang="en-US" sz="2400" b="1" dirty="0">
                <a:latin typeface="Segoe UI" panose="020B0502040204020203" pitchFamily="34" charset="0"/>
                <a:ea typeface="Calibri" panose="020F0502020204030204" pitchFamily="34" charset="0"/>
                <a:cs typeface="Segoe UI" panose="020B0502040204020203" pitchFamily="34" charset="0"/>
              </a:rPr>
              <a:t>:</a:t>
            </a:r>
            <a:r>
              <a:rPr lang="en-US" sz="2400" dirty="0">
                <a:latin typeface="Segoe UI" panose="020B0502040204020203" pitchFamily="34" charset="0"/>
                <a:ea typeface="Calibri" panose="020F0502020204030204" pitchFamily="34" charset="0"/>
                <a:cs typeface="Segoe UI" panose="020B0502040204020203" pitchFamily="34" charset="0"/>
              </a:rPr>
              <a:t> </a:t>
            </a:r>
            <a:r>
              <a:rPr lang="en-US" sz="2400" dirty="0">
                <a:latin typeface="Segoe UI" panose="020B0502040204020203" pitchFamily="34" charset="0"/>
                <a:ea typeface="Calibri" panose="020F0502020204030204" pitchFamily="34" charset="0"/>
                <a:cs typeface="Segoe UI" panose="020B0502040204020203" pitchFamily="34" charset="0"/>
                <a:hlinkClick r:id="rId5"/>
              </a:rPr>
              <a:t>http://www.neustar.biz/enterprise/resources/web-performance/free-website-performance-test</a:t>
            </a:r>
            <a:endParaRPr lang="en-US"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6506870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webpagetest.org</a:t>
            </a:r>
            <a:endParaRPr lang="en-US" dirty="0"/>
          </a:p>
        </p:txBody>
      </p:sp>
    </p:spTree>
    <p:extLst>
      <p:ext uri="{BB962C8B-B14F-4D97-AF65-F5344CB8AC3E}">
        <p14:creationId xmlns:p14="http://schemas.microsoft.com/office/powerpoint/2010/main" val="356553304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90144" y="2523150"/>
            <a:ext cx="11801856" cy="2023450"/>
          </a:xfrm>
          <a:prstGeom prst="rect">
            <a:avLst/>
          </a:prstGeom>
        </p:spPr>
        <p:txBody>
          <a:bodyPr vert="horz" lIns="91409" tIns="45705" rIns="91409" bIns="45705" rtlCol="0" anchor="t" anchorCtr="0">
            <a:noAutofit/>
          </a:bodyPr>
          <a:lst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sz="8000" dirty="0" smtClean="0"/>
              <a:t>Monitoring</a:t>
            </a:r>
            <a:endParaRPr lang="en-US" sz="8000" dirty="0"/>
          </a:p>
        </p:txBody>
      </p:sp>
    </p:spTree>
    <p:extLst>
      <p:ext uri="{BB962C8B-B14F-4D97-AF65-F5344CB8AC3E}">
        <p14:creationId xmlns:p14="http://schemas.microsoft.com/office/powerpoint/2010/main" val="66337662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248" y="228602"/>
            <a:ext cx="11151917" cy="771151"/>
          </a:xfrm>
        </p:spPr>
        <p:txBody>
          <a:bodyPr/>
          <a:lstStyle/>
          <a:p>
            <a:r>
              <a:rPr lang="en-US" dirty="0" smtClean="0"/>
              <a:t>Diagnostics &amp; Monitoring</a:t>
            </a:r>
            <a:endParaRPr lang="en-US" dirty="0"/>
          </a:p>
        </p:txBody>
      </p:sp>
      <p:sp>
        <p:nvSpPr>
          <p:cNvPr id="10" name="Rectangle 9"/>
          <p:cNvSpPr/>
          <p:nvPr/>
        </p:nvSpPr>
        <p:spPr bwMode="auto">
          <a:xfrm>
            <a:off x="1974074" y="1539509"/>
            <a:ext cx="2220324" cy="150376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3840" tIns="121920" rIns="121915" bIns="121920" numCol="1" rtlCol="0" anchor="ctr" anchorCtr="0" compatLnSpc="1">
            <a:prstTxWarp prst="textNoShape">
              <a:avLst/>
            </a:prstTxWarp>
          </a:bodyPr>
          <a:lstStyle/>
          <a:p>
            <a:pPr algn="ctr" defTabSz="914198" fontAlgn="base">
              <a:spcBef>
                <a:spcPct val="0"/>
              </a:spcBef>
              <a:spcAft>
                <a:spcPct val="0"/>
              </a:spcAft>
            </a:pPr>
            <a:r>
              <a:rPr lang="en-US" sz="2400" b="1" dirty="0">
                <a:gradFill>
                  <a:gsLst>
                    <a:gs pos="0">
                      <a:srgbClr val="FFFFFF"/>
                    </a:gs>
                    <a:gs pos="100000">
                      <a:srgbClr val="FFFFFF"/>
                    </a:gs>
                  </a:gsLst>
                  <a:lin ang="5400000" scaled="0"/>
                </a:gradFill>
              </a:rPr>
              <a:t>HTTP Logs</a:t>
            </a:r>
          </a:p>
        </p:txBody>
      </p:sp>
      <p:sp>
        <p:nvSpPr>
          <p:cNvPr id="11" name="Freeform 88"/>
          <p:cNvSpPr>
            <a:spLocks noEditPoints="1"/>
          </p:cNvSpPr>
          <p:nvPr/>
        </p:nvSpPr>
        <p:spPr bwMode="black">
          <a:xfrm>
            <a:off x="1901981" y="1434037"/>
            <a:ext cx="2364507"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121915" tIns="60957" rIns="121915" bIns="60957" numCol="1" rtlCol="0" anchor="ctr" anchorCtr="0" compatLnSpc="1">
            <a:prstTxWarp prst="textNoShape">
              <a:avLst/>
            </a:prstTxWarp>
          </a:bodyPr>
          <a:lstStyle/>
          <a:p>
            <a:pPr algn="r" defTabSz="740820"/>
            <a:endParaRPr lang="en-US" sz="2400" spc="-123" dirty="0">
              <a:solidFill>
                <a:srgbClr val="FFFFFF">
                  <a:lumMod val="50000"/>
                </a:srgbClr>
              </a:solidFill>
              <a:latin typeface="Segoe Light" pitchFamily="34" charset="0"/>
            </a:endParaRPr>
          </a:p>
        </p:txBody>
      </p:sp>
      <p:sp>
        <p:nvSpPr>
          <p:cNvPr id="13" name="Rectangle 12"/>
          <p:cNvSpPr/>
          <p:nvPr/>
        </p:nvSpPr>
        <p:spPr bwMode="auto">
          <a:xfrm>
            <a:off x="4808066" y="1539509"/>
            <a:ext cx="2220324" cy="150376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3840" tIns="121920" rIns="121915" bIns="121920" numCol="1" rtlCol="0" anchor="ctr" anchorCtr="0" compatLnSpc="1">
            <a:prstTxWarp prst="textNoShape">
              <a:avLst/>
            </a:prstTxWarp>
          </a:bodyPr>
          <a:lstStyle/>
          <a:p>
            <a:pPr algn="ctr" defTabSz="914198" fontAlgn="base">
              <a:spcBef>
                <a:spcPct val="0"/>
              </a:spcBef>
              <a:spcAft>
                <a:spcPct val="0"/>
              </a:spcAft>
            </a:pPr>
            <a:r>
              <a:rPr lang="en-US" sz="2400" b="1" dirty="0">
                <a:gradFill>
                  <a:gsLst>
                    <a:gs pos="0">
                      <a:srgbClr val="FFFFFF"/>
                    </a:gs>
                    <a:gs pos="100000">
                      <a:srgbClr val="FFFFFF"/>
                    </a:gs>
                  </a:gsLst>
                  <a:lin ang="5400000" scaled="0"/>
                </a:gradFill>
              </a:rPr>
              <a:t>Error Logs</a:t>
            </a:r>
          </a:p>
        </p:txBody>
      </p:sp>
      <p:sp>
        <p:nvSpPr>
          <p:cNvPr id="14" name="Freeform 88"/>
          <p:cNvSpPr>
            <a:spLocks noEditPoints="1"/>
          </p:cNvSpPr>
          <p:nvPr/>
        </p:nvSpPr>
        <p:spPr bwMode="black">
          <a:xfrm>
            <a:off x="4735973" y="1434037"/>
            <a:ext cx="2364507"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121915" tIns="60957" rIns="121915" bIns="60957" numCol="1" rtlCol="0" anchor="ctr" anchorCtr="0" compatLnSpc="1">
            <a:prstTxWarp prst="textNoShape">
              <a:avLst/>
            </a:prstTxWarp>
          </a:bodyPr>
          <a:lstStyle/>
          <a:p>
            <a:pPr algn="r" defTabSz="740820"/>
            <a:endParaRPr lang="en-US" sz="2400" spc="-123" dirty="0">
              <a:solidFill>
                <a:srgbClr val="FFFFFF">
                  <a:lumMod val="50000"/>
                </a:srgbClr>
              </a:solidFill>
              <a:latin typeface="Segoe Light" pitchFamily="34" charset="0"/>
            </a:endParaRPr>
          </a:p>
        </p:txBody>
      </p:sp>
      <p:sp>
        <p:nvSpPr>
          <p:cNvPr id="16" name="Rectangle 15"/>
          <p:cNvSpPr/>
          <p:nvPr/>
        </p:nvSpPr>
        <p:spPr bwMode="auto">
          <a:xfrm>
            <a:off x="7642058" y="1539509"/>
            <a:ext cx="2220324" cy="150376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3840" tIns="121920" rIns="121915" bIns="121920" numCol="1" rtlCol="0" anchor="ctr" anchorCtr="0" compatLnSpc="1">
            <a:prstTxWarp prst="textNoShape">
              <a:avLst/>
            </a:prstTxWarp>
          </a:bodyPr>
          <a:lstStyle/>
          <a:p>
            <a:pPr algn="ctr" defTabSz="914198" fontAlgn="base">
              <a:spcBef>
                <a:spcPct val="0"/>
              </a:spcBef>
              <a:spcAft>
                <a:spcPct val="0"/>
              </a:spcAft>
            </a:pPr>
            <a:r>
              <a:rPr lang="en-US" sz="2400" b="1" cap="small" dirty="0">
                <a:gradFill>
                  <a:gsLst>
                    <a:gs pos="0">
                      <a:srgbClr val="FFFFFF"/>
                    </a:gs>
                    <a:gs pos="100000">
                      <a:srgbClr val="FFFFFF"/>
                    </a:gs>
                  </a:gsLst>
                  <a:lin ang="5400000" scaled="0"/>
                </a:gradFill>
              </a:rPr>
              <a:t>Portal Monitoring</a:t>
            </a:r>
          </a:p>
        </p:txBody>
      </p:sp>
      <p:sp>
        <p:nvSpPr>
          <p:cNvPr id="17" name="Freeform 88"/>
          <p:cNvSpPr>
            <a:spLocks noEditPoints="1"/>
          </p:cNvSpPr>
          <p:nvPr/>
        </p:nvSpPr>
        <p:spPr bwMode="black">
          <a:xfrm>
            <a:off x="7569965" y="1434037"/>
            <a:ext cx="2364507"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121915" tIns="60957" rIns="121915" bIns="60957" numCol="1" rtlCol="0" anchor="ctr" anchorCtr="0" compatLnSpc="1">
            <a:prstTxWarp prst="textNoShape">
              <a:avLst/>
            </a:prstTxWarp>
          </a:bodyPr>
          <a:lstStyle/>
          <a:p>
            <a:pPr algn="r" defTabSz="740820"/>
            <a:endParaRPr lang="en-US" sz="2400" spc="-123" dirty="0">
              <a:solidFill>
                <a:srgbClr val="FFFFFF">
                  <a:lumMod val="50000"/>
                </a:srgbClr>
              </a:solidFill>
              <a:latin typeface="Segoe Light" pitchFamily="34"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90718" y="4323391"/>
            <a:ext cx="1553889" cy="648707"/>
          </a:xfrm>
          <a:prstGeom prst="rect">
            <a:avLst/>
          </a:prstGeom>
        </p:spPr>
      </p:pic>
      <p:sp>
        <p:nvSpPr>
          <p:cNvPr id="36" name="Rectangle 35"/>
          <p:cNvSpPr/>
          <p:nvPr/>
        </p:nvSpPr>
        <p:spPr bwMode="auto">
          <a:xfrm>
            <a:off x="6261109" y="3862707"/>
            <a:ext cx="2220324" cy="150376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3840" tIns="121920" rIns="121915" bIns="121920" numCol="1" rtlCol="0" anchor="ctr" anchorCtr="0" compatLnSpc="1">
            <a:prstTxWarp prst="textNoShape">
              <a:avLst/>
            </a:prstTxWarp>
          </a:bodyPr>
          <a:lstStyle/>
          <a:p>
            <a:pPr algn="ctr" defTabSz="914198" fontAlgn="base">
              <a:spcBef>
                <a:spcPct val="0"/>
              </a:spcBef>
              <a:spcAft>
                <a:spcPct val="0"/>
              </a:spcAft>
            </a:pPr>
            <a:r>
              <a:rPr lang="en-US" sz="2400" b="1" cap="small" dirty="0">
                <a:gradFill>
                  <a:gsLst>
                    <a:gs pos="0">
                      <a:srgbClr val="FFFFFF"/>
                    </a:gs>
                    <a:gs pos="100000">
                      <a:srgbClr val="FFFFFF"/>
                    </a:gs>
                  </a:gsLst>
                  <a:lin ang="5400000" scaled="0"/>
                </a:gradFill>
              </a:rPr>
              <a:t>New Relic</a:t>
            </a:r>
          </a:p>
        </p:txBody>
      </p:sp>
      <p:sp>
        <p:nvSpPr>
          <p:cNvPr id="37" name="Freeform 88"/>
          <p:cNvSpPr>
            <a:spLocks noEditPoints="1"/>
          </p:cNvSpPr>
          <p:nvPr/>
        </p:nvSpPr>
        <p:spPr bwMode="black">
          <a:xfrm>
            <a:off x="6189016" y="3757234"/>
            <a:ext cx="2364507"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121915" tIns="60957" rIns="121915" bIns="60957" numCol="1" rtlCol="0" anchor="ctr" anchorCtr="0" compatLnSpc="1">
            <a:prstTxWarp prst="textNoShape">
              <a:avLst/>
            </a:prstTxWarp>
          </a:bodyPr>
          <a:lstStyle/>
          <a:p>
            <a:pPr algn="r" defTabSz="740820"/>
            <a:endParaRPr lang="en-US" sz="2400" spc="-123" dirty="0">
              <a:solidFill>
                <a:srgbClr val="FFFFFF">
                  <a:lumMod val="50000"/>
                </a:srgbClr>
              </a:solidFill>
              <a:latin typeface="Segoe Light" pitchFamily="34" charset="0"/>
            </a:endParaRPr>
          </a:p>
        </p:txBody>
      </p:sp>
      <p:sp>
        <p:nvSpPr>
          <p:cNvPr id="21" name="Rectangle 20"/>
          <p:cNvSpPr/>
          <p:nvPr/>
        </p:nvSpPr>
        <p:spPr bwMode="auto">
          <a:xfrm>
            <a:off x="3424397" y="3862707"/>
            <a:ext cx="2220324" cy="150376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3840" tIns="121920" rIns="121915" bIns="121920" numCol="1" rtlCol="0" anchor="ctr" anchorCtr="0" compatLnSpc="1">
            <a:prstTxWarp prst="textNoShape">
              <a:avLst/>
            </a:prstTxWarp>
          </a:bodyPr>
          <a:lstStyle/>
          <a:p>
            <a:pPr algn="ctr" defTabSz="914198" fontAlgn="base">
              <a:spcBef>
                <a:spcPct val="0"/>
              </a:spcBef>
              <a:spcAft>
                <a:spcPct val="0"/>
              </a:spcAft>
            </a:pPr>
            <a:r>
              <a:rPr lang="en-US" sz="2400" b="1" cap="small" dirty="0">
                <a:gradFill>
                  <a:gsLst>
                    <a:gs pos="0">
                      <a:srgbClr val="FFFFFF"/>
                    </a:gs>
                    <a:gs pos="100000">
                      <a:srgbClr val="FFFFFF"/>
                    </a:gs>
                  </a:gsLst>
                  <a:lin ang="5400000" scaled="0"/>
                </a:gradFill>
              </a:rPr>
              <a:t>Log Streaming</a:t>
            </a:r>
          </a:p>
        </p:txBody>
      </p:sp>
      <p:sp>
        <p:nvSpPr>
          <p:cNvPr id="22" name="Freeform 88"/>
          <p:cNvSpPr>
            <a:spLocks noEditPoints="1"/>
          </p:cNvSpPr>
          <p:nvPr/>
        </p:nvSpPr>
        <p:spPr bwMode="black">
          <a:xfrm>
            <a:off x="3352304" y="3757234"/>
            <a:ext cx="2364507"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121915" tIns="60957" rIns="121915" bIns="60957" numCol="1" rtlCol="0" anchor="ctr" anchorCtr="0" compatLnSpc="1">
            <a:prstTxWarp prst="textNoShape">
              <a:avLst/>
            </a:prstTxWarp>
          </a:bodyPr>
          <a:lstStyle/>
          <a:p>
            <a:pPr algn="r" defTabSz="740820"/>
            <a:endParaRPr lang="en-US" sz="2400" spc="-123" dirty="0">
              <a:solidFill>
                <a:srgbClr val="FFFFFF">
                  <a:lumMod val="50000"/>
                </a:srgbClr>
              </a:solidFill>
              <a:latin typeface="Segoe Light" pitchFamily="34" charset="0"/>
            </a:endParaRPr>
          </a:p>
        </p:txBody>
      </p:sp>
    </p:spTree>
    <p:extLst>
      <p:ext uri="{BB962C8B-B14F-4D97-AF65-F5344CB8AC3E}">
        <p14:creationId xmlns:p14="http://schemas.microsoft.com/office/powerpoint/2010/main" val="41899441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1577973" y="646208"/>
          <a:ext cx="9267826" cy="5411691"/>
        </p:xfrm>
        <a:graphic>
          <a:graphicData uri="http://schemas.openxmlformats.org/drawingml/2006/table">
            <a:tbl>
              <a:tblPr firstRow="1" firstCol="1" bandRow="1">
                <a:tableStyleId>{5940675A-B579-460E-94D1-54222C63F5DA}</a:tableStyleId>
              </a:tblPr>
              <a:tblGrid>
                <a:gridCol w="2549527">
                  <a:extLst>
                    <a:ext uri="{9D8B030D-6E8A-4147-A177-3AD203B41FA5}">
                      <a16:colId xmlns:a16="http://schemas.microsoft.com/office/drawing/2014/main" xmlns="" val="3560627999"/>
                    </a:ext>
                  </a:extLst>
                </a:gridCol>
                <a:gridCol w="6718299">
                  <a:extLst>
                    <a:ext uri="{9D8B030D-6E8A-4147-A177-3AD203B41FA5}">
                      <a16:colId xmlns:a16="http://schemas.microsoft.com/office/drawing/2014/main" xmlns="" val="3092703507"/>
                    </a:ext>
                  </a:extLst>
                </a:gridCol>
              </a:tblGrid>
              <a:tr h="440465">
                <a:tc>
                  <a:txBody>
                    <a:bodyPr/>
                    <a:lstStyle/>
                    <a:p>
                      <a:pPr marL="0" marR="0">
                        <a:lnSpc>
                          <a:spcPct val="115000"/>
                        </a:lnSpc>
                        <a:spcBef>
                          <a:spcPts val="0"/>
                        </a:spcBef>
                        <a:spcAft>
                          <a:spcPts val="1000"/>
                        </a:spcAft>
                      </a:pPr>
                      <a:r>
                        <a:rPr lang="en-US" sz="2000" dirty="0">
                          <a:effectLst/>
                          <a:latin typeface="Segoe UI" panose="020B0502040204020203" pitchFamily="34" charset="0"/>
                          <a:cs typeface="Segoe UI" panose="020B0502040204020203" pitchFamily="34" charset="0"/>
                        </a:rPr>
                        <a:t>Metric</a:t>
                      </a:r>
                      <a:endParaRPr lang="en-US" sz="2000" b="1"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tc>
                <a:tc>
                  <a:txBody>
                    <a:bodyPr/>
                    <a:lstStyle/>
                    <a:p>
                      <a:pPr marL="0" marR="0">
                        <a:lnSpc>
                          <a:spcPct val="115000"/>
                        </a:lnSpc>
                        <a:spcBef>
                          <a:spcPts val="0"/>
                        </a:spcBef>
                        <a:spcAft>
                          <a:spcPts val="1000"/>
                        </a:spcAft>
                      </a:pPr>
                      <a:r>
                        <a:rPr lang="en-US" sz="2000">
                          <a:effectLst/>
                          <a:latin typeface="Segoe UI" panose="020B0502040204020203" pitchFamily="34" charset="0"/>
                          <a:cs typeface="Segoe UI" panose="020B0502040204020203" pitchFamily="34" charset="0"/>
                        </a:rPr>
                        <a:t>Description</a:t>
                      </a:r>
                      <a:endParaRPr lang="en-US" sz="2000" b="1">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tc>
                <a:extLst>
                  <a:ext uri="{0D108BD9-81ED-4DB2-BD59-A6C34878D82A}">
                    <a16:rowId xmlns:a16="http://schemas.microsoft.com/office/drawing/2014/main" xmlns="" val="3721829406"/>
                  </a:ext>
                </a:extLst>
              </a:tr>
              <a:tr h="352473">
                <a:tc>
                  <a:txBody>
                    <a:bodyPr/>
                    <a:lstStyle/>
                    <a:p>
                      <a:pPr marL="0" marR="0">
                        <a:lnSpc>
                          <a:spcPct val="115000"/>
                        </a:lnSpc>
                        <a:spcBef>
                          <a:spcPts val="0"/>
                        </a:spcBef>
                        <a:spcAft>
                          <a:spcPts val="1000"/>
                        </a:spcAft>
                      </a:pPr>
                      <a:r>
                        <a:rPr lang="en-US" sz="2000">
                          <a:effectLst/>
                          <a:latin typeface="Segoe UI" panose="020B0502040204020203" pitchFamily="34" charset="0"/>
                          <a:cs typeface="Segoe UI" panose="020B0502040204020203" pitchFamily="34" charset="0"/>
                        </a:rPr>
                        <a:t>CPUTime</a:t>
                      </a:r>
                      <a:endParaRPr lang="en-US" sz="200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tc>
                <a:tc>
                  <a:txBody>
                    <a:bodyPr/>
                    <a:lstStyle/>
                    <a:p>
                      <a:pPr marL="0" marR="0">
                        <a:lnSpc>
                          <a:spcPct val="115000"/>
                        </a:lnSpc>
                        <a:spcBef>
                          <a:spcPts val="0"/>
                        </a:spcBef>
                        <a:spcAft>
                          <a:spcPts val="1000"/>
                        </a:spcAft>
                      </a:pPr>
                      <a:r>
                        <a:rPr lang="en-US" sz="2000">
                          <a:effectLst/>
                          <a:latin typeface="Segoe UI" panose="020B0502040204020203" pitchFamily="34" charset="0"/>
                          <a:cs typeface="Segoe UI" panose="020B0502040204020203" pitchFamily="34" charset="0"/>
                        </a:rPr>
                        <a:t>The website’s CPU usage</a:t>
                      </a:r>
                      <a:endParaRPr lang="en-US" sz="200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tc>
                <a:extLst>
                  <a:ext uri="{0D108BD9-81ED-4DB2-BD59-A6C34878D82A}">
                    <a16:rowId xmlns:a16="http://schemas.microsoft.com/office/drawing/2014/main" xmlns="" val="1990217450"/>
                  </a:ext>
                </a:extLst>
              </a:tr>
              <a:tr h="352473">
                <a:tc>
                  <a:txBody>
                    <a:bodyPr/>
                    <a:lstStyle/>
                    <a:p>
                      <a:pPr marL="0" marR="0">
                        <a:lnSpc>
                          <a:spcPct val="115000"/>
                        </a:lnSpc>
                        <a:spcBef>
                          <a:spcPts val="0"/>
                        </a:spcBef>
                        <a:spcAft>
                          <a:spcPts val="1000"/>
                        </a:spcAft>
                      </a:pPr>
                      <a:r>
                        <a:rPr lang="en-US" sz="2000">
                          <a:effectLst/>
                          <a:latin typeface="Segoe UI" panose="020B0502040204020203" pitchFamily="34" charset="0"/>
                          <a:cs typeface="Segoe UI" panose="020B0502040204020203" pitchFamily="34" charset="0"/>
                        </a:rPr>
                        <a:t>Data In</a:t>
                      </a:r>
                      <a:endParaRPr lang="en-US" sz="200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tc>
                <a:tc>
                  <a:txBody>
                    <a:bodyPr/>
                    <a:lstStyle/>
                    <a:p>
                      <a:pPr marL="0" marR="0">
                        <a:lnSpc>
                          <a:spcPct val="115000"/>
                        </a:lnSpc>
                        <a:spcBef>
                          <a:spcPts val="0"/>
                        </a:spcBef>
                        <a:spcAft>
                          <a:spcPts val="1000"/>
                        </a:spcAft>
                      </a:pPr>
                      <a:r>
                        <a:rPr lang="en-US" sz="2000">
                          <a:effectLst/>
                          <a:latin typeface="Segoe UI" panose="020B0502040204020203" pitchFamily="34" charset="0"/>
                          <a:cs typeface="Segoe UI" panose="020B0502040204020203" pitchFamily="34" charset="0"/>
                        </a:rPr>
                        <a:t>Data received by the website from clients</a:t>
                      </a:r>
                      <a:endParaRPr lang="en-US" sz="200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tc>
                <a:extLst>
                  <a:ext uri="{0D108BD9-81ED-4DB2-BD59-A6C34878D82A}">
                    <a16:rowId xmlns:a16="http://schemas.microsoft.com/office/drawing/2014/main" xmlns="" val="3729471833"/>
                  </a:ext>
                </a:extLst>
              </a:tr>
              <a:tr h="352473">
                <a:tc>
                  <a:txBody>
                    <a:bodyPr/>
                    <a:lstStyle/>
                    <a:p>
                      <a:pPr marL="0" marR="0">
                        <a:lnSpc>
                          <a:spcPct val="115000"/>
                        </a:lnSpc>
                        <a:spcBef>
                          <a:spcPts val="0"/>
                        </a:spcBef>
                        <a:spcAft>
                          <a:spcPts val="1000"/>
                        </a:spcAft>
                      </a:pPr>
                      <a:r>
                        <a:rPr lang="en-US" sz="2000">
                          <a:effectLst/>
                          <a:latin typeface="Segoe UI" panose="020B0502040204020203" pitchFamily="34" charset="0"/>
                          <a:cs typeface="Segoe UI" panose="020B0502040204020203" pitchFamily="34" charset="0"/>
                        </a:rPr>
                        <a:t>Data Out</a:t>
                      </a:r>
                      <a:endParaRPr lang="en-US" sz="200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tc>
                <a:tc>
                  <a:txBody>
                    <a:bodyPr/>
                    <a:lstStyle/>
                    <a:p>
                      <a:pPr marL="0" marR="0">
                        <a:lnSpc>
                          <a:spcPct val="115000"/>
                        </a:lnSpc>
                        <a:spcBef>
                          <a:spcPts val="0"/>
                        </a:spcBef>
                        <a:spcAft>
                          <a:spcPts val="1000"/>
                        </a:spcAft>
                      </a:pPr>
                      <a:r>
                        <a:rPr lang="en-US" sz="2000">
                          <a:effectLst/>
                          <a:latin typeface="Segoe UI" panose="020B0502040204020203" pitchFamily="34" charset="0"/>
                          <a:cs typeface="Segoe UI" panose="020B0502040204020203" pitchFamily="34" charset="0"/>
                        </a:rPr>
                        <a:t>Data sent by the website to the clients</a:t>
                      </a:r>
                      <a:endParaRPr lang="en-US" sz="200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tc>
                <a:extLst>
                  <a:ext uri="{0D108BD9-81ED-4DB2-BD59-A6C34878D82A}">
                    <a16:rowId xmlns:a16="http://schemas.microsoft.com/office/drawing/2014/main" xmlns="" val="1557510471"/>
                  </a:ext>
                </a:extLst>
              </a:tr>
              <a:tr h="723248">
                <a:tc>
                  <a:txBody>
                    <a:bodyPr/>
                    <a:lstStyle/>
                    <a:p>
                      <a:pPr marL="0" marR="0">
                        <a:lnSpc>
                          <a:spcPct val="115000"/>
                        </a:lnSpc>
                        <a:spcBef>
                          <a:spcPts val="0"/>
                        </a:spcBef>
                        <a:spcAft>
                          <a:spcPts val="1000"/>
                        </a:spcAft>
                      </a:pPr>
                      <a:r>
                        <a:rPr lang="en-US" sz="2000">
                          <a:effectLst/>
                          <a:latin typeface="Segoe UI" panose="020B0502040204020203" pitchFamily="34" charset="0"/>
                          <a:cs typeface="Segoe UI" panose="020B0502040204020203" pitchFamily="34" charset="0"/>
                        </a:rPr>
                        <a:t>Requests</a:t>
                      </a:r>
                      <a:endParaRPr lang="en-US" sz="200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tc>
                <a:tc>
                  <a:txBody>
                    <a:bodyPr/>
                    <a:lstStyle/>
                    <a:p>
                      <a:pPr marL="0" marR="0">
                        <a:lnSpc>
                          <a:spcPct val="115000"/>
                        </a:lnSpc>
                        <a:spcBef>
                          <a:spcPts val="0"/>
                        </a:spcBef>
                        <a:spcAft>
                          <a:spcPts val="1000"/>
                        </a:spcAft>
                      </a:pPr>
                      <a:r>
                        <a:rPr lang="en-US" sz="2000">
                          <a:effectLst/>
                          <a:latin typeface="Segoe UI" panose="020B0502040204020203" pitchFamily="34" charset="0"/>
                          <a:cs typeface="Segoe UI" panose="020B0502040204020203" pitchFamily="34" charset="0"/>
                        </a:rPr>
                        <a:t>The total number of requests handled by the website</a:t>
                      </a:r>
                      <a:endParaRPr lang="en-US" sz="200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tc>
                <a:extLst>
                  <a:ext uri="{0D108BD9-81ED-4DB2-BD59-A6C34878D82A}">
                    <a16:rowId xmlns:a16="http://schemas.microsoft.com/office/drawing/2014/main" xmlns="" val="3459310478"/>
                  </a:ext>
                </a:extLst>
              </a:tr>
              <a:tr h="352473">
                <a:tc>
                  <a:txBody>
                    <a:bodyPr/>
                    <a:lstStyle/>
                    <a:p>
                      <a:pPr marL="0" marR="0">
                        <a:lnSpc>
                          <a:spcPct val="115000"/>
                        </a:lnSpc>
                        <a:spcBef>
                          <a:spcPts val="0"/>
                        </a:spcBef>
                        <a:spcAft>
                          <a:spcPts val="1000"/>
                        </a:spcAft>
                      </a:pPr>
                      <a:r>
                        <a:rPr lang="en-US" sz="2000">
                          <a:effectLst/>
                          <a:latin typeface="Segoe UI" panose="020B0502040204020203" pitchFamily="34" charset="0"/>
                          <a:cs typeface="Segoe UI" panose="020B0502040204020203" pitchFamily="34" charset="0"/>
                        </a:rPr>
                        <a:t>HTTP Server Errors</a:t>
                      </a:r>
                      <a:endParaRPr lang="en-US" sz="200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tc>
                <a:tc>
                  <a:txBody>
                    <a:bodyPr/>
                    <a:lstStyle/>
                    <a:p>
                      <a:pPr marL="0" marR="0">
                        <a:lnSpc>
                          <a:spcPct val="115000"/>
                        </a:lnSpc>
                        <a:spcBef>
                          <a:spcPts val="0"/>
                        </a:spcBef>
                        <a:spcAft>
                          <a:spcPts val="1000"/>
                        </a:spcAft>
                      </a:pPr>
                      <a:r>
                        <a:rPr lang="en-US" sz="2000">
                          <a:effectLst/>
                          <a:latin typeface="Segoe UI" panose="020B0502040204020203" pitchFamily="34" charset="0"/>
                          <a:cs typeface="Segoe UI" panose="020B0502040204020203" pitchFamily="34" charset="0"/>
                        </a:rPr>
                        <a:t>Number of HTTP internal server errors</a:t>
                      </a:r>
                      <a:endParaRPr lang="en-US" sz="200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tc>
                <a:extLst>
                  <a:ext uri="{0D108BD9-81ED-4DB2-BD59-A6C34878D82A}">
                    <a16:rowId xmlns:a16="http://schemas.microsoft.com/office/drawing/2014/main" xmlns="" val="1306463690"/>
                  </a:ext>
                </a:extLst>
              </a:tr>
              <a:tr h="352473">
                <a:tc>
                  <a:txBody>
                    <a:bodyPr/>
                    <a:lstStyle/>
                    <a:p>
                      <a:pPr marL="0" marR="0">
                        <a:lnSpc>
                          <a:spcPct val="115000"/>
                        </a:lnSpc>
                        <a:spcBef>
                          <a:spcPts val="0"/>
                        </a:spcBef>
                        <a:spcAft>
                          <a:spcPts val="1000"/>
                        </a:spcAft>
                      </a:pPr>
                      <a:r>
                        <a:rPr lang="en-US" sz="2000">
                          <a:effectLst/>
                          <a:latin typeface="Segoe UI" panose="020B0502040204020203" pitchFamily="34" charset="0"/>
                          <a:cs typeface="Segoe UI" panose="020B0502040204020203" pitchFamily="34" charset="0"/>
                        </a:rPr>
                        <a:t>HTTP Successes</a:t>
                      </a:r>
                      <a:endParaRPr lang="en-US" sz="200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tc>
                <a:tc>
                  <a:txBody>
                    <a:bodyPr/>
                    <a:lstStyle/>
                    <a:p>
                      <a:pPr marL="0" marR="0">
                        <a:lnSpc>
                          <a:spcPct val="115000"/>
                        </a:lnSpc>
                        <a:spcBef>
                          <a:spcPts val="0"/>
                        </a:spcBef>
                        <a:spcAft>
                          <a:spcPts val="1000"/>
                        </a:spcAft>
                      </a:pPr>
                      <a:r>
                        <a:rPr lang="en-US" sz="2000">
                          <a:effectLst/>
                          <a:latin typeface="Segoe UI" panose="020B0502040204020203" pitchFamily="34" charset="0"/>
                          <a:cs typeface="Segoe UI" panose="020B0502040204020203" pitchFamily="34" charset="0"/>
                        </a:rPr>
                        <a:t>Number of HTTP success messages sent</a:t>
                      </a:r>
                      <a:endParaRPr lang="en-US" sz="200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tc>
                <a:extLst>
                  <a:ext uri="{0D108BD9-81ED-4DB2-BD59-A6C34878D82A}">
                    <a16:rowId xmlns:a16="http://schemas.microsoft.com/office/drawing/2014/main" xmlns="" val="1166730487"/>
                  </a:ext>
                </a:extLst>
              </a:tr>
              <a:tr h="352473">
                <a:tc>
                  <a:txBody>
                    <a:bodyPr/>
                    <a:lstStyle/>
                    <a:p>
                      <a:pPr marL="0" marR="0">
                        <a:lnSpc>
                          <a:spcPct val="115000"/>
                        </a:lnSpc>
                        <a:spcBef>
                          <a:spcPts val="0"/>
                        </a:spcBef>
                        <a:spcAft>
                          <a:spcPts val="1000"/>
                        </a:spcAft>
                      </a:pPr>
                      <a:r>
                        <a:rPr lang="en-US" sz="2000">
                          <a:effectLst/>
                          <a:latin typeface="Segoe UI" panose="020B0502040204020203" pitchFamily="34" charset="0"/>
                          <a:cs typeface="Segoe UI" panose="020B0502040204020203" pitchFamily="34" charset="0"/>
                        </a:rPr>
                        <a:t>HTTP Redirects</a:t>
                      </a:r>
                      <a:endParaRPr lang="en-US" sz="200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tc>
                <a:tc>
                  <a:txBody>
                    <a:bodyPr/>
                    <a:lstStyle/>
                    <a:p>
                      <a:pPr marL="0" marR="0">
                        <a:lnSpc>
                          <a:spcPct val="115000"/>
                        </a:lnSpc>
                        <a:spcBef>
                          <a:spcPts val="0"/>
                        </a:spcBef>
                        <a:spcAft>
                          <a:spcPts val="1000"/>
                        </a:spcAft>
                      </a:pPr>
                      <a:r>
                        <a:rPr lang="en-US" sz="2000">
                          <a:effectLst/>
                          <a:latin typeface="Segoe UI" panose="020B0502040204020203" pitchFamily="34" charset="0"/>
                          <a:cs typeface="Segoe UI" panose="020B0502040204020203" pitchFamily="34" charset="0"/>
                        </a:rPr>
                        <a:t>Number of HTTP redirect messages sent</a:t>
                      </a:r>
                      <a:endParaRPr lang="en-US" sz="200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tc>
                <a:extLst>
                  <a:ext uri="{0D108BD9-81ED-4DB2-BD59-A6C34878D82A}">
                    <a16:rowId xmlns:a16="http://schemas.microsoft.com/office/drawing/2014/main" xmlns="" val="1549454723"/>
                  </a:ext>
                </a:extLst>
              </a:tr>
              <a:tr h="352473">
                <a:tc>
                  <a:txBody>
                    <a:bodyPr/>
                    <a:lstStyle/>
                    <a:p>
                      <a:pPr marL="0" marR="0">
                        <a:lnSpc>
                          <a:spcPct val="115000"/>
                        </a:lnSpc>
                        <a:spcBef>
                          <a:spcPts val="0"/>
                        </a:spcBef>
                        <a:spcAft>
                          <a:spcPts val="1000"/>
                        </a:spcAft>
                      </a:pPr>
                      <a:r>
                        <a:rPr lang="en-US" sz="2000">
                          <a:effectLst/>
                          <a:latin typeface="Segoe UI" panose="020B0502040204020203" pitchFamily="34" charset="0"/>
                          <a:cs typeface="Segoe UI" panose="020B0502040204020203" pitchFamily="34" charset="0"/>
                        </a:rPr>
                        <a:t>HTTP Client Errors</a:t>
                      </a:r>
                      <a:endParaRPr lang="en-US" sz="200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tc>
                <a:tc>
                  <a:txBody>
                    <a:bodyPr/>
                    <a:lstStyle/>
                    <a:p>
                      <a:pPr marL="0" marR="0">
                        <a:lnSpc>
                          <a:spcPct val="115000"/>
                        </a:lnSpc>
                        <a:spcBef>
                          <a:spcPts val="0"/>
                        </a:spcBef>
                        <a:spcAft>
                          <a:spcPts val="1000"/>
                        </a:spcAft>
                      </a:pPr>
                      <a:r>
                        <a:rPr lang="en-US" sz="2000">
                          <a:effectLst/>
                          <a:latin typeface="Segoe UI" panose="020B0502040204020203" pitchFamily="34" charset="0"/>
                          <a:cs typeface="Segoe UI" panose="020B0502040204020203" pitchFamily="34" charset="0"/>
                        </a:rPr>
                        <a:t>Number of HTTP client error messages</a:t>
                      </a:r>
                      <a:endParaRPr lang="en-US" sz="200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tc>
                <a:extLst>
                  <a:ext uri="{0D108BD9-81ED-4DB2-BD59-A6C34878D82A}">
                    <a16:rowId xmlns:a16="http://schemas.microsoft.com/office/drawing/2014/main" xmlns="" val="2284061313"/>
                  </a:ext>
                </a:extLst>
              </a:tr>
              <a:tr h="352473">
                <a:tc>
                  <a:txBody>
                    <a:bodyPr/>
                    <a:lstStyle/>
                    <a:p>
                      <a:pPr marL="0" marR="0">
                        <a:lnSpc>
                          <a:spcPct val="115000"/>
                        </a:lnSpc>
                        <a:spcBef>
                          <a:spcPts val="0"/>
                        </a:spcBef>
                        <a:spcAft>
                          <a:spcPts val="1000"/>
                        </a:spcAft>
                      </a:pPr>
                      <a:r>
                        <a:rPr lang="en-US" sz="2000">
                          <a:effectLst/>
                          <a:latin typeface="Segoe UI" panose="020B0502040204020203" pitchFamily="34" charset="0"/>
                          <a:cs typeface="Segoe UI" panose="020B0502040204020203" pitchFamily="34" charset="0"/>
                        </a:rPr>
                        <a:t>HTTP 401 errors</a:t>
                      </a:r>
                      <a:endParaRPr lang="en-US" sz="200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tc>
                <a:tc>
                  <a:txBody>
                    <a:bodyPr/>
                    <a:lstStyle/>
                    <a:p>
                      <a:pPr marL="0" marR="0">
                        <a:lnSpc>
                          <a:spcPct val="115000"/>
                        </a:lnSpc>
                        <a:spcBef>
                          <a:spcPts val="0"/>
                        </a:spcBef>
                        <a:spcAft>
                          <a:spcPts val="1000"/>
                        </a:spcAft>
                      </a:pPr>
                      <a:r>
                        <a:rPr lang="en-US" sz="2000">
                          <a:effectLst/>
                          <a:latin typeface="Segoe UI" panose="020B0502040204020203" pitchFamily="34" charset="0"/>
                          <a:cs typeface="Segoe UI" panose="020B0502040204020203" pitchFamily="34" charset="0"/>
                        </a:rPr>
                        <a:t>Number of HTTP 401 Unauthorized messages</a:t>
                      </a:r>
                      <a:endParaRPr lang="en-US" sz="200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tc>
                <a:extLst>
                  <a:ext uri="{0D108BD9-81ED-4DB2-BD59-A6C34878D82A}">
                    <a16:rowId xmlns:a16="http://schemas.microsoft.com/office/drawing/2014/main" xmlns="" val="2970171332"/>
                  </a:ext>
                </a:extLst>
              </a:tr>
              <a:tr h="352473">
                <a:tc>
                  <a:txBody>
                    <a:bodyPr/>
                    <a:lstStyle/>
                    <a:p>
                      <a:pPr marL="0" marR="0">
                        <a:lnSpc>
                          <a:spcPct val="115000"/>
                        </a:lnSpc>
                        <a:spcBef>
                          <a:spcPts val="0"/>
                        </a:spcBef>
                        <a:spcAft>
                          <a:spcPts val="1000"/>
                        </a:spcAft>
                      </a:pPr>
                      <a:r>
                        <a:rPr lang="en-US" sz="2000">
                          <a:effectLst/>
                          <a:latin typeface="Segoe UI" panose="020B0502040204020203" pitchFamily="34" charset="0"/>
                          <a:cs typeface="Segoe UI" panose="020B0502040204020203" pitchFamily="34" charset="0"/>
                        </a:rPr>
                        <a:t>HTTP 403 errors</a:t>
                      </a:r>
                      <a:endParaRPr lang="en-US" sz="200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tc>
                <a:tc>
                  <a:txBody>
                    <a:bodyPr/>
                    <a:lstStyle/>
                    <a:p>
                      <a:pPr marL="0" marR="0">
                        <a:lnSpc>
                          <a:spcPct val="115000"/>
                        </a:lnSpc>
                        <a:spcBef>
                          <a:spcPts val="0"/>
                        </a:spcBef>
                        <a:spcAft>
                          <a:spcPts val="1000"/>
                        </a:spcAft>
                      </a:pPr>
                      <a:r>
                        <a:rPr lang="en-US" sz="2000">
                          <a:effectLst/>
                          <a:latin typeface="Segoe UI" panose="020B0502040204020203" pitchFamily="34" charset="0"/>
                          <a:cs typeface="Segoe UI" panose="020B0502040204020203" pitchFamily="34" charset="0"/>
                        </a:rPr>
                        <a:t>Number of HTTP 403 Forbidden messages</a:t>
                      </a:r>
                      <a:endParaRPr lang="en-US" sz="200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tc>
                <a:extLst>
                  <a:ext uri="{0D108BD9-81ED-4DB2-BD59-A6C34878D82A}">
                    <a16:rowId xmlns:a16="http://schemas.microsoft.com/office/drawing/2014/main" xmlns="" val="2346619597"/>
                  </a:ext>
                </a:extLst>
              </a:tr>
              <a:tr h="352473">
                <a:tc>
                  <a:txBody>
                    <a:bodyPr/>
                    <a:lstStyle/>
                    <a:p>
                      <a:pPr marL="0" marR="0">
                        <a:lnSpc>
                          <a:spcPct val="115000"/>
                        </a:lnSpc>
                        <a:spcBef>
                          <a:spcPts val="0"/>
                        </a:spcBef>
                        <a:spcAft>
                          <a:spcPts val="1000"/>
                        </a:spcAft>
                      </a:pPr>
                      <a:r>
                        <a:rPr lang="en-US" sz="2000">
                          <a:effectLst/>
                          <a:latin typeface="Segoe UI" panose="020B0502040204020203" pitchFamily="34" charset="0"/>
                          <a:cs typeface="Segoe UI" panose="020B0502040204020203" pitchFamily="34" charset="0"/>
                        </a:rPr>
                        <a:t>HTTP 404 errors</a:t>
                      </a:r>
                      <a:endParaRPr lang="en-US" sz="200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tc>
                <a:tc>
                  <a:txBody>
                    <a:bodyPr/>
                    <a:lstStyle/>
                    <a:p>
                      <a:pPr marL="0" marR="0">
                        <a:lnSpc>
                          <a:spcPct val="115000"/>
                        </a:lnSpc>
                        <a:spcBef>
                          <a:spcPts val="0"/>
                        </a:spcBef>
                        <a:spcAft>
                          <a:spcPts val="1000"/>
                        </a:spcAft>
                      </a:pPr>
                      <a:r>
                        <a:rPr lang="en-US" sz="2000">
                          <a:effectLst/>
                          <a:latin typeface="Segoe UI" panose="020B0502040204020203" pitchFamily="34" charset="0"/>
                          <a:cs typeface="Segoe UI" panose="020B0502040204020203" pitchFamily="34" charset="0"/>
                        </a:rPr>
                        <a:t>Number of HTTP 404 Not Found messages</a:t>
                      </a:r>
                      <a:endParaRPr lang="en-US" sz="200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tc>
                <a:extLst>
                  <a:ext uri="{0D108BD9-81ED-4DB2-BD59-A6C34878D82A}">
                    <a16:rowId xmlns:a16="http://schemas.microsoft.com/office/drawing/2014/main" xmlns="" val="2898928095"/>
                  </a:ext>
                </a:extLst>
              </a:tr>
              <a:tr h="723248">
                <a:tc>
                  <a:txBody>
                    <a:bodyPr/>
                    <a:lstStyle/>
                    <a:p>
                      <a:pPr marL="0" marR="0">
                        <a:lnSpc>
                          <a:spcPct val="115000"/>
                        </a:lnSpc>
                        <a:spcBef>
                          <a:spcPts val="0"/>
                        </a:spcBef>
                        <a:spcAft>
                          <a:spcPts val="1000"/>
                        </a:spcAft>
                      </a:pPr>
                      <a:r>
                        <a:rPr lang="en-US" sz="2000">
                          <a:effectLst/>
                          <a:latin typeface="Segoe UI" panose="020B0502040204020203" pitchFamily="34" charset="0"/>
                          <a:cs typeface="Segoe UI" panose="020B0502040204020203" pitchFamily="34" charset="0"/>
                        </a:rPr>
                        <a:t>HTTP 406 errors</a:t>
                      </a:r>
                      <a:endParaRPr lang="en-US" sz="200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tc>
                <a:tc>
                  <a:txBody>
                    <a:bodyPr/>
                    <a:lstStyle/>
                    <a:p>
                      <a:pPr marL="0" marR="0">
                        <a:lnSpc>
                          <a:spcPct val="115000"/>
                        </a:lnSpc>
                        <a:spcBef>
                          <a:spcPts val="0"/>
                        </a:spcBef>
                        <a:spcAft>
                          <a:spcPts val="1000"/>
                        </a:spcAft>
                      </a:pPr>
                      <a:r>
                        <a:rPr lang="en-US" sz="2000" dirty="0">
                          <a:effectLst/>
                          <a:latin typeface="Segoe UI" panose="020B0502040204020203" pitchFamily="34" charset="0"/>
                          <a:cs typeface="Segoe UI" panose="020B0502040204020203" pitchFamily="34" charset="0"/>
                        </a:rPr>
                        <a:t>Number of HTTP 406 Not Acceptable messages.</a:t>
                      </a:r>
                      <a:endParaRPr lang="en-US" sz="200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tc>
                <a:extLst>
                  <a:ext uri="{0D108BD9-81ED-4DB2-BD59-A6C34878D82A}">
                    <a16:rowId xmlns:a16="http://schemas.microsoft.com/office/drawing/2014/main" xmlns="" val="912691185"/>
                  </a:ext>
                </a:extLst>
              </a:tr>
            </a:tbl>
          </a:graphicData>
        </a:graphic>
      </p:graphicFrame>
    </p:spTree>
    <p:extLst>
      <p:ext uri="{BB962C8B-B14F-4D97-AF65-F5344CB8AC3E}">
        <p14:creationId xmlns:p14="http://schemas.microsoft.com/office/powerpoint/2010/main" val="359079555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6847" y="2136774"/>
            <a:ext cx="11508515" cy="1978026"/>
          </a:xfrm>
          <a:prstGeom prst="rect">
            <a:avLst/>
          </a:prstGeom>
        </p:spPr>
      </p:pic>
      <p:sp>
        <p:nvSpPr>
          <p:cNvPr id="3" name="Title 1"/>
          <p:cNvSpPr txBox="1">
            <a:spLocks/>
          </p:cNvSpPr>
          <p:nvPr/>
        </p:nvSpPr>
        <p:spPr>
          <a:xfrm>
            <a:off x="379514" y="182215"/>
            <a:ext cx="11524432" cy="1063487"/>
          </a:xfrm>
          <a:prstGeom prst="rect">
            <a:avLst/>
          </a:prstGeom>
        </p:spPr>
        <p:txBody>
          <a:bodyPr vert="horz" lIns="91409" tIns="45705" rIns="91409" bIns="45705" rtlCol="0" anchor="t" anchorCtr="0">
            <a:normAutofit/>
          </a:bodyPr>
          <a:lst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dirty="0" smtClean="0"/>
              <a:t>Web Endpoint Monitoring and Alerts</a:t>
            </a:r>
            <a:endParaRPr lang="en-US" dirty="0"/>
          </a:p>
        </p:txBody>
      </p:sp>
    </p:spTree>
    <p:extLst>
      <p:ext uri="{BB962C8B-B14F-4D97-AF65-F5344CB8AC3E}">
        <p14:creationId xmlns:p14="http://schemas.microsoft.com/office/powerpoint/2010/main" val="165606028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79514" y="182215"/>
            <a:ext cx="11524432" cy="1063487"/>
          </a:xfrm>
          <a:prstGeom prst="rect">
            <a:avLst/>
          </a:prstGeom>
        </p:spPr>
        <p:txBody>
          <a:bodyPr vert="horz" lIns="91409" tIns="45705" rIns="91409" bIns="45705" rtlCol="0" anchor="t" anchorCtr="0">
            <a:normAutofit/>
          </a:bodyPr>
          <a:lst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dirty="0" smtClean="0"/>
              <a:t>Rules</a:t>
            </a:r>
            <a:endParaRPr lang="en-US" dirty="0"/>
          </a:p>
        </p:txBody>
      </p:sp>
      <p:pic>
        <p:nvPicPr>
          <p:cNvPr id="6" name="Picture 5"/>
          <p:cNvPicPr>
            <a:picLocks noChangeAspect="1"/>
          </p:cNvPicPr>
          <p:nvPr/>
        </p:nvPicPr>
        <p:blipFill>
          <a:blip r:embed="rId2"/>
          <a:stretch>
            <a:fillRect/>
          </a:stretch>
        </p:blipFill>
        <p:spPr>
          <a:xfrm>
            <a:off x="2208314" y="713958"/>
            <a:ext cx="7557986" cy="5962887"/>
          </a:xfrm>
          <a:prstGeom prst="rect">
            <a:avLst/>
          </a:prstGeom>
        </p:spPr>
      </p:pic>
    </p:spTree>
    <p:extLst>
      <p:ext uri="{BB962C8B-B14F-4D97-AF65-F5344CB8AC3E}">
        <p14:creationId xmlns:p14="http://schemas.microsoft.com/office/powerpoint/2010/main" val="121431509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79514" y="182215"/>
            <a:ext cx="11524432" cy="1063487"/>
          </a:xfrm>
          <a:prstGeom prst="rect">
            <a:avLst/>
          </a:prstGeom>
        </p:spPr>
        <p:txBody>
          <a:bodyPr vert="horz" lIns="91409" tIns="45705" rIns="91409" bIns="45705" rtlCol="0" anchor="t" anchorCtr="0">
            <a:normAutofit/>
          </a:bodyPr>
          <a:lst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dirty="0" smtClean="0"/>
              <a:t>Alerts</a:t>
            </a:r>
            <a:endParaRPr lang="en-US" dirty="0"/>
          </a:p>
        </p:txBody>
      </p:sp>
      <p:pic>
        <p:nvPicPr>
          <p:cNvPr id="5" name="Picture 4"/>
          <p:cNvPicPr>
            <a:picLocks noChangeAspect="1"/>
          </p:cNvPicPr>
          <p:nvPr/>
        </p:nvPicPr>
        <p:blipFill>
          <a:blip r:embed="rId2"/>
          <a:stretch>
            <a:fillRect/>
          </a:stretch>
        </p:blipFill>
        <p:spPr>
          <a:xfrm>
            <a:off x="3241131" y="293202"/>
            <a:ext cx="6296201" cy="6247298"/>
          </a:xfrm>
          <a:prstGeom prst="rect">
            <a:avLst/>
          </a:prstGeom>
        </p:spPr>
      </p:pic>
    </p:spTree>
    <p:extLst>
      <p:ext uri="{BB962C8B-B14F-4D97-AF65-F5344CB8AC3E}">
        <p14:creationId xmlns:p14="http://schemas.microsoft.com/office/powerpoint/2010/main" val="2099968547"/>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Monitoring</a:t>
            </a:r>
            <a:endParaRPr lang="en-US" dirty="0"/>
          </a:p>
        </p:txBody>
      </p:sp>
    </p:spTree>
    <p:extLst>
      <p:ext uri="{BB962C8B-B14F-4D97-AF65-F5344CB8AC3E}">
        <p14:creationId xmlns:p14="http://schemas.microsoft.com/office/powerpoint/2010/main" val="14073332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Then what is Windows Azure?</a:t>
            </a:r>
            <a:endParaRPr lang="en-US" dirty="0"/>
          </a:p>
        </p:txBody>
      </p:sp>
      <p:sp>
        <p:nvSpPr>
          <p:cNvPr id="5" name="Title 3"/>
          <p:cNvSpPr txBox="1">
            <a:spLocks/>
          </p:cNvSpPr>
          <p:nvPr/>
        </p:nvSpPr>
        <p:spPr>
          <a:xfrm>
            <a:off x="893135" y="2471759"/>
            <a:ext cx="10143460" cy="1983282"/>
          </a:xfrm>
          <a:prstGeom prst="rect">
            <a:avLst/>
          </a:prstGeom>
        </p:spPr>
        <p:txBody>
          <a:bodyPr vert="horz" lIns="91409" tIns="45705" rIns="91409" bIns="45705" rtlCol="0" anchor="t" anchorCtr="0">
            <a:noAutofit/>
          </a:bodyPr>
          <a:lst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sz="8800" dirty="0" smtClean="0">
                <a:hlinkClick r:id="rId2" action="ppaction://hlinkfile"/>
              </a:rPr>
              <a:t>Microsoft’s Cloud Platform</a:t>
            </a:r>
            <a:endParaRPr lang="en-US" sz="8800" dirty="0"/>
          </a:p>
        </p:txBody>
      </p:sp>
    </p:spTree>
    <p:extLst>
      <p:ext uri="{BB962C8B-B14F-4D97-AF65-F5344CB8AC3E}">
        <p14:creationId xmlns:p14="http://schemas.microsoft.com/office/powerpoint/2010/main" val="226986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90144" y="2523150"/>
            <a:ext cx="11801856" cy="2023450"/>
          </a:xfrm>
          <a:prstGeom prst="rect">
            <a:avLst/>
          </a:prstGeom>
        </p:spPr>
        <p:txBody>
          <a:bodyPr vert="horz" lIns="91409" tIns="45705" rIns="91409" bIns="45705" rtlCol="0" anchor="t" anchorCtr="0">
            <a:noAutofit/>
          </a:bodyPr>
          <a:lst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sz="8000" dirty="0" smtClean="0"/>
              <a:t>Logging</a:t>
            </a:r>
            <a:endParaRPr lang="en-US" sz="8000" dirty="0"/>
          </a:p>
        </p:txBody>
      </p:sp>
    </p:spTree>
    <p:extLst>
      <p:ext uri="{BB962C8B-B14F-4D97-AF65-F5344CB8AC3E}">
        <p14:creationId xmlns:p14="http://schemas.microsoft.com/office/powerpoint/2010/main" val="318917427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79514" y="182215"/>
            <a:ext cx="11524432" cy="1063487"/>
          </a:xfrm>
          <a:prstGeom prst="rect">
            <a:avLst/>
          </a:prstGeom>
        </p:spPr>
        <p:txBody>
          <a:bodyPr vert="horz" lIns="91409" tIns="45705" rIns="91409" bIns="45705" rtlCol="0" anchor="t" anchorCtr="0">
            <a:normAutofit/>
          </a:bodyPr>
          <a:lst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dirty="0" smtClean="0"/>
              <a:t>Enable Logging</a:t>
            </a:r>
            <a:endParaRPr lang="en-US" dirty="0"/>
          </a:p>
        </p:txBody>
      </p:sp>
      <p:sp>
        <p:nvSpPr>
          <p:cNvPr id="4" name="TextBox 3"/>
          <p:cNvSpPr txBox="1"/>
          <p:nvPr/>
        </p:nvSpPr>
        <p:spPr>
          <a:xfrm>
            <a:off x="1515291" y="1752285"/>
            <a:ext cx="6779420" cy="1754326"/>
          </a:xfrm>
          <a:prstGeom prst="rect">
            <a:avLst/>
          </a:prstGeom>
          <a:noFill/>
        </p:spPr>
        <p:txBody>
          <a:bodyPr wrap="none" rtlCol="0">
            <a:spAutoFit/>
          </a:bodyPr>
          <a:lstStyle/>
          <a:p>
            <a:pPr marL="742950" indent="-742950">
              <a:spcAft>
                <a:spcPts val="2400"/>
              </a:spcAft>
              <a:buFont typeface="+mj-lt"/>
              <a:buAutoNum type="arabicParenR"/>
            </a:pPr>
            <a:r>
              <a:rPr lang="en-US" sz="4400" dirty="0" smtClean="0">
                <a:latin typeface="Segoe UI" panose="020B0502040204020203" pitchFamily="34" charset="0"/>
                <a:cs typeface="Segoe UI" panose="020B0502040204020203" pitchFamily="34" charset="0"/>
              </a:rPr>
              <a:t>Application Diagnostics</a:t>
            </a:r>
          </a:p>
          <a:p>
            <a:pPr marL="742950" indent="-742950">
              <a:spcAft>
                <a:spcPts val="2400"/>
              </a:spcAft>
              <a:buFont typeface="+mj-lt"/>
              <a:buAutoNum type="arabicParenR"/>
            </a:pPr>
            <a:r>
              <a:rPr lang="en-US" sz="4400" dirty="0" smtClean="0">
                <a:latin typeface="Segoe UI" panose="020B0502040204020203" pitchFamily="34" charset="0"/>
                <a:cs typeface="Segoe UI" panose="020B0502040204020203" pitchFamily="34" charset="0"/>
              </a:rPr>
              <a:t>Site Diagnostics</a:t>
            </a:r>
            <a:endParaRPr lang="en-US" sz="4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1998994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79514" y="182215"/>
            <a:ext cx="11524432" cy="1063487"/>
          </a:xfrm>
          <a:prstGeom prst="rect">
            <a:avLst/>
          </a:prstGeom>
        </p:spPr>
        <p:txBody>
          <a:bodyPr vert="horz" lIns="91409" tIns="45705" rIns="91409" bIns="45705" rtlCol="0" anchor="t" anchorCtr="0">
            <a:normAutofit/>
          </a:bodyPr>
          <a:lst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dirty="0" smtClean="0"/>
              <a:t>Application Diagnostics</a:t>
            </a:r>
            <a:endParaRPr lang="en-US" dirty="0"/>
          </a:p>
        </p:txBody>
      </p:sp>
      <p:sp>
        <p:nvSpPr>
          <p:cNvPr id="2" name="Rectangle 1"/>
          <p:cNvSpPr/>
          <p:nvPr/>
        </p:nvSpPr>
        <p:spPr>
          <a:xfrm>
            <a:off x="235487" y="3161437"/>
            <a:ext cx="11812486" cy="1569660"/>
          </a:xfrm>
          <a:prstGeom prst="rect">
            <a:avLst/>
          </a:prstGeom>
        </p:spPr>
        <p:txBody>
          <a:bodyPr wrap="square">
            <a:spAutoFit/>
          </a:bodyPr>
          <a:lstStyle/>
          <a:p>
            <a:pPr indent="182880" algn="just"/>
            <a:r>
              <a:rPr lang="en-US" sz="3200" dirty="0" smtClean="0">
                <a:latin typeface="Source Code Pro" panose="020B0509030403020204" pitchFamily="49" charset="0"/>
                <a:ea typeface="Calibri" panose="020F0502020204030204" pitchFamily="34" charset="0"/>
                <a:cs typeface="Segoe UI Light" panose="020B0502040204020203" pitchFamily="34" charset="0"/>
              </a:rPr>
              <a:t>System.Diagnostics.</a:t>
            </a:r>
            <a:r>
              <a:rPr lang="en-US" sz="3200" b="1" dirty="0" smtClean="0">
                <a:latin typeface="Source Code Pro" panose="020B0509030403020204" pitchFamily="49" charset="0"/>
                <a:ea typeface="Calibri" panose="020F0502020204030204" pitchFamily="34" charset="0"/>
                <a:cs typeface="Segoe UI Light" panose="020B0502040204020203" pitchFamily="34" charset="0"/>
              </a:rPr>
              <a:t>Trace.TraceInformation</a:t>
            </a:r>
          </a:p>
          <a:p>
            <a:pPr indent="182880" algn="just"/>
            <a:r>
              <a:rPr lang="en-US" sz="3200" dirty="0" smtClean="0">
                <a:latin typeface="Source Code Pro" panose="020B0509030403020204" pitchFamily="49" charset="0"/>
                <a:ea typeface="Calibri" panose="020F0502020204030204" pitchFamily="34" charset="0"/>
                <a:cs typeface="Segoe UI Light" panose="020B0502040204020203" pitchFamily="34" charset="0"/>
              </a:rPr>
              <a:t>(string.Format(</a:t>
            </a:r>
          </a:p>
          <a:p>
            <a:pPr indent="182880" algn="just"/>
            <a:r>
              <a:rPr lang="en-US" sz="3200" dirty="0" smtClean="0">
                <a:latin typeface="Source Code Pro" panose="020B0509030403020204" pitchFamily="49" charset="0"/>
                <a:ea typeface="Calibri" panose="020F0502020204030204" pitchFamily="34" charset="0"/>
                <a:cs typeface="Segoe UI Light" panose="020B0502040204020203" pitchFamily="34" charset="0"/>
              </a:rPr>
              <a:t>"</a:t>
            </a:r>
            <a:r>
              <a:rPr lang="en-US" sz="3200" dirty="0">
                <a:latin typeface="Source Code Pro" panose="020B0509030403020204" pitchFamily="49" charset="0"/>
                <a:ea typeface="Calibri" panose="020F0502020204030204" pitchFamily="34" charset="0"/>
                <a:cs typeface="Segoe UI Light" panose="020B0502040204020203" pitchFamily="34" charset="0"/>
              </a:rPr>
              <a:t>User logged in {0}", User.Identity.Name</a:t>
            </a:r>
            <a:r>
              <a:rPr lang="en-US" sz="3200" dirty="0" smtClean="0">
                <a:latin typeface="Source Code Pro" panose="020B0509030403020204" pitchFamily="49" charset="0"/>
                <a:ea typeface="Calibri" panose="020F0502020204030204" pitchFamily="34" charset="0"/>
                <a:cs typeface="Segoe UI Light" panose="020B0502040204020203" pitchFamily="34" charset="0"/>
              </a:rPr>
              <a:t>));</a:t>
            </a:r>
            <a:endParaRPr lang="en-US" sz="3200" dirty="0">
              <a:latin typeface="Source Code Pro" panose="020B0509030403020204" pitchFamily="49" charset="0"/>
              <a:ea typeface="Calibri" panose="020F0502020204030204" pitchFamily="34" charset="0"/>
              <a:cs typeface="Segoe UI Light" panose="020B0502040204020203" pitchFamily="34" charset="0"/>
            </a:endParaRPr>
          </a:p>
        </p:txBody>
      </p:sp>
    </p:spTree>
    <p:extLst>
      <p:ext uri="{BB962C8B-B14F-4D97-AF65-F5344CB8AC3E}">
        <p14:creationId xmlns:p14="http://schemas.microsoft.com/office/powerpoint/2010/main" val="2751430924"/>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Site Diagnostics</a:t>
            </a:r>
            <a:endParaRPr lang="en-US" dirty="0"/>
          </a:p>
        </p:txBody>
      </p:sp>
      <p:sp>
        <p:nvSpPr>
          <p:cNvPr id="3" name="Rectangle 2"/>
          <p:cNvSpPr/>
          <p:nvPr/>
        </p:nvSpPr>
        <p:spPr>
          <a:xfrm>
            <a:off x="508000" y="1388238"/>
            <a:ext cx="9855200" cy="3970318"/>
          </a:xfrm>
          <a:prstGeom prst="rect">
            <a:avLst/>
          </a:prstGeom>
        </p:spPr>
        <p:txBody>
          <a:bodyPr wrap="square">
            <a:spAutoFit/>
          </a:bodyPr>
          <a:lstStyle/>
          <a:p>
            <a:pPr algn="just"/>
            <a:r>
              <a:rPr lang="en-US" sz="2800" b="1" dirty="0">
                <a:latin typeface="Segoe UI" panose="020B0502040204020203" pitchFamily="34" charset="0"/>
                <a:ea typeface="Calibri" panose="020F0502020204030204" pitchFamily="34" charset="0"/>
                <a:cs typeface="Segoe UI" panose="020B0502040204020203" pitchFamily="34" charset="0"/>
              </a:rPr>
              <a:t>Web Server Logging</a:t>
            </a:r>
            <a:endParaRPr lang="en-US" sz="2800" dirty="0">
              <a:latin typeface="Segoe UI" panose="020B0502040204020203" pitchFamily="34" charset="0"/>
              <a:ea typeface="Calibri" panose="020F0502020204030204" pitchFamily="34" charset="0"/>
              <a:cs typeface="Segoe UI" panose="020B0502040204020203" pitchFamily="34" charset="0"/>
            </a:endParaRPr>
          </a:p>
          <a:p>
            <a:pPr algn="just"/>
            <a:r>
              <a:rPr lang="en-US" sz="2800" dirty="0" smtClean="0">
                <a:latin typeface="Segoe UI" panose="020B0502040204020203" pitchFamily="34" charset="0"/>
                <a:ea typeface="Calibri" panose="020F0502020204030204" pitchFamily="34" charset="0"/>
                <a:cs typeface="Segoe UI" panose="020B0502040204020203" pitchFamily="34" charset="0"/>
              </a:rPr>
              <a:t>Logs HTTP </a:t>
            </a:r>
            <a:r>
              <a:rPr lang="en-US" sz="2800" dirty="0">
                <a:latin typeface="Segoe UI" panose="020B0502040204020203" pitchFamily="34" charset="0"/>
                <a:ea typeface="Calibri" panose="020F0502020204030204" pitchFamily="34" charset="0"/>
                <a:cs typeface="Segoe UI" panose="020B0502040204020203" pitchFamily="34" charset="0"/>
              </a:rPr>
              <a:t>requests and responses </a:t>
            </a:r>
            <a:endParaRPr lang="en-US" sz="2800" dirty="0" smtClean="0">
              <a:latin typeface="Segoe UI" panose="020B0502040204020203" pitchFamily="34" charset="0"/>
              <a:ea typeface="Calibri" panose="020F0502020204030204" pitchFamily="34" charset="0"/>
              <a:cs typeface="Segoe UI" panose="020B0502040204020203" pitchFamily="34" charset="0"/>
            </a:endParaRPr>
          </a:p>
          <a:p>
            <a:pPr algn="just"/>
            <a:endParaRPr lang="en-US" sz="2800" b="1" dirty="0">
              <a:latin typeface="Segoe UI" panose="020B0502040204020203" pitchFamily="34" charset="0"/>
              <a:ea typeface="Calibri" panose="020F0502020204030204" pitchFamily="34" charset="0"/>
              <a:cs typeface="Segoe UI" panose="020B0502040204020203" pitchFamily="34" charset="0"/>
            </a:endParaRPr>
          </a:p>
          <a:p>
            <a:pPr algn="just"/>
            <a:r>
              <a:rPr lang="en-US" sz="2800" b="1" dirty="0" smtClean="0">
                <a:latin typeface="Segoe UI" panose="020B0502040204020203" pitchFamily="34" charset="0"/>
                <a:ea typeface="Calibri" panose="020F0502020204030204" pitchFamily="34" charset="0"/>
                <a:cs typeface="Segoe UI" panose="020B0502040204020203" pitchFamily="34" charset="0"/>
              </a:rPr>
              <a:t>Detailed </a:t>
            </a:r>
            <a:r>
              <a:rPr lang="en-US" sz="2800" b="1" dirty="0">
                <a:latin typeface="Segoe UI" panose="020B0502040204020203" pitchFamily="34" charset="0"/>
                <a:ea typeface="Calibri" panose="020F0502020204030204" pitchFamily="34" charset="0"/>
                <a:cs typeface="Segoe UI" panose="020B0502040204020203" pitchFamily="34" charset="0"/>
              </a:rPr>
              <a:t>Error Logging</a:t>
            </a:r>
            <a:endParaRPr lang="en-US" sz="2800" dirty="0">
              <a:latin typeface="Segoe UI" panose="020B0502040204020203" pitchFamily="34" charset="0"/>
              <a:ea typeface="Calibri" panose="020F0502020204030204" pitchFamily="34" charset="0"/>
              <a:cs typeface="Segoe UI" panose="020B0502040204020203" pitchFamily="34" charset="0"/>
            </a:endParaRPr>
          </a:p>
          <a:p>
            <a:pPr algn="just"/>
            <a:r>
              <a:rPr lang="en-US" sz="2800" dirty="0" smtClean="0">
                <a:latin typeface="Segoe UI" panose="020B0502040204020203" pitchFamily="34" charset="0"/>
                <a:ea typeface="Calibri" panose="020F0502020204030204" pitchFamily="34" charset="0"/>
                <a:cs typeface="Segoe UI" panose="020B0502040204020203" pitchFamily="34" charset="0"/>
              </a:rPr>
              <a:t>Logs detailed error messages for 400 or greater HTTP status codes that indicate a failure.</a:t>
            </a:r>
            <a:endParaRPr lang="en-US" sz="2800" dirty="0">
              <a:latin typeface="Segoe UI" panose="020B0502040204020203" pitchFamily="34" charset="0"/>
              <a:ea typeface="Calibri" panose="020F0502020204030204" pitchFamily="34" charset="0"/>
              <a:cs typeface="Segoe UI" panose="020B0502040204020203" pitchFamily="34" charset="0"/>
            </a:endParaRPr>
          </a:p>
          <a:p>
            <a:pPr algn="just"/>
            <a:endParaRPr lang="en-US" sz="2800" b="1" dirty="0" smtClean="0">
              <a:latin typeface="Segoe UI" panose="020B0502040204020203" pitchFamily="34" charset="0"/>
              <a:ea typeface="Calibri" panose="020F0502020204030204" pitchFamily="34" charset="0"/>
              <a:cs typeface="Segoe UI" panose="020B0502040204020203" pitchFamily="34" charset="0"/>
            </a:endParaRPr>
          </a:p>
          <a:p>
            <a:pPr algn="just"/>
            <a:r>
              <a:rPr lang="en-US" sz="2800" b="1" dirty="0" smtClean="0">
                <a:latin typeface="Segoe UI" panose="020B0502040204020203" pitchFamily="34" charset="0"/>
                <a:ea typeface="Calibri" panose="020F0502020204030204" pitchFamily="34" charset="0"/>
                <a:cs typeface="Segoe UI" panose="020B0502040204020203" pitchFamily="34" charset="0"/>
              </a:rPr>
              <a:t>Failed </a:t>
            </a:r>
            <a:r>
              <a:rPr lang="en-US" sz="2800" b="1" dirty="0">
                <a:latin typeface="Segoe UI" panose="020B0502040204020203" pitchFamily="34" charset="0"/>
                <a:ea typeface="Calibri" panose="020F0502020204030204" pitchFamily="34" charset="0"/>
                <a:cs typeface="Segoe UI" panose="020B0502040204020203" pitchFamily="34" charset="0"/>
              </a:rPr>
              <a:t>Request Tracing</a:t>
            </a:r>
            <a:endParaRPr lang="en-US" sz="2800" dirty="0">
              <a:latin typeface="Segoe UI" panose="020B0502040204020203" pitchFamily="34" charset="0"/>
              <a:ea typeface="Calibri" panose="020F0502020204030204" pitchFamily="34" charset="0"/>
              <a:cs typeface="Segoe UI" panose="020B0502040204020203" pitchFamily="34" charset="0"/>
            </a:endParaRPr>
          </a:p>
          <a:p>
            <a:pPr algn="just"/>
            <a:r>
              <a:rPr lang="en-US" sz="2800" dirty="0" smtClean="0">
                <a:latin typeface="Segoe UI" panose="020B0502040204020203" pitchFamily="34" charset="0"/>
                <a:ea typeface="Calibri" panose="020F0502020204030204" pitchFamily="34" charset="0"/>
                <a:cs typeface="Segoe UI" panose="020B0502040204020203" pitchFamily="34" charset="0"/>
              </a:rPr>
              <a:t>Logs traces </a:t>
            </a:r>
            <a:r>
              <a:rPr lang="en-US" sz="2800" dirty="0">
                <a:latin typeface="Segoe UI" panose="020B0502040204020203" pitchFamily="34" charset="0"/>
                <a:ea typeface="Calibri" panose="020F0502020204030204" pitchFamily="34" charset="0"/>
                <a:cs typeface="Segoe UI" panose="020B0502040204020203" pitchFamily="34" charset="0"/>
              </a:rPr>
              <a:t>of failed </a:t>
            </a:r>
            <a:r>
              <a:rPr lang="en-US" sz="2800" dirty="0" smtClean="0">
                <a:latin typeface="Segoe UI" panose="020B0502040204020203" pitchFamily="34" charset="0"/>
                <a:ea typeface="Calibri" panose="020F0502020204030204" pitchFamily="34" charset="0"/>
                <a:cs typeface="Segoe UI" panose="020B0502040204020203" pitchFamily="34" charset="0"/>
              </a:rPr>
              <a:t>requests</a:t>
            </a:r>
            <a:endParaRPr lang="en-US" sz="2800" dirty="0">
              <a:effectLst/>
              <a:latin typeface="Segoe UI" panose="020B0502040204020203" pitchFamily="34" charset="0"/>
              <a:ea typeface="Calibri" panose="020F0502020204030204" pitchFamily="34" charset="0"/>
              <a:cs typeface="Segoe UI" panose="020B0502040204020203" pitchFamily="34" charset="0"/>
            </a:endParaRPr>
          </a:p>
        </p:txBody>
      </p:sp>
    </p:spTree>
    <p:extLst>
      <p:ext uri="{BB962C8B-B14F-4D97-AF65-F5344CB8AC3E}">
        <p14:creationId xmlns:p14="http://schemas.microsoft.com/office/powerpoint/2010/main" val="1458252612"/>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79514" y="182215"/>
            <a:ext cx="11524432" cy="1063487"/>
          </a:xfrm>
          <a:prstGeom prst="rect">
            <a:avLst/>
          </a:prstGeom>
        </p:spPr>
        <p:txBody>
          <a:bodyPr vert="horz" lIns="91409" tIns="45705" rIns="91409" bIns="45705" rtlCol="0" anchor="t" anchorCtr="0">
            <a:normAutofit/>
          </a:bodyPr>
          <a:lst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dirty="0" smtClean="0"/>
              <a:t>Retrieving Logs</a:t>
            </a:r>
            <a:endParaRPr lang="en-US" dirty="0"/>
          </a:p>
        </p:txBody>
      </p:sp>
      <p:sp>
        <p:nvSpPr>
          <p:cNvPr id="4" name="TextBox 3"/>
          <p:cNvSpPr txBox="1"/>
          <p:nvPr/>
        </p:nvSpPr>
        <p:spPr>
          <a:xfrm>
            <a:off x="1515291" y="1752285"/>
            <a:ext cx="6310061" cy="3724096"/>
          </a:xfrm>
          <a:prstGeom prst="rect">
            <a:avLst/>
          </a:prstGeom>
          <a:noFill/>
        </p:spPr>
        <p:txBody>
          <a:bodyPr wrap="none" rtlCol="0">
            <a:spAutoFit/>
          </a:bodyPr>
          <a:lstStyle/>
          <a:p>
            <a:pPr marL="742950" indent="-742950">
              <a:spcAft>
                <a:spcPts val="2400"/>
              </a:spcAft>
              <a:buFont typeface="+mj-lt"/>
              <a:buAutoNum type="arabicParenR"/>
            </a:pPr>
            <a:r>
              <a:rPr lang="en-US" sz="4400" dirty="0" smtClean="0">
                <a:latin typeface="Segoe UI" panose="020B0502040204020203" pitchFamily="34" charset="0"/>
                <a:cs typeface="Segoe UI" panose="020B0502040204020203" pitchFamily="34" charset="0"/>
              </a:rPr>
              <a:t>FTP</a:t>
            </a:r>
          </a:p>
          <a:p>
            <a:pPr marL="742950" indent="-742950">
              <a:spcAft>
                <a:spcPts val="2400"/>
              </a:spcAft>
              <a:buFont typeface="+mj-lt"/>
              <a:buAutoNum type="arabicParenR"/>
            </a:pPr>
            <a:r>
              <a:rPr lang="en-US" sz="4400" dirty="0" smtClean="0">
                <a:latin typeface="Segoe UI" panose="020B0502040204020203" pitchFamily="34" charset="0"/>
                <a:cs typeface="Segoe UI" panose="020B0502040204020203" pitchFamily="34" charset="0"/>
              </a:rPr>
              <a:t>Storage Tool</a:t>
            </a:r>
          </a:p>
          <a:p>
            <a:pPr marL="742950" indent="-742950">
              <a:spcAft>
                <a:spcPts val="2400"/>
              </a:spcAft>
              <a:buFont typeface="+mj-lt"/>
              <a:buAutoNum type="arabicParenR"/>
            </a:pPr>
            <a:r>
              <a:rPr lang="en-US" sz="4400" dirty="0" smtClean="0">
                <a:latin typeface="Segoe UI" panose="020B0502040204020203" pitchFamily="34" charset="0"/>
                <a:cs typeface="Segoe UI" panose="020B0502040204020203" pitchFamily="34" charset="0"/>
              </a:rPr>
              <a:t>PowerShell</a:t>
            </a:r>
          </a:p>
          <a:p>
            <a:pPr marL="742950" indent="-742950">
              <a:spcAft>
                <a:spcPts val="2400"/>
              </a:spcAft>
              <a:buFont typeface="+mj-lt"/>
              <a:buAutoNum type="arabicParenR"/>
            </a:pPr>
            <a:r>
              <a:rPr lang="en-US" sz="4400" dirty="0" smtClean="0">
                <a:latin typeface="Segoe UI" panose="020B0502040204020203" pitchFamily="34" charset="0"/>
                <a:cs typeface="Segoe UI" panose="020B0502040204020203" pitchFamily="34" charset="0"/>
              </a:rPr>
              <a:t>PowerShell Streaming</a:t>
            </a:r>
            <a:endParaRPr lang="en-US" sz="4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43268323"/>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FTP (</a:t>
            </a:r>
            <a:r>
              <a:rPr lang="en-US" dirty="0" err="1" smtClean="0"/>
              <a:t>FileZilla</a:t>
            </a:r>
            <a:r>
              <a:rPr lang="en-US" dirty="0" smtClean="0"/>
              <a:t>)</a:t>
            </a:r>
            <a:endParaRPr lang="en-US" dirty="0"/>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2615681" y="1245702"/>
            <a:ext cx="7330751" cy="4912502"/>
          </a:xfrm>
          <a:prstGeom prst="rect">
            <a:avLst/>
          </a:prstGeom>
        </p:spPr>
      </p:pic>
    </p:spTree>
    <p:extLst>
      <p:ext uri="{BB962C8B-B14F-4D97-AF65-F5344CB8AC3E}">
        <p14:creationId xmlns:p14="http://schemas.microsoft.com/office/powerpoint/2010/main" val="3329781042"/>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79514" y="182215"/>
            <a:ext cx="11524432" cy="1063487"/>
          </a:xfrm>
          <a:prstGeom prst="rect">
            <a:avLst/>
          </a:prstGeom>
        </p:spPr>
        <p:txBody>
          <a:bodyPr vert="horz" lIns="91409" tIns="45705" rIns="91409" bIns="45705" rtlCol="0" anchor="t" anchorCtr="0">
            <a:normAutofit/>
          </a:bodyPr>
          <a:lst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dirty="0" smtClean="0"/>
              <a:t>Using PowerShell</a:t>
            </a:r>
            <a:endParaRPr lang="en-US" dirty="0"/>
          </a:p>
        </p:txBody>
      </p:sp>
      <p:sp>
        <p:nvSpPr>
          <p:cNvPr id="2" name="Rectangle 1"/>
          <p:cNvSpPr/>
          <p:nvPr/>
        </p:nvSpPr>
        <p:spPr>
          <a:xfrm>
            <a:off x="167951" y="1245702"/>
            <a:ext cx="11735995" cy="4524315"/>
          </a:xfrm>
          <a:prstGeom prst="rect">
            <a:avLst/>
          </a:prstGeom>
        </p:spPr>
        <p:txBody>
          <a:bodyPr wrap="square">
            <a:spAutoFit/>
          </a:bodyPr>
          <a:lstStyle/>
          <a:p>
            <a:pPr algn="just"/>
            <a:r>
              <a:rPr lang="en-US" sz="3600" dirty="0">
                <a:latin typeface="Segoe UI Light" panose="020B0502040204020203" pitchFamily="34" charset="0"/>
                <a:ea typeface="Calibri" panose="020F0502020204030204" pitchFamily="34" charset="0"/>
                <a:cs typeface="Segoe UI Light" panose="020B0502040204020203" pitchFamily="34" charset="0"/>
              </a:rPr>
              <a:t>To download log file using PowerShell:</a:t>
            </a:r>
          </a:p>
          <a:p>
            <a:pPr marL="342900" marR="0" lvl="0" indent="-342900" algn="just">
              <a:spcBef>
                <a:spcPts val="0"/>
              </a:spcBef>
              <a:spcAft>
                <a:spcPts val="0"/>
              </a:spcAft>
              <a:buFont typeface="+mj-lt"/>
              <a:buAutoNum type="arabicParenR"/>
            </a:pPr>
            <a:r>
              <a:rPr lang="en-US" sz="3600" dirty="0">
                <a:latin typeface="Segoe UI Light" panose="020B0502040204020203" pitchFamily="34" charset="0"/>
                <a:ea typeface="Calibri" panose="020F0502020204030204" pitchFamily="34" charset="0"/>
                <a:cs typeface="Segoe UI Light" panose="020B0502040204020203" pitchFamily="34" charset="0"/>
              </a:rPr>
              <a:t>Start PowerShell command prompt</a:t>
            </a:r>
          </a:p>
          <a:p>
            <a:pPr marL="342900" marR="0" lvl="0" indent="-342900" algn="just">
              <a:spcBef>
                <a:spcPts val="0"/>
              </a:spcBef>
              <a:spcAft>
                <a:spcPts val="0"/>
              </a:spcAft>
              <a:buFont typeface="+mj-lt"/>
              <a:buAutoNum type="arabicParenR"/>
            </a:pPr>
            <a:r>
              <a:rPr lang="en-US" sz="3600" dirty="0">
                <a:latin typeface="Segoe UI Light" panose="020B0502040204020203" pitchFamily="34" charset="0"/>
                <a:ea typeface="Calibri" panose="020F0502020204030204" pitchFamily="34" charset="0"/>
                <a:cs typeface="Segoe UI Light" panose="020B0502040204020203" pitchFamily="34" charset="0"/>
              </a:rPr>
              <a:t>Import .</a:t>
            </a:r>
            <a:r>
              <a:rPr lang="en-US" sz="3600" dirty="0" err="1">
                <a:latin typeface="Segoe UI Light" panose="020B0502040204020203" pitchFamily="34" charset="0"/>
                <a:ea typeface="Calibri" panose="020F0502020204030204" pitchFamily="34" charset="0"/>
                <a:cs typeface="Segoe UI Light" panose="020B0502040204020203" pitchFamily="34" charset="0"/>
              </a:rPr>
              <a:t>publishsettings</a:t>
            </a:r>
            <a:r>
              <a:rPr lang="en-US" sz="3600" dirty="0">
                <a:latin typeface="Segoe UI Light" panose="020B0502040204020203" pitchFamily="34" charset="0"/>
                <a:ea typeface="Calibri" panose="020F0502020204030204" pitchFamily="34" charset="0"/>
                <a:cs typeface="Segoe UI Light" panose="020B0502040204020203" pitchFamily="34" charset="0"/>
              </a:rPr>
              <a:t> file</a:t>
            </a:r>
          </a:p>
          <a:p>
            <a:pPr marL="457200" marR="0" indent="0" algn="just">
              <a:spcBef>
                <a:spcPts val="0"/>
              </a:spcBef>
              <a:spcAft>
                <a:spcPts val="0"/>
              </a:spcAft>
            </a:pPr>
            <a:r>
              <a:rPr lang="en-US" sz="3600" b="1" dirty="0">
                <a:latin typeface="Segoe UI Light" panose="020B0502040204020203" pitchFamily="34" charset="0"/>
                <a:ea typeface="Calibri" panose="020F0502020204030204" pitchFamily="34" charset="0"/>
                <a:cs typeface="Segoe UI Light" panose="020B0502040204020203" pitchFamily="34" charset="0"/>
              </a:rPr>
              <a:t>&gt;</a:t>
            </a:r>
            <a:r>
              <a:rPr lang="en-US" sz="3600" b="1" dirty="0" smtClean="0">
                <a:latin typeface="Segoe UI Light" panose="020B0502040204020203" pitchFamily="34" charset="0"/>
                <a:ea typeface="Calibri" panose="020F0502020204030204" pitchFamily="34" charset="0"/>
                <a:cs typeface="Segoe UI Light" panose="020B0502040204020203" pitchFamily="34" charset="0"/>
              </a:rPr>
              <a:t>Import-</a:t>
            </a:r>
            <a:r>
              <a:rPr lang="en-US" sz="3600" b="1" dirty="0" err="1" smtClean="0">
                <a:latin typeface="Segoe UI Light" panose="020B0502040204020203" pitchFamily="34" charset="0"/>
                <a:ea typeface="Calibri" panose="020F0502020204030204" pitchFamily="34" charset="0"/>
                <a:cs typeface="Segoe UI Light" panose="020B0502040204020203" pitchFamily="34" charset="0"/>
              </a:rPr>
              <a:t>AzurePublishSettingsFile</a:t>
            </a:r>
            <a:r>
              <a:rPr lang="en-US" sz="3600" b="1" dirty="0" smtClean="0">
                <a:latin typeface="Segoe UI Light" panose="020B0502040204020203" pitchFamily="34" charset="0"/>
                <a:ea typeface="Calibri" panose="020F0502020204030204" pitchFamily="34" charset="0"/>
                <a:cs typeface="Segoe UI Light" panose="020B0502040204020203" pitchFamily="34" charset="0"/>
              </a:rPr>
              <a:t> “Path </a:t>
            </a:r>
            <a:r>
              <a:rPr lang="en-US" sz="3600" b="1" dirty="0">
                <a:latin typeface="Segoe UI Light" panose="020B0502040204020203" pitchFamily="34" charset="0"/>
                <a:ea typeface="Calibri" panose="020F0502020204030204" pitchFamily="34" charset="0"/>
                <a:cs typeface="Segoe UI Light" panose="020B0502040204020203" pitchFamily="34" charset="0"/>
              </a:rPr>
              <a:t>to the .</a:t>
            </a:r>
            <a:r>
              <a:rPr lang="en-US" sz="3600" b="1" dirty="0" err="1">
                <a:latin typeface="Segoe UI Light" panose="020B0502040204020203" pitchFamily="34" charset="0"/>
                <a:ea typeface="Calibri" panose="020F0502020204030204" pitchFamily="34" charset="0"/>
                <a:cs typeface="Segoe UI Light" panose="020B0502040204020203" pitchFamily="34" charset="0"/>
              </a:rPr>
              <a:t>publishsettings</a:t>
            </a:r>
            <a:r>
              <a:rPr lang="en-US" sz="3600" b="1" dirty="0">
                <a:latin typeface="Segoe UI Light" panose="020B0502040204020203" pitchFamily="34" charset="0"/>
                <a:ea typeface="Calibri" panose="020F0502020204030204" pitchFamily="34" charset="0"/>
                <a:cs typeface="Segoe UI Light" panose="020B0502040204020203" pitchFamily="34" charset="0"/>
              </a:rPr>
              <a:t> file”</a:t>
            </a:r>
          </a:p>
          <a:p>
            <a:pPr marL="742950" marR="0" lvl="0" indent="-742950" algn="just">
              <a:spcBef>
                <a:spcPts val="0"/>
              </a:spcBef>
              <a:spcAft>
                <a:spcPts val="0"/>
              </a:spcAft>
              <a:buFont typeface="+mj-lt"/>
              <a:buAutoNum type="arabicParenR" startAt="3"/>
            </a:pPr>
            <a:r>
              <a:rPr lang="en-US" sz="3600" dirty="0">
                <a:latin typeface="Segoe UI Light" panose="020B0502040204020203" pitchFamily="34" charset="0"/>
                <a:ea typeface="Calibri" panose="020F0502020204030204" pitchFamily="34" charset="0"/>
                <a:cs typeface="Segoe UI Light" panose="020B0502040204020203" pitchFamily="34" charset="0"/>
              </a:rPr>
              <a:t>Download the logs by calling the </a:t>
            </a:r>
            <a:r>
              <a:rPr lang="en-US" sz="3600" dirty="0" err="1">
                <a:latin typeface="Segoe UI Light" panose="020B0502040204020203" pitchFamily="34" charset="0"/>
                <a:ea typeface="Calibri" panose="020F0502020204030204" pitchFamily="34" charset="0"/>
                <a:cs typeface="Segoe UI Light" panose="020B0502040204020203" pitchFamily="34" charset="0"/>
              </a:rPr>
              <a:t>cmdlet</a:t>
            </a:r>
            <a:endParaRPr lang="en-US" sz="3600" dirty="0">
              <a:latin typeface="Segoe UI Light" panose="020B0502040204020203" pitchFamily="34" charset="0"/>
              <a:ea typeface="Calibri" panose="020F0502020204030204" pitchFamily="34" charset="0"/>
              <a:cs typeface="Segoe UI Light" panose="020B0502040204020203" pitchFamily="34" charset="0"/>
            </a:endParaRPr>
          </a:p>
          <a:p>
            <a:pPr indent="182880" algn="just"/>
            <a:r>
              <a:rPr lang="en-US" sz="3600" b="1" dirty="0">
                <a:latin typeface="Segoe UI Light" panose="020B0502040204020203" pitchFamily="34" charset="0"/>
                <a:ea typeface="Calibri" panose="020F0502020204030204" pitchFamily="34" charset="0"/>
                <a:cs typeface="Segoe UI Light" panose="020B0502040204020203" pitchFamily="34" charset="0"/>
              </a:rPr>
              <a:t>Save-</a:t>
            </a:r>
            <a:r>
              <a:rPr lang="en-US" sz="3600" b="1" dirty="0" err="1">
                <a:latin typeface="Segoe UI Light" panose="020B0502040204020203" pitchFamily="34" charset="0"/>
                <a:ea typeface="Calibri" panose="020F0502020204030204" pitchFamily="34" charset="0"/>
                <a:cs typeface="Segoe UI Light" panose="020B0502040204020203" pitchFamily="34" charset="0"/>
              </a:rPr>
              <a:t>AzureWebSiteLog</a:t>
            </a:r>
            <a:r>
              <a:rPr lang="en-US" sz="3600" b="1" dirty="0">
                <a:latin typeface="Segoe UI Light" panose="020B0502040204020203" pitchFamily="34" charset="0"/>
                <a:ea typeface="Calibri" panose="020F0502020204030204" pitchFamily="34" charset="0"/>
                <a:cs typeface="Segoe UI Light" panose="020B0502040204020203" pitchFamily="34" charset="0"/>
              </a:rPr>
              <a:t> -Name [</a:t>
            </a:r>
            <a:r>
              <a:rPr lang="en-US" sz="3600" b="1" dirty="0" err="1" smtClean="0">
                <a:latin typeface="Segoe UI Light" panose="020B0502040204020203" pitchFamily="34" charset="0"/>
                <a:ea typeface="Calibri" panose="020F0502020204030204" pitchFamily="34" charset="0"/>
                <a:cs typeface="Segoe UI Light" panose="020B0502040204020203" pitchFamily="34" charset="0"/>
              </a:rPr>
              <a:t>websitename</a:t>
            </a:r>
            <a:r>
              <a:rPr lang="en-US" sz="3600" b="1" dirty="0" smtClean="0">
                <a:latin typeface="Segoe UI Light" panose="020B0502040204020203" pitchFamily="34" charset="0"/>
                <a:ea typeface="Calibri" panose="020F0502020204030204" pitchFamily="34" charset="0"/>
                <a:cs typeface="Segoe UI Light" panose="020B0502040204020203" pitchFamily="34" charset="0"/>
              </a:rPr>
              <a:t>]</a:t>
            </a:r>
          </a:p>
          <a:p>
            <a:pPr marL="742950" indent="-742950" algn="just">
              <a:buFont typeface="+mj-lt"/>
              <a:buAutoNum type="arabicParenR" startAt="4"/>
            </a:pPr>
            <a:r>
              <a:rPr lang="en-US" sz="3600" dirty="0" smtClean="0">
                <a:latin typeface="Segoe UI Light" panose="020B0502040204020203" pitchFamily="34" charset="0"/>
                <a:ea typeface="Calibri" panose="020F0502020204030204" pitchFamily="34" charset="0"/>
                <a:cs typeface="Segoe UI Light" panose="020B0502040204020203" pitchFamily="34" charset="0"/>
              </a:rPr>
              <a:t>Output is </a:t>
            </a:r>
            <a:r>
              <a:rPr lang="en-US" sz="3600" dirty="0" smtClean="0"/>
              <a:t>logs.zip</a:t>
            </a:r>
            <a:endParaRPr lang="en-US" sz="3600" b="1" dirty="0" smtClean="0">
              <a:latin typeface="Segoe UI Light" panose="020B0502040204020203" pitchFamily="34" charset="0"/>
              <a:ea typeface="Calibri" panose="020F0502020204030204" pitchFamily="34" charset="0"/>
              <a:cs typeface="Segoe UI Light" panose="020B0502040204020203" pitchFamily="34" charset="0"/>
            </a:endParaRPr>
          </a:p>
        </p:txBody>
      </p:sp>
    </p:spTree>
    <p:extLst>
      <p:ext uri="{BB962C8B-B14F-4D97-AF65-F5344CB8AC3E}">
        <p14:creationId xmlns:p14="http://schemas.microsoft.com/office/powerpoint/2010/main" val="4128654937"/>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79514" y="182215"/>
            <a:ext cx="11524432" cy="1063487"/>
          </a:xfrm>
          <a:prstGeom prst="rect">
            <a:avLst/>
          </a:prstGeom>
        </p:spPr>
        <p:txBody>
          <a:bodyPr vert="horz" lIns="91409" tIns="45705" rIns="91409" bIns="45705" rtlCol="0" anchor="t" anchorCtr="0">
            <a:normAutofit/>
          </a:bodyPr>
          <a:lst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dirty="0" smtClean="0"/>
              <a:t>Using PowerShell Streaming</a:t>
            </a:r>
            <a:endParaRPr lang="en-US" dirty="0"/>
          </a:p>
        </p:txBody>
      </p:sp>
      <p:sp>
        <p:nvSpPr>
          <p:cNvPr id="4" name="Rectangle 2"/>
          <p:cNvSpPr>
            <a:spLocks noChangeArrowheads="1"/>
          </p:cNvSpPr>
          <p:nvPr/>
        </p:nvSpPr>
        <p:spPr bwMode="auto">
          <a:xfrm>
            <a:off x="379514" y="1248063"/>
            <a:ext cx="11250803"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tabLst/>
            </a:pPr>
            <a:r>
              <a:rPr kumimoji="0" lang="en-US" sz="3600" b="0" i="0" u="none" strike="noStrike" cap="none" normalizeH="0" baseline="0" dirty="0" smtClean="0">
                <a:ln>
                  <a:noFill/>
                </a:ln>
                <a:solidFill>
                  <a:schemeClr val="tx1"/>
                </a:solidFill>
                <a:effectLst/>
                <a:latin typeface="Segoe UI Light" panose="020B0502040204020203" pitchFamily="34" charset="0"/>
                <a:ea typeface="Calibri" panose="020F0502020204030204" pitchFamily="34" charset="0"/>
                <a:cs typeface="Segoe UI Light" panose="020B0502040204020203" pitchFamily="34" charset="0"/>
              </a:rPr>
              <a:t>Start PowerShell command prompt</a:t>
            </a:r>
            <a:endParaRPr kumimoji="0" lang="en-US" sz="3600" b="0" i="0" u="none" strike="noStrike" cap="none" normalizeH="0" baseline="0" dirty="0" smtClean="0">
              <a:ln>
                <a:noFill/>
              </a:ln>
              <a:solidFill>
                <a:schemeClr val="tx1"/>
              </a:solidFill>
              <a:effectLst/>
              <a:latin typeface="Segoe UI Light" panose="020B0502040204020203" pitchFamily="34" charset="0"/>
              <a:cs typeface="Segoe UI Light"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sz="3600" b="0" i="0" u="none" strike="noStrike" cap="none" normalizeH="0" baseline="0" dirty="0" smtClean="0">
                <a:ln>
                  <a:noFill/>
                </a:ln>
                <a:solidFill>
                  <a:schemeClr val="tx1"/>
                </a:solidFill>
                <a:effectLst/>
                <a:latin typeface="Segoe UI Light" panose="020B0502040204020203" pitchFamily="34" charset="0"/>
                <a:ea typeface="Calibri" panose="020F0502020204030204" pitchFamily="34" charset="0"/>
                <a:cs typeface="Segoe UI Light" panose="020B0502040204020203" pitchFamily="34" charset="0"/>
              </a:rPr>
              <a:t>Import .</a:t>
            </a:r>
            <a:r>
              <a:rPr kumimoji="0" lang="en-US" sz="3600" b="0" i="0" u="none" strike="noStrike" cap="none" normalizeH="0" baseline="0" dirty="0" err="1" smtClean="0">
                <a:ln>
                  <a:noFill/>
                </a:ln>
                <a:solidFill>
                  <a:schemeClr val="tx1"/>
                </a:solidFill>
                <a:effectLst/>
                <a:latin typeface="Segoe UI Light" panose="020B0502040204020203" pitchFamily="34" charset="0"/>
                <a:ea typeface="Calibri" panose="020F0502020204030204" pitchFamily="34" charset="0"/>
                <a:cs typeface="Segoe UI Light" panose="020B0502040204020203" pitchFamily="34" charset="0"/>
              </a:rPr>
              <a:t>publishsettings</a:t>
            </a:r>
            <a:r>
              <a:rPr kumimoji="0" lang="en-US" sz="3600" b="0" i="0" u="none" strike="noStrike" cap="none" normalizeH="0" baseline="0" dirty="0" smtClean="0">
                <a:ln>
                  <a:noFill/>
                </a:ln>
                <a:solidFill>
                  <a:schemeClr val="tx1"/>
                </a:solidFill>
                <a:effectLst/>
                <a:latin typeface="Segoe UI Light" panose="020B0502040204020203" pitchFamily="34" charset="0"/>
                <a:ea typeface="Calibri" panose="020F0502020204030204" pitchFamily="34" charset="0"/>
                <a:cs typeface="Segoe UI Light" panose="020B0502040204020203" pitchFamily="34" charset="0"/>
              </a:rPr>
              <a:t> file</a:t>
            </a:r>
            <a:endParaRPr kumimoji="0" lang="en-US" sz="3600" b="0" i="0" u="none" strike="noStrike" cap="none" normalizeH="0" baseline="0" dirty="0" smtClean="0">
              <a:ln>
                <a:noFill/>
              </a:ln>
              <a:solidFill>
                <a:schemeClr val="tx1"/>
              </a:solidFill>
              <a:effectLst/>
              <a:latin typeface="Segoe UI Light" panose="020B0502040204020203" pitchFamily="34" charset="0"/>
              <a:cs typeface="Segoe UI Light"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3600" b="0" i="0" u="none" strike="noStrike" cap="none" normalizeH="0" baseline="0" dirty="0" smtClean="0">
                <a:ln>
                  <a:noFill/>
                </a:ln>
                <a:solidFill>
                  <a:schemeClr val="tx1"/>
                </a:solidFill>
                <a:effectLst/>
                <a:latin typeface="Source Code Pro" panose="020B0509030403020204" pitchFamily="49" charset="0"/>
                <a:ea typeface="Calibri" panose="020F0502020204030204" pitchFamily="34" charset="0"/>
                <a:cs typeface="Segoe UI Light" panose="020B0502040204020203" pitchFamily="34" charset="0"/>
              </a:rPr>
              <a:t>&gt;Import-</a:t>
            </a:r>
            <a:r>
              <a:rPr kumimoji="0" lang="en-US" sz="3600" b="0" i="0" u="none" strike="noStrike" cap="none" normalizeH="0" baseline="0" dirty="0" err="1" smtClean="0">
                <a:ln>
                  <a:noFill/>
                </a:ln>
                <a:solidFill>
                  <a:schemeClr val="tx1"/>
                </a:solidFill>
                <a:effectLst/>
                <a:latin typeface="Source Code Pro" panose="020B0509030403020204" pitchFamily="49" charset="0"/>
                <a:ea typeface="Calibri" panose="020F0502020204030204" pitchFamily="34" charset="0"/>
                <a:cs typeface="Segoe UI Light" panose="020B0502040204020203" pitchFamily="34" charset="0"/>
              </a:rPr>
              <a:t>AzurePublishSettingsFile</a:t>
            </a:r>
            <a:r>
              <a:rPr kumimoji="0" lang="en-US" sz="3600" b="0" i="0" u="none" strike="noStrike" cap="none" normalizeH="0" baseline="0" dirty="0" smtClean="0">
                <a:ln>
                  <a:noFill/>
                </a:ln>
                <a:solidFill>
                  <a:schemeClr val="tx1"/>
                </a:solidFill>
                <a:effectLst/>
                <a:latin typeface="Source Code Pro" panose="020B0509030403020204" pitchFamily="49" charset="0"/>
                <a:ea typeface="Calibri" panose="020F0502020204030204" pitchFamily="34" charset="0"/>
                <a:cs typeface="Segoe UI Light" panose="020B0502040204020203" pitchFamily="34" charset="0"/>
              </a:rPr>
              <a:t> “Path to the .</a:t>
            </a:r>
            <a:r>
              <a:rPr kumimoji="0" lang="en-US" sz="3600" b="0" i="0" u="none" strike="noStrike" cap="none" normalizeH="0" baseline="0" dirty="0" err="1" smtClean="0">
                <a:ln>
                  <a:noFill/>
                </a:ln>
                <a:solidFill>
                  <a:schemeClr val="tx1"/>
                </a:solidFill>
                <a:effectLst/>
                <a:latin typeface="Source Code Pro" panose="020B0509030403020204" pitchFamily="49" charset="0"/>
                <a:ea typeface="Calibri" panose="020F0502020204030204" pitchFamily="34" charset="0"/>
                <a:cs typeface="Segoe UI Light" panose="020B0502040204020203" pitchFamily="34" charset="0"/>
              </a:rPr>
              <a:t>publishsettings</a:t>
            </a:r>
            <a:r>
              <a:rPr kumimoji="0" lang="en-US" sz="3600" b="0" i="0" u="none" strike="noStrike" cap="none" normalizeH="0" baseline="0" dirty="0" smtClean="0">
                <a:ln>
                  <a:noFill/>
                </a:ln>
                <a:solidFill>
                  <a:schemeClr val="tx1"/>
                </a:solidFill>
                <a:effectLst/>
                <a:latin typeface="Source Code Pro" panose="020B0509030403020204" pitchFamily="49" charset="0"/>
                <a:ea typeface="Calibri" panose="020F0502020204030204" pitchFamily="34" charset="0"/>
                <a:cs typeface="Segoe UI Light" panose="020B0502040204020203" pitchFamily="34" charset="0"/>
              </a:rPr>
              <a:t> file”</a:t>
            </a:r>
            <a:endParaRPr kumimoji="0" lang="en-US" sz="3600" b="0" i="0" u="none" strike="noStrike" cap="none" normalizeH="0" baseline="0" dirty="0" smtClean="0">
              <a:ln>
                <a:noFill/>
              </a:ln>
              <a:solidFill>
                <a:schemeClr val="tx1"/>
              </a:solidFill>
              <a:effectLst/>
              <a:latin typeface="Source Code Pro" panose="020B0509030403020204" pitchFamily="49" charset="0"/>
              <a:cs typeface="Segoe UI Light"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sz="3600" b="0" i="0" u="none" strike="noStrike" cap="none" normalizeH="0" baseline="0" dirty="0" smtClean="0">
                <a:ln>
                  <a:noFill/>
                </a:ln>
                <a:solidFill>
                  <a:schemeClr val="tx1"/>
                </a:solidFill>
                <a:effectLst/>
                <a:latin typeface="Segoe UI Light" panose="020B0502040204020203" pitchFamily="34" charset="0"/>
                <a:ea typeface="Calibri" panose="020F0502020204030204" pitchFamily="34" charset="0"/>
                <a:cs typeface="Segoe UI Light" panose="020B0502040204020203" pitchFamily="34" charset="0"/>
              </a:rPr>
              <a:t>Download the logs by calling the </a:t>
            </a:r>
            <a:r>
              <a:rPr kumimoji="0" lang="en-US" sz="3600" b="0" i="0" u="none" strike="noStrike" cap="none" normalizeH="0" baseline="0" dirty="0" err="1" smtClean="0">
                <a:ln>
                  <a:noFill/>
                </a:ln>
                <a:solidFill>
                  <a:schemeClr val="tx1"/>
                </a:solidFill>
                <a:effectLst/>
                <a:latin typeface="Segoe UI Light" panose="020B0502040204020203" pitchFamily="34" charset="0"/>
                <a:ea typeface="Calibri" panose="020F0502020204030204" pitchFamily="34" charset="0"/>
                <a:cs typeface="Segoe UI Light" panose="020B0502040204020203" pitchFamily="34" charset="0"/>
              </a:rPr>
              <a:t>cmdlet</a:t>
            </a:r>
            <a:endParaRPr kumimoji="0" lang="en-US" sz="3600" b="0" i="0" u="none" strike="noStrike" cap="none" normalizeH="0" baseline="0" dirty="0" smtClean="0">
              <a:ln>
                <a:noFill/>
              </a:ln>
              <a:solidFill>
                <a:schemeClr val="tx1"/>
              </a:solidFill>
              <a:effectLst/>
              <a:latin typeface="Segoe UI Light" panose="020B0502040204020203" pitchFamily="34" charset="0"/>
              <a:cs typeface="Segoe UI Light" panose="020B0502040204020203" pitchFamily="34" charset="0"/>
            </a:endParaRPr>
          </a:p>
          <a:p>
            <a:pPr marL="0" marR="0" lvl="0" indent="182563" algn="l" defTabSz="914400" rtl="0" eaLnBrk="0" fontAlgn="base" latinLnBrk="0" hangingPunct="0">
              <a:lnSpc>
                <a:spcPct val="100000"/>
              </a:lnSpc>
              <a:spcBef>
                <a:spcPct val="0"/>
              </a:spcBef>
              <a:spcAft>
                <a:spcPct val="0"/>
              </a:spcAft>
              <a:buClrTx/>
              <a:buSzTx/>
              <a:buFontTx/>
              <a:buNone/>
              <a:tabLst/>
            </a:pPr>
            <a:r>
              <a:rPr kumimoji="0" lang="en-US" sz="3600" b="0" i="0" u="none" strike="noStrike" cap="none" normalizeH="0" baseline="0" dirty="0" smtClean="0">
                <a:ln>
                  <a:noFill/>
                </a:ln>
                <a:solidFill>
                  <a:schemeClr val="tx1"/>
                </a:solidFill>
                <a:effectLst/>
                <a:latin typeface="Source Code Pro" panose="020B0509030403020204" pitchFamily="49" charset="0"/>
                <a:ea typeface="Calibri" panose="020F0502020204030204" pitchFamily="34" charset="0"/>
                <a:cs typeface="Segoe UI Light" panose="020B0502040204020203" pitchFamily="34" charset="0"/>
              </a:rPr>
              <a:t>Get-</a:t>
            </a:r>
            <a:r>
              <a:rPr kumimoji="0" lang="en-US" sz="3600" b="0" i="0" u="none" strike="noStrike" cap="none" normalizeH="0" baseline="0" dirty="0" err="1" smtClean="0">
                <a:ln>
                  <a:noFill/>
                </a:ln>
                <a:solidFill>
                  <a:schemeClr val="tx1"/>
                </a:solidFill>
                <a:effectLst/>
                <a:latin typeface="Source Code Pro" panose="020B0509030403020204" pitchFamily="49" charset="0"/>
                <a:ea typeface="Calibri" panose="020F0502020204030204" pitchFamily="34" charset="0"/>
                <a:cs typeface="Segoe UI Light" panose="020B0502040204020203" pitchFamily="34" charset="0"/>
              </a:rPr>
              <a:t>AzureWebSiteLog</a:t>
            </a:r>
            <a:r>
              <a:rPr kumimoji="0" lang="en-US" sz="3600" b="0" i="0" u="none" strike="noStrike" cap="none" normalizeH="0" baseline="0" dirty="0" smtClean="0">
                <a:ln>
                  <a:noFill/>
                </a:ln>
                <a:solidFill>
                  <a:schemeClr val="tx1"/>
                </a:solidFill>
                <a:effectLst/>
                <a:latin typeface="Source Code Pro" panose="020B0509030403020204" pitchFamily="49" charset="0"/>
                <a:ea typeface="Calibri" panose="020F0502020204030204" pitchFamily="34" charset="0"/>
                <a:cs typeface="Segoe UI Light" panose="020B0502040204020203" pitchFamily="34" charset="0"/>
              </a:rPr>
              <a:t> -Name [</a:t>
            </a:r>
            <a:r>
              <a:rPr kumimoji="0" lang="en-US" sz="3600" b="0" i="0" u="none" strike="noStrike" cap="none" normalizeH="0" baseline="0" dirty="0" err="1" smtClean="0">
                <a:ln>
                  <a:noFill/>
                </a:ln>
                <a:solidFill>
                  <a:schemeClr val="tx1"/>
                </a:solidFill>
                <a:effectLst/>
                <a:latin typeface="Source Code Pro" panose="020B0509030403020204" pitchFamily="49" charset="0"/>
                <a:ea typeface="Calibri" panose="020F0502020204030204" pitchFamily="34" charset="0"/>
                <a:cs typeface="Segoe UI Light" panose="020B0502040204020203" pitchFamily="34" charset="0"/>
              </a:rPr>
              <a:t>websitename</a:t>
            </a:r>
            <a:r>
              <a:rPr kumimoji="0" lang="en-US" sz="3600" b="0" i="0" u="none" strike="noStrike" cap="none" normalizeH="0" baseline="0" dirty="0" smtClean="0">
                <a:ln>
                  <a:noFill/>
                </a:ln>
                <a:solidFill>
                  <a:schemeClr val="tx1"/>
                </a:solidFill>
                <a:effectLst/>
                <a:latin typeface="Source Code Pro" panose="020B0509030403020204" pitchFamily="49" charset="0"/>
                <a:ea typeface="Calibri" panose="020F0502020204030204" pitchFamily="34" charset="0"/>
                <a:cs typeface="Segoe UI Light" panose="020B0502040204020203" pitchFamily="34" charset="0"/>
              </a:rPr>
              <a:t>] -Tail</a:t>
            </a:r>
            <a:endParaRPr kumimoji="0" lang="en-US" sz="3600" b="0" i="0" u="none" strike="noStrike" cap="none" normalizeH="0" baseline="0" dirty="0" smtClean="0">
              <a:ln>
                <a:noFill/>
              </a:ln>
              <a:solidFill>
                <a:schemeClr val="tx1"/>
              </a:solidFill>
              <a:effectLst/>
              <a:latin typeface="Source Code Pro" panose="020B0509030403020204" pitchFamily="49" charset="0"/>
              <a:cs typeface="Segoe UI Light" panose="020B0502040204020203" pitchFamily="34" charset="0"/>
            </a:endParaRPr>
          </a:p>
          <a:p>
            <a:pPr marL="0" marR="0" lvl="0" indent="182563" algn="l"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dirty="0" smtClean="0">
              <a:ln>
                <a:noFill/>
              </a:ln>
              <a:solidFill>
                <a:schemeClr val="tx1"/>
              </a:solidFill>
              <a:effectLst/>
              <a:latin typeface="Segoe UI Light" panose="020B0502040204020203" pitchFamily="34" charset="0"/>
              <a:cs typeface="Segoe UI Light" panose="020B0502040204020203" pitchFamily="34" charset="0"/>
            </a:endParaRPr>
          </a:p>
        </p:txBody>
      </p:sp>
      <p:pic>
        <p:nvPicPr>
          <p:cNvPr id="1025" name="Picture 6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40" y="1488299"/>
            <a:ext cx="11876374" cy="2378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56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0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Logging</a:t>
            </a:r>
            <a:endParaRPr lang="en-US" dirty="0"/>
          </a:p>
        </p:txBody>
      </p:sp>
    </p:spTree>
    <p:extLst>
      <p:ext uri="{BB962C8B-B14F-4D97-AF65-F5344CB8AC3E}">
        <p14:creationId xmlns:p14="http://schemas.microsoft.com/office/powerpoint/2010/main" val="225967754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90144" y="2523150"/>
            <a:ext cx="11801856" cy="2023450"/>
          </a:xfrm>
          <a:prstGeom prst="rect">
            <a:avLst/>
          </a:prstGeom>
        </p:spPr>
        <p:txBody>
          <a:bodyPr vert="horz" lIns="91409" tIns="45705" rIns="91409" bIns="45705" rtlCol="0" anchor="t" anchorCtr="0">
            <a:noAutofit/>
          </a:bodyPr>
          <a:lst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sz="8000" dirty="0" smtClean="0"/>
              <a:t>Custom Domains</a:t>
            </a:r>
            <a:endParaRPr lang="en-US" sz="8000" dirty="0"/>
          </a:p>
        </p:txBody>
      </p:sp>
    </p:spTree>
    <p:extLst>
      <p:ext uri="{BB962C8B-B14F-4D97-AF65-F5344CB8AC3E}">
        <p14:creationId xmlns:p14="http://schemas.microsoft.com/office/powerpoint/2010/main" val="20699667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Oval 258"/>
          <p:cNvSpPr/>
          <p:nvPr/>
        </p:nvSpPr>
        <p:spPr bwMode="auto">
          <a:xfrm>
            <a:off x="239600" y="5113724"/>
            <a:ext cx="590704" cy="228601"/>
          </a:xfrm>
          <a:prstGeom prst="ellipse">
            <a:avLst/>
          </a:prstGeom>
          <a:solidFill>
            <a:schemeClr val="lt1">
              <a:alpha val="31000"/>
            </a:schemeClr>
          </a:solidFill>
          <a:ln w="6350">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76127" tIns="38060" rIns="76127" bIns="38060" numCol="1" rtlCol="0" anchor="ctr" anchorCtr="0" compatLnSpc="1">
            <a:prstTxWarp prst="textNoShape">
              <a:avLst/>
            </a:prstTxWarp>
          </a:bodyPr>
          <a:lstStyle/>
          <a:p>
            <a:pPr algn="ctr" defTabSz="910277"/>
            <a:endParaRPr lang="en-US" sz="1500" spc="-51" dirty="0">
              <a:gradFill>
                <a:gsLst>
                  <a:gs pos="0">
                    <a:srgbClr val="000000"/>
                  </a:gs>
                  <a:gs pos="100000">
                    <a:srgbClr val="000000"/>
                  </a:gs>
                </a:gsLst>
                <a:lin ang="5400000" scaled="0"/>
              </a:gradFill>
            </a:endParaRP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610" y="1676413"/>
            <a:ext cx="10061020" cy="4750659"/>
          </a:xfrm>
          <a:prstGeom prst="rect">
            <a:avLst/>
          </a:prstGeom>
        </p:spPr>
      </p:pic>
      <p:sp>
        <p:nvSpPr>
          <p:cNvPr id="15" name="TextBox 9"/>
          <p:cNvSpPr txBox="1">
            <a:spLocks noChangeArrowheads="1"/>
          </p:cNvSpPr>
          <p:nvPr/>
        </p:nvSpPr>
        <p:spPr bwMode="auto">
          <a:xfrm>
            <a:off x="727745" y="1286155"/>
            <a:ext cx="4682278" cy="450952"/>
          </a:xfrm>
          <a:prstGeom prst="rect">
            <a:avLst/>
          </a:prstGeom>
          <a:noFill/>
          <a:ln w="9525">
            <a:noFill/>
            <a:miter lim="800000"/>
            <a:headEnd/>
            <a:tailEnd/>
          </a:ln>
        </p:spPr>
        <p:txBody>
          <a:bodyPr wrap="square" lIns="91049" tIns="45527" rIns="91049" bIns="45527">
            <a:spAutoFit/>
          </a:bodyPr>
          <a:lstStyle/>
          <a:p>
            <a:pPr algn="ctr" eaLnBrk="0" hangingPunct="0"/>
            <a:r>
              <a:rPr lang="en-US" sz="2333" dirty="0">
                <a:solidFill>
                  <a:schemeClr val="tx1">
                    <a:lumMod val="75000"/>
                    <a:lumOff val="25000"/>
                    <a:alpha val="99000"/>
                  </a:schemeClr>
                </a:solidFill>
                <a:latin typeface="+mj-lt"/>
              </a:rPr>
              <a:t>North America Region </a:t>
            </a:r>
          </a:p>
        </p:txBody>
      </p:sp>
      <p:sp>
        <p:nvSpPr>
          <p:cNvPr id="22" name="TextBox 9"/>
          <p:cNvSpPr txBox="1">
            <a:spLocks noChangeArrowheads="1"/>
          </p:cNvSpPr>
          <p:nvPr/>
        </p:nvSpPr>
        <p:spPr bwMode="auto">
          <a:xfrm>
            <a:off x="4943186" y="1295400"/>
            <a:ext cx="2601004" cy="450952"/>
          </a:xfrm>
          <a:prstGeom prst="rect">
            <a:avLst/>
          </a:prstGeom>
          <a:noFill/>
          <a:ln w="9525">
            <a:noFill/>
            <a:miter lim="800000"/>
            <a:headEnd/>
            <a:tailEnd/>
          </a:ln>
        </p:spPr>
        <p:txBody>
          <a:bodyPr wrap="square" lIns="91049" tIns="45527" rIns="91049" bIns="45527">
            <a:spAutoFit/>
          </a:bodyPr>
          <a:lstStyle/>
          <a:p>
            <a:pPr algn="ctr" eaLnBrk="0" hangingPunct="0"/>
            <a:r>
              <a:rPr lang="en-US" sz="2333" dirty="0">
                <a:solidFill>
                  <a:schemeClr val="tx1">
                    <a:lumMod val="75000"/>
                    <a:lumOff val="25000"/>
                    <a:alpha val="99000"/>
                  </a:schemeClr>
                </a:solidFill>
                <a:latin typeface="+mj-lt"/>
              </a:rPr>
              <a:t>Europe Region </a:t>
            </a:r>
          </a:p>
        </p:txBody>
      </p:sp>
      <p:sp>
        <p:nvSpPr>
          <p:cNvPr id="39" name="TextBox 9"/>
          <p:cNvSpPr txBox="1">
            <a:spLocks noChangeArrowheads="1"/>
          </p:cNvSpPr>
          <p:nvPr/>
        </p:nvSpPr>
        <p:spPr bwMode="auto">
          <a:xfrm>
            <a:off x="7163090" y="1295400"/>
            <a:ext cx="4779618" cy="450952"/>
          </a:xfrm>
          <a:prstGeom prst="rect">
            <a:avLst/>
          </a:prstGeom>
          <a:noFill/>
          <a:ln w="9525">
            <a:noFill/>
            <a:miter lim="800000"/>
            <a:headEnd/>
            <a:tailEnd/>
          </a:ln>
        </p:spPr>
        <p:txBody>
          <a:bodyPr wrap="square" lIns="91049" tIns="45527" rIns="91049" bIns="45527">
            <a:spAutoFit/>
          </a:bodyPr>
          <a:lstStyle/>
          <a:p>
            <a:pPr algn="ctr" eaLnBrk="0" hangingPunct="0"/>
            <a:r>
              <a:rPr lang="en-US" sz="2333" dirty="0">
                <a:solidFill>
                  <a:schemeClr val="tx1">
                    <a:lumMod val="75000"/>
                    <a:lumOff val="25000"/>
                    <a:alpha val="99000"/>
                  </a:schemeClr>
                </a:solidFill>
                <a:latin typeface="+mj-lt"/>
              </a:rPr>
              <a:t>Asia Pacific Region </a:t>
            </a:r>
          </a:p>
        </p:txBody>
      </p:sp>
      <p:sp>
        <p:nvSpPr>
          <p:cNvPr id="67" name="Rounded Rectangle 66"/>
          <p:cNvSpPr/>
          <p:nvPr/>
        </p:nvSpPr>
        <p:spPr bwMode="auto">
          <a:xfrm>
            <a:off x="815756" y="5038362"/>
            <a:ext cx="2155230" cy="1572647"/>
          </a:xfrm>
          <a:prstGeom prst="roundRect">
            <a:avLst>
              <a:gd name="adj" fmla="val 0"/>
            </a:avLst>
          </a:prstGeom>
          <a:noFill/>
          <a:ln w="12700" cap="flat" cmpd="sng" algn="ctr">
            <a:noFill/>
            <a:prstDash val="solid"/>
            <a:round/>
            <a:headEnd type="none" w="med" len="med"/>
            <a:tailEnd type="none" w="med" len="med"/>
          </a:ln>
          <a:effectLst>
            <a:outerShdw blurRad="63500" sx="102000" sy="102000" algn="ctr" rotWithShape="0">
              <a:prstClr val="black">
                <a:alpha val="40000"/>
              </a:prstClr>
            </a:outerShdw>
            <a:reflection blurRad="6350" stA="50000" endA="300" endPos="38500" dist="50800" dir="5400000" sy="-100000" algn="bl" rotWithShape="0"/>
          </a:effectLst>
        </p:spPr>
        <p:txBody>
          <a:bodyPr vert="horz" wrap="square" lIns="121379" tIns="121379" rIns="121379" bIns="0" numCol="1" rtlCol="0" anchor="t" anchorCtr="0" compatLnSpc="1">
            <a:prstTxWarp prst="textNoShape">
              <a:avLst/>
            </a:prstTxWarp>
          </a:bodyPr>
          <a:lstStyle/>
          <a:p>
            <a:pPr defTabSz="910390" fontAlgn="base">
              <a:lnSpc>
                <a:spcPct val="80000"/>
              </a:lnSpc>
              <a:spcBef>
                <a:spcPct val="0"/>
              </a:spcBef>
              <a:spcAft>
                <a:spcPct val="0"/>
              </a:spcAft>
            </a:pPr>
            <a:r>
              <a:rPr lang="en-US" sz="1500" dirty="0">
                <a:solidFill>
                  <a:schemeClr val="tx1">
                    <a:lumMod val="75000"/>
                    <a:lumOff val="25000"/>
                    <a:alpha val="99000"/>
                  </a:schemeClr>
                </a:solidFill>
                <a:latin typeface="+mj-lt"/>
              </a:rPr>
              <a:t>Major datacenter</a:t>
            </a:r>
          </a:p>
          <a:p>
            <a:pPr defTabSz="910390" fontAlgn="base">
              <a:lnSpc>
                <a:spcPct val="80000"/>
              </a:lnSpc>
              <a:spcBef>
                <a:spcPct val="0"/>
              </a:spcBef>
              <a:spcAft>
                <a:spcPct val="0"/>
              </a:spcAft>
            </a:pPr>
            <a:endParaRPr lang="en-US" sz="1500" dirty="0">
              <a:solidFill>
                <a:schemeClr val="tx1">
                  <a:lumMod val="75000"/>
                  <a:lumOff val="25000"/>
                  <a:alpha val="99000"/>
                </a:schemeClr>
              </a:solidFill>
              <a:latin typeface="+mj-lt"/>
            </a:endParaRPr>
          </a:p>
          <a:p>
            <a:pPr defTabSz="910390" fontAlgn="base">
              <a:lnSpc>
                <a:spcPct val="80000"/>
              </a:lnSpc>
              <a:spcBef>
                <a:spcPct val="0"/>
              </a:spcBef>
              <a:spcAft>
                <a:spcPct val="0"/>
              </a:spcAft>
            </a:pPr>
            <a:r>
              <a:rPr lang="en-US" sz="1500" dirty="0">
                <a:solidFill>
                  <a:schemeClr val="tx1">
                    <a:lumMod val="75000"/>
                    <a:lumOff val="25000"/>
                    <a:alpha val="99000"/>
                  </a:schemeClr>
                </a:solidFill>
                <a:latin typeface="+mj-lt"/>
              </a:rPr>
              <a:t>CDN node</a:t>
            </a:r>
          </a:p>
        </p:txBody>
      </p:sp>
      <p:sp>
        <p:nvSpPr>
          <p:cNvPr id="68" name="Rectangle 67"/>
          <p:cNvSpPr/>
          <p:nvPr/>
        </p:nvSpPr>
        <p:spPr>
          <a:xfrm>
            <a:off x="13" y="4866018"/>
            <a:ext cx="3068954" cy="341791"/>
          </a:xfrm>
          <a:prstGeom prst="rect">
            <a:avLst/>
          </a:prstGeom>
        </p:spPr>
        <p:txBody>
          <a:bodyPr wrap="square" lIns="121379" tIns="60689" rIns="121379" bIns="60689">
            <a:spAutoFit/>
          </a:bodyPr>
          <a:lstStyle/>
          <a:p>
            <a:pPr marL="0" lvl="1" algn="ctr" defTabSz="910277" fontAlgn="base">
              <a:lnSpc>
                <a:spcPct val="90000"/>
              </a:lnSpc>
              <a:spcBef>
                <a:spcPct val="0"/>
              </a:spcBef>
              <a:spcAft>
                <a:spcPct val="0"/>
              </a:spcAft>
              <a:buClr>
                <a:srgbClr val="FFC000"/>
              </a:buClr>
            </a:pPr>
            <a:endParaRPr lang="en-US" sz="1583" spc="-51" dirty="0">
              <a:effectLst>
                <a:outerShdw blurRad="38100" dist="38100" dir="2700000" algn="tl">
                  <a:srgbClr val="000000">
                    <a:alpha val="43137"/>
                  </a:srgbClr>
                </a:outerShdw>
              </a:effectLst>
            </a:endParaRPr>
          </a:p>
        </p:txBody>
      </p:sp>
      <p:sp>
        <p:nvSpPr>
          <p:cNvPr id="102" name="Isosceles Triangle 101"/>
          <p:cNvSpPr/>
          <p:nvPr/>
        </p:nvSpPr>
        <p:spPr bwMode="auto">
          <a:xfrm>
            <a:off x="447901" y="5503208"/>
            <a:ext cx="185196" cy="185195"/>
          </a:xfrm>
          <a:prstGeom prst="triangle">
            <a:avLst/>
          </a:prstGeom>
          <a:solidFill>
            <a:srgbClr val="16A2D9"/>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55278" tIns="45527" rIns="91049" bIns="45527" numCol="1" rtlCol="0" anchor="ctr" anchorCtr="0" compatLnSpc="1">
            <a:prstTxWarp prst="textNoShape">
              <a:avLst/>
            </a:prstTxWarp>
          </a:bodyPr>
          <a:lstStyle/>
          <a:p>
            <a:pPr defTabSz="1114312" fontAlgn="base">
              <a:lnSpc>
                <a:spcPct val="80000"/>
              </a:lnSpc>
              <a:spcBef>
                <a:spcPct val="0"/>
              </a:spcBef>
              <a:spcAft>
                <a:spcPts val="600"/>
              </a:spcAft>
              <a:defRPr/>
            </a:pPr>
            <a:endParaRPr lang="en-US" sz="2000" kern="0" spc="-100" dirty="0">
              <a:ln>
                <a:solidFill>
                  <a:srgbClr val="FFFFFF">
                    <a:alpha val="0"/>
                  </a:srgbClr>
                </a:solidFill>
              </a:ln>
              <a:gradFill>
                <a:gsLst>
                  <a:gs pos="0">
                    <a:schemeClr val="tx1"/>
                  </a:gs>
                  <a:gs pos="86000">
                    <a:schemeClr val="tx1"/>
                  </a:gs>
                </a:gsLst>
                <a:lin ang="5400000" scaled="0"/>
              </a:gradFill>
              <a:latin typeface="Segoe Semibold" pitchFamily="34" charset="0"/>
            </a:endParaRPr>
          </a:p>
        </p:txBody>
      </p:sp>
      <p:sp>
        <p:nvSpPr>
          <p:cNvPr id="104" name="Title 103"/>
          <p:cNvSpPr>
            <a:spLocks noGrp="1"/>
          </p:cNvSpPr>
          <p:nvPr>
            <p:ph type="title"/>
          </p:nvPr>
        </p:nvSpPr>
        <p:spPr/>
        <p:txBody>
          <a:bodyPr>
            <a:normAutofit/>
          </a:bodyPr>
          <a:lstStyle/>
          <a:p>
            <a:r>
              <a:rPr lang="en-US" dirty="0" smtClean="0">
                <a:solidFill>
                  <a:schemeClr val="tx1"/>
                </a:solidFill>
              </a:rPr>
              <a:t>Windows Azure’s Global Presence </a:t>
            </a:r>
            <a:endParaRPr lang="en-US" dirty="0">
              <a:solidFill>
                <a:schemeClr val="tx1"/>
              </a:solidFill>
            </a:endParaRPr>
          </a:p>
        </p:txBody>
      </p:sp>
      <p:sp>
        <p:nvSpPr>
          <p:cNvPr id="137" name="Oval 136"/>
          <p:cNvSpPr/>
          <p:nvPr/>
        </p:nvSpPr>
        <p:spPr bwMode="auto">
          <a:xfrm>
            <a:off x="2680248" y="3047319"/>
            <a:ext cx="590704" cy="228601"/>
          </a:xfrm>
          <a:prstGeom prst="ellipse">
            <a:avLst/>
          </a:prstGeom>
          <a:solidFill>
            <a:schemeClr val="lt1">
              <a:alpha val="31000"/>
            </a:schemeClr>
          </a:solidFill>
          <a:ln w="6350">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76127" tIns="38060" rIns="76127" bIns="38060" numCol="1" rtlCol="0" anchor="ctr" anchorCtr="0" compatLnSpc="1">
            <a:prstTxWarp prst="textNoShape">
              <a:avLst/>
            </a:prstTxWarp>
          </a:bodyPr>
          <a:lstStyle/>
          <a:p>
            <a:pPr algn="ctr" defTabSz="910277"/>
            <a:endParaRPr lang="en-US" sz="1500" spc="-51" dirty="0">
              <a:gradFill>
                <a:gsLst>
                  <a:gs pos="0">
                    <a:srgbClr val="000000"/>
                  </a:gs>
                  <a:gs pos="100000">
                    <a:srgbClr val="000000"/>
                  </a:gs>
                </a:gsLst>
                <a:lin ang="5400000" scaled="0"/>
              </a:gradFill>
            </a:endParaRPr>
          </a:p>
        </p:txBody>
      </p:sp>
      <p:sp>
        <p:nvSpPr>
          <p:cNvPr id="151" name="Oval 150"/>
          <p:cNvSpPr/>
          <p:nvPr/>
        </p:nvSpPr>
        <p:spPr bwMode="auto">
          <a:xfrm>
            <a:off x="2501135" y="3452864"/>
            <a:ext cx="590704" cy="228601"/>
          </a:xfrm>
          <a:prstGeom prst="ellipse">
            <a:avLst/>
          </a:prstGeom>
          <a:solidFill>
            <a:schemeClr val="lt1">
              <a:alpha val="31000"/>
            </a:schemeClr>
          </a:solidFill>
          <a:ln w="6350">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76127" tIns="38060" rIns="76127" bIns="38060" numCol="1" rtlCol="0" anchor="ctr" anchorCtr="0" compatLnSpc="1">
            <a:prstTxWarp prst="textNoShape">
              <a:avLst/>
            </a:prstTxWarp>
          </a:bodyPr>
          <a:lstStyle/>
          <a:p>
            <a:pPr algn="ctr" defTabSz="910277"/>
            <a:endParaRPr lang="en-US" sz="1500" spc="-51" dirty="0">
              <a:gradFill>
                <a:gsLst>
                  <a:gs pos="0">
                    <a:srgbClr val="000000"/>
                  </a:gs>
                  <a:gs pos="100000">
                    <a:srgbClr val="000000"/>
                  </a:gs>
                </a:gsLst>
                <a:lin ang="5400000" scaled="0"/>
              </a:gradFill>
            </a:endParaRPr>
          </a:p>
        </p:txBody>
      </p:sp>
      <p:cxnSp>
        <p:nvCxnSpPr>
          <p:cNvPr id="160" name="Straight Connector 159"/>
          <p:cNvCxnSpPr>
            <a:stCxn id="151" idx="6"/>
            <a:endCxn id="212" idx="1"/>
          </p:cNvCxnSpPr>
          <p:nvPr/>
        </p:nvCxnSpPr>
        <p:spPr>
          <a:xfrm>
            <a:off x="3091839" y="3567165"/>
            <a:ext cx="519836" cy="2370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62" name="Oval 161"/>
          <p:cNvSpPr/>
          <p:nvPr/>
        </p:nvSpPr>
        <p:spPr bwMode="auto">
          <a:xfrm>
            <a:off x="5097050" y="2684958"/>
            <a:ext cx="590704" cy="228601"/>
          </a:xfrm>
          <a:prstGeom prst="ellipse">
            <a:avLst/>
          </a:prstGeom>
          <a:solidFill>
            <a:schemeClr val="lt1">
              <a:alpha val="31000"/>
            </a:schemeClr>
          </a:solidFill>
          <a:ln w="6350">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76127" tIns="38060" rIns="76127" bIns="38060" numCol="1" rtlCol="0" anchor="ctr" anchorCtr="0" compatLnSpc="1">
            <a:prstTxWarp prst="textNoShape">
              <a:avLst/>
            </a:prstTxWarp>
          </a:bodyPr>
          <a:lstStyle/>
          <a:p>
            <a:pPr algn="ctr" defTabSz="910277"/>
            <a:endParaRPr lang="en-US" sz="1500" spc="-51" dirty="0">
              <a:gradFill>
                <a:gsLst>
                  <a:gs pos="0">
                    <a:srgbClr val="000000"/>
                  </a:gs>
                  <a:gs pos="100000">
                    <a:srgbClr val="000000"/>
                  </a:gs>
                </a:gsLst>
                <a:lin ang="5400000" scaled="0"/>
              </a:gradFill>
            </a:endParaRPr>
          </a:p>
        </p:txBody>
      </p:sp>
      <p:cxnSp>
        <p:nvCxnSpPr>
          <p:cNvPr id="166" name="Straight Connector 165"/>
          <p:cNvCxnSpPr>
            <a:stCxn id="206" idx="6"/>
            <a:endCxn id="210" idx="1"/>
          </p:cNvCxnSpPr>
          <p:nvPr/>
        </p:nvCxnSpPr>
        <p:spPr>
          <a:xfrm>
            <a:off x="6327722" y="3049640"/>
            <a:ext cx="485199" cy="9177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67" name="TextBox 13"/>
          <p:cNvSpPr txBox="1">
            <a:spLocks noChangeArrowheads="1"/>
          </p:cNvSpPr>
          <p:nvPr/>
        </p:nvSpPr>
        <p:spPr bwMode="auto">
          <a:xfrm>
            <a:off x="3611676" y="3084796"/>
            <a:ext cx="1441107" cy="425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91049" tIns="45527" rIns="91049" bIns="45527">
            <a:spAutoFit/>
          </a:bodyPr>
          <a:lstStyle/>
          <a:p>
            <a:r>
              <a:rPr lang="en-US" sz="1083" dirty="0">
                <a:solidFill>
                  <a:srgbClr val="525051">
                    <a:alpha val="99000"/>
                  </a:srgbClr>
                </a:solidFill>
              </a:rPr>
              <a:t>N. Central </a:t>
            </a:r>
            <a:br>
              <a:rPr lang="en-US" sz="1083" dirty="0">
                <a:solidFill>
                  <a:srgbClr val="525051">
                    <a:alpha val="99000"/>
                  </a:srgbClr>
                </a:solidFill>
              </a:rPr>
            </a:br>
            <a:r>
              <a:rPr lang="en-US" sz="1083" dirty="0">
                <a:solidFill>
                  <a:srgbClr val="525051">
                    <a:alpha val="99000"/>
                  </a:srgbClr>
                </a:solidFill>
              </a:rPr>
              <a:t>– U.S. Sub-Region</a:t>
            </a:r>
          </a:p>
        </p:txBody>
      </p:sp>
      <p:sp>
        <p:nvSpPr>
          <p:cNvPr id="173" name="TextBox 13"/>
          <p:cNvSpPr txBox="1">
            <a:spLocks noChangeArrowheads="1"/>
          </p:cNvSpPr>
          <p:nvPr/>
        </p:nvSpPr>
        <p:spPr bwMode="auto">
          <a:xfrm>
            <a:off x="9937925" y="4019813"/>
            <a:ext cx="1102531" cy="425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91049" tIns="45527" rIns="91049" bIns="45527">
            <a:spAutoFit/>
          </a:bodyPr>
          <a:lstStyle/>
          <a:p>
            <a:r>
              <a:rPr lang="en-US" sz="1083" dirty="0">
                <a:solidFill>
                  <a:srgbClr val="525051">
                    <a:alpha val="99000"/>
                  </a:srgbClr>
                </a:solidFill>
              </a:rPr>
              <a:t>S.E. Asia</a:t>
            </a:r>
          </a:p>
          <a:p>
            <a:r>
              <a:rPr lang="en-US" sz="1083" dirty="0">
                <a:solidFill>
                  <a:srgbClr val="525051">
                    <a:alpha val="99000"/>
                  </a:srgbClr>
                </a:solidFill>
              </a:rPr>
              <a:t>Sub-Region  </a:t>
            </a:r>
          </a:p>
        </p:txBody>
      </p:sp>
      <p:cxnSp>
        <p:nvCxnSpPr>
          <p:cNvPr id="179" name="Straight Connector 178"/>
          <p:cNvCxnSpPr>
            <a:stCxn id="175" idx="6"/>
            <a:endCxn id="173" idx="1"/>
          </p:cNvCxnSpPr>
          <p:nvPr/>
        </p:nvCxnSpPr>
        <p:spPr>
          <a:xfrm flipV="1">
            <a:off x="9754553" y="4232433"/>
            <a:ext cx="183372" cy="9913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TextBox 13"/>
          <p:cNvSpPr txBox="1">
            <a:spLocks noChangeArrowheads="1"/>
          </p:cNvSpPr>
          <p:nvPr/>
        </p:nvSpPr>
        <p:spPr bwMode="auto">
          <a:xfrm>
            <a:off x="9937924" y="3505201"/>
            <a:ext cx="1112368" cy="425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91049" tIns="45527" rIns="91049" bIns="45527">
            <a:spAutoFit/>
          </a:bodyPr>
          <a:lstStyle/>
          <a:p>
            <a:r>
              <a:rPr lang="en-US" sz="1083" dirty="0">
                <a:solidFill>
                  <a:srgbClr val="525051">
                    <a:alpha val="99000"/>
                  </a:srgbClr>
                </a:solidFill>
              </a:rPr>
              <a:t>E. Asia</a:t>
            </a:r>
            <a:br>
              <a:rPr lang="en-US" sz="1083" dirty="0">
                <a:solidFill>
                  <a:srgbClr val="525051">
                    <a:alpha val="99000"/>
                  </a:srgbClr>
                </a:solidFill>
              </a:rPr>
            </a:br>
            <a:r>
              <a:rPr lang="en-US" sz="1083" dirty="0">
                <a:solidFill>
                  <a:srgbClr val="525051">
                    <a:alpha val="99000"/>
                  </a:srgbClr>
                </a:solidFill>
              </a:rPr>
              <a:t>Sub-Region </a:t>
            </a:r>
          </a:p>
        </p:txBody>
      </p:sp>
      <p:cxnSp>
        <p:nvCxnSpPr>
          <p:cNvPr id="181" name="Straight Connector 180"/>
          <p:cNvCxnSpPr>
            <a:stCxn id="169" idx="6"/>
            <a:endCxn id="180" idx="1"/>
          </p:cNvCxnSpPr>
          <p:nvPr/>
        </p:nvCxnSpPr>
        <p:spPr>
          <a:xfrm>
            <a:off x="9373455" y="3645770"/>
            <a:ext cx="564469" cy="720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Isosceles Triangle 181"/>
          <p:cNvSpPr/>
          <p:nvPr/>
        </p:nvSpPr>
        <p:spPr bwMode="auto">
          <a:xfrm>
            <a:off x="4038066" y="5207859"/>
            <a:ext cx="185196" cy="185195"/>
          </a:xfrm>
          <a:prstGeom prst="triangle">
            <a:avLst/>
          </a:prstGeom>
          <a:solidFill>
            <a:srgbClr val="16A2D9"/>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55278" tIns="45527" rIns="91049" bIns="45527" numCol="1" rtlCol="0" anchor="ctr" anchorCtr="0" compatLnSpc="1">
            <a:prstTxWarp prst="textNoShape">
              <a:avLst/>
            </a:prstTxWarp>
          </a:bodyPr>
          <a:lstStyle/>
          <a:p>
            <a:pPr defTabSz="1114312" fontAlgn="base">
              <a:lnSpc>
                <a:spcPct val="80000"/>
              </a:lnSpc>
              <a:spcBef>
                <a:spcPct val="0"/>
              </a:spcBef>
              <a:spcAft>
                <a:spcPts val="600"/>
              </a:spcAft>
              <a:defRPr/>
            </a:pPr>
            <a:endParaRPr lang="en-US" sz="2000" kern="0" spc="-100" dirty="0">
              <a:ln>
                <a:solidFill>
                  <a:srgbClr val="FFFFFF">
                    <a:alpha val="0"/>
                  </a:srgbClr>
                </a:solidFill>
              </a:ln>
              <a:gradFill>
                <a:gsLst>
                  <a:gs pos="0">
                    <a:schemeClr val="tx1"/>
                  </a:gs>
                  <a:gs pos="86000">
                    <a:schemeClr val="tx1"/>
                  </a:gs>
                </a:gsLst>
                <a:lin ang="5400000" scaled="0"/>
              </a:gradFill>
              <a:latin typeface="Segoe Semibold" pitchFamily="34" charset="0"/>
            </a:endParaRPr>
          </a:p>
        </p:txBody>
      </p:sp>
      <p:sp>
        <p:nvSpPr>
          <p:cNvPr id="183" name="Isosceles Triangle 182"/>
          <p:cNvSpPr/>
          <p:nvPr/>
        </p:nvSpPr>
        <p:spPr bwMode="auto">
          <a:xfrm>
            <a:off x="2544597" y="2726798"/>
            <a:ext cx="185196" cy="185195"/>
          </a:xfrm>
          <a:prstGeom prst="triangle">
            <a:avLst/>
          </a:prstGeom>
          <a:solidFill>
            <a:srgbClr val="16A2D9"/>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55278" tIns="45527" rIns="91049" bIns="45527" numCol="1" rtlCol="0" anchor="ctr" anchorCtr="0" compatLnSpc="1">
            <a:prstTxWarp prst="textNoShape">
              <a:avLst/>
            </a:prstTxWarp>
          </a:bodyPr>
          <a:lstStyle/>
          <a:p>
            <a:pPr defTabSz="1114312" fontAlgn="base">
              <a:lnSpc>
                <a:spcPct val="80000"/>
              </a:lnSpc>
              <a:spcBef>
                <a:spcPct val="0"/>
              </a:spcBef>
              <a:spcAft>
                <a:spcPts val="600"/>
              </a:spcAft>
              <a:defRPr/>
            </a:pPr>
            <a:endParaRPr lang="en-US" sz="2000" kern="0" spc="-100" dirty="0">
              <a:ln>
                <a:solidFill>
                  <a:srgbClr val="FFFFFF">
                    <a:alpha val="0"/>
                  </a:srgbClr>
                </a:solidFill>
              </a:ln>
              <a:gradFill>
                <a:gsLst>
                  <a:gs pos="0">
                    <a:schemeClr val="tx1"/>
                  </a:gs>
                  <a:gs pos="86000">
                    <a:schemeClr val="tx1"/>
                  </a:gs>
                </a:gsLst>
                <a:lin ang="5400000" scaled="0"/>
              </a:gradFill>
              <a:latin typeface="Segoe Semibold" pitchFamily="34" charset="0"/>
            </a:endParaRPr>
          </a:p>
        </p:txBody>
      </p:sp>
      <p:sp>
        <p:nvSpPr>
          <p:cNvPr id="184" name="Isosceles Triangle 183"/>
          <p:cNvSpPr/>
          <p:nvPr/>
        </p:nvSpPr>
        <p:spPr bwMode="auto">
          <a:xfrm>
            <a:off x="2315939" y="2868899"/>
            <a:ext cx="185196" cy="185195"/>
          </a:xfrm>
          <a:prstGeom prst="triangle">
            <a:avLst/>
          </a:prstGeom>
          <a:solidFill>
            <a:srgbClr val="16A2D9"/>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55278" tIns="45527" rIns="91049" bIns="45527" numCol="1" rtlCol="0" anchor="ctr" anchorCtr="0" compatLnSpc="1">
            <a:prstTxWarp prst="textNoShape">
              <a:avLst/>
            </a:prstTxWarp>
          </a:bodyPr>
          <a:lstStyle/>
          <a:p>
            <a:pPr defTabSz="1114312" fontAlgn="base">
              <a:lnSpc>
                <a:spcPct val="80000"/>
              </a:lnSpc>
              <a:spcBef>
                <a:spcPct val="0"/>
              </a:spcBef>
              <a:spcAft>
                <a:spcPts val="600"/>
              </a:spcAft>
              <a:defRPr/>
            </a:pPr>
            <a:endParaRPr lang="en-US" sz="2000" kern="0" spc="-100" dirty="0">
              <a:ln>
                <a:solidFill>
                  <a:srgbClr val="FFFFFF">
                    <a:alpha val="0"/>
                  </a:srgbClr>
                </a:solidFill>
              </a:ln>
              <a:gradFill>
                <a:gsLst>
                  <a:gs pos="0">
                    <a:schemeClr val="tx1"/>
                  </a:gs>
                  <a:gs pos="86000">
                    <a:schemeClr val="tx1"/>
                  </a:gs>
                </a:gsLst>
                <a:lin ang="5400000" scaled="0"/>
              </a:gradFill>
              <a:latin typeface="Segoe Semibold" pitchFamily="34" charset="0"/>
            </a:endParaRPr>
          </a:p>
        </p:txBody>
      </p:sp>
      <p:sp>
        <p:nvSpPr>
          <p:cNvPr id="185" name="Isosceles Triangle 184"/>
          <p:cNvSpPr/>
          <p:nvPr/>
        </p:nvSpPr>
        <p:spPr bwMode="auto">
          <a:xfrm>
            <a:off x="2223340" y="3097388"/>
            <a:ext cx="185196" cy="185195"/>
          </a:xfrm>
          <a:prstGeom prst="triangle">
            <a:avLst/>
          </a:prstGeom>
          <a:solidFill>
            <a:srgbClr val="16A2D9"/>
          </a:solidFill>
          <a:ln>
            <a:solidFill>
              <a:srgbClr val="16A2D9"/>
            </a:solid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55278" tIns="45527" rIns="91049" bIns="45527" numCol="1" rtlCol="0" anchor="ctr" anchorCtr="0" compatLnSpc="1">
            <a:prstTxWarp prst="textNoShape">
              <a:avLst/>
            </a:prstTxWarp>
          </a:bodyPr>
          <a:lstStyle/>
          <a:p>
            <a:pPr defTabSz="1114312" fontAlgn="base">
              <a:lnSpc>
                <a:spcPct val="80000"/>
              </a:lnSpc>
              <a:spcBef>
                <a:spcPct val="0"/>
              </a:spcBef>
              <a:spcAft>
                <a:spcPts val="600"/>
              </a:spcAft>
              <a:defRPr/>
            </a:pPr>
            <a:endParaRPr lang="en-US" sz="2000" kern="0" spc="-100" dirty="0">
              <a:ln>
                <a:solidFill>
                  <a:srgbClr val="FFFFFF">
                    <a:alpha val="0"/>
                  </a:srgbClr>
                </a:solidFill>
              </a:ln>
              <a:gradFill>
                <a:gsLst>
                  <a:gs pos="0">
                    <a:schemeClr val="tx1"/>
                  </a:gs>
                  <a:gs pos="86000">
                    <a:schemeClr val="tx1"/>
                  </a:gs>
                </a:gsLst>
                <a:lin ang="5400000" scaled="0"/>
              </a:gradFill>
              <a:latin typeface="Segoe Semibold" pitchFamily="34" charset="0"/>
            </a:endParaRPr>
          </a:p>
        </p:txBody>
      </p:sp>
      <p:sp>
        <p:nvSpPr>
          <p:cNvPr id="186" name="Isosceles Triangle 185"/>
          <p:cNvSpPr/>
          <p:nvPr/>
        </p:nvSpPr>
        <p:spPr bwMode="auto">
          <a:xfrm>
            <a:off x="3256664" y="3082343"/>
            <a:ext cx="185196" cy="185195"/>
          </a:xfrm>
          <a:prstGeom prst="triangle">
            <a:avLst/>
          </a:prstGeom>
          <a:solidFill>
            <a:srgbClr val="16A2D9"/>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55278" tIns="45527" rIns="91049" bIns="45527" numCol="1" rtlCol="0" anchor="ctr" anchorCtr="0" compatLnSpc="1">
            <a:prstTxWarp prst="textNoShape">
              <a:avLst/>
            </a:prstTxWarp>
          </a:bodyPr>
          <a:lstStyle/>
          <a:p>
            <a:pPr defTabSz="1114312" fontAlgn="base">
              <a:lnSpc>
                <a:spcPct val="80000"/>
              </a:lnSpc>
              <a:spcBef>
                <a:spcPct val="0"/>
              </a:spcBef>
              <a:spcAft>
                <a:spcPts val="600"/>
              </a:spcAft>
              <a:defRPr/>
            </a:pPr>
            <a:endParaRPr lang="en-US" sz="2000" kern="0" spc="-100" dirty="0">
              <a:ln>
                <a:solidFill>
                  <a:srgbClr val="FFFFFF">
                    <a:alpha val="0"/>
                  </a:srgbClr>
                </a:solidFill>
              </a:ln>
              <a:gradFill>
                <a:gsLst>
                  <a:gs pos="0">
                    <a:schemeClr val="tx1"/>
                  </a:gs>
                  <a:gs pos="86000">
                    <a:schemeClr val="tx1"/>
                  </a:gs>
                </a:gsLst>
                <a:lin ang="5400000" scaled="0"/>
              </a:gradFill>
              <a:latin typeface="Segoe Semibold" pitchFamily="34" charset="0"/>
            </a:endParaRPr>
          </a:p>
        </p:txBody>
      </p:sp>
      <p:sp>
        <p:nvSpPr>
          <p:cNvPr id="187" name="Isosceles Triangle 186"/>
          <p:cNvSpPr/>
          <p:nvPr/>
        </p:nvSpPr>
        <p:spPr bwMode="auto">
          <a:xfrm>
            <a:off x="3078136" y="3260198"/>
            <a:ext cx="185196" cy="185195"/>
          </a:xfrm>
          <a:prstGeom prst="triangle">
            <a:avLst/>
          </a:prstGeom>
          <a:solidFill>
            <a:srgbClr val="16A2D9"/>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55278" tIns="45527" rIns="91049" bIns="45527" numCol="1" rtlCol="0" anchor="ctr" anchorCtr="0" compatLnSpc="1">
            <a:prstTxWarp prst="textNoShape">
              <a:avLst/>
            </a:prstTxWarp>
          </a:bodyPr>
          <a:lstStyle/>
          <a:p>
            <a:pPr defTabSz="1114312" fontAlgn="base">
              <a:lnSpc>
                <a:spcPct val="80000"/>
              </a:lnSpc>
              <a:spcBef>
                <a:spcPct val="0"/>
              </a:spcBef>
              <a:spcAft>
                <a:spcPts val="600"/>
              </a:spcAft>
              <a:defRPr/>
            </a:pPr>
            <a:endParaRPr lang="en-US" sz="2000" kern="0" spc="-100" dirty="0">
              <a:ln>
                <a:solidFill>
                  <a:srgbClr val="FFFFFF">
                    <a:alpha val="0"/>
                  </a:srgbClr>
                </a:solidFill>
              </a:ln>
              <a:gradFill>
                <a:gsLst>
                  <a:gs pos="0">
                    <a:schemeClr val="tx1"/>
                  </a:gs>
                  <a:gs pos="86000">
                    <a:schemeClr val="tx1"/>
                  </a:gs>
                </a:gsLst>
                <a:lin ang="5400000" scaled="0"/>
              </a:gradFill>
              <a:latin typeface="Segoe Semibold" pitchFamily="34" charset="0"/>
            </a:endParaRPr>
          </a:p>
        </p:txBody>
      </p:sp>
      <p:sp>
        <p:nvSpPr>
          <p:cNvPr id="188" name="Isosceles Triangle 187"/>
          <p:cNvSpPr/>
          <p:nvPr/>
        </p:nvSpPr>
        <p:spPr bwMode="auto">
          <a:xfrm>
            <a:off x="1940004" y="2935358"/>
            <a:ext cx="185196" cy="185195"/>
          </a:xfrm>
          <a:prstGeom prst="triangle">
            <a:avLst/>
          </a:prstGeom>
          <a:solidFill>
            <a:srgbClr val="16A2D9"/>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55278" tIns="45527" rIns="91049" bIns="45527" numCol="1" rtlCol="0" anchor="ctr" anchorCtr="0" compatLnSpc="1">
            <a:prstTxWarp prst="textNoShape">
              <a:avLst/>
            </a:prstTxWarp>
          </a:bodyPr>
          <a:lstStyle/>
          <a:p>
            <a:pPr defTabSz="1114312" fontAlgn="base">
              <a:lnSpc>
                <a:spcPct val="80000"/>
              </a:lnSpc>
              <a:spcBef>
                <a:spcPct val="0"/>
              </a:spcBef>
              <a:spcAft>
                <a:spcPts val="600"/>
              </a:spcAft>
              <a:defRPr/>
            </a:pPr>
            <a:endParaRPr lang="en-US" sz="2000" kern="0" spc="-100" dirty="0">
              <a:ln>
                <a:solidFill>
                  <a:srgbClr val="FFFFFF">
                    <a:alpha val="0"/>
                  </a:srgbClr>
                </a:solidFill>
              </a:ln>
              <a:gradFill>
                <a:gsLst>
                  <a:gs pos="0">
                    <a:schemeClr val="tx1"/>
                  </a:gs>
                  <a:gs pos="86000">
                    <a:schemeClr val="tx1"/>
                  </a:gs>
                </a:gsLst>
                <a:lin ang="5400000" scaled="0"/>
              </a:gradFill>
              <a:latin typeface="Segoe Semibold" pitchFamily="34" charset="0"/>
            </a:endParaRPr>
          </a:p>
        </p:txBody>
      </p:sp>
      <p:sp>
        <p:nvSpPr>
          <p:cNvPr id="189" name="Isosceles Triangle 188"/>
          <p:cNvSpPr/>
          <p:nvPr/>
        </p:nvSpPr>
        <p:spPr bwMode="auto">
          <a:xfrm>
            <a:off x="1960037" y="3151448"/>
            <a:ext cx="185196" cy="185195"/>
          </a:xfrm>
          <a:prstGeom prst="triangle">
            <a:avLst/>
          </a:prstGeom>
          <a:solidFill>
            <a:srgbClr val="16A2D9"/>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55278" tIns="45527" rIns="91049" bIns="45527" numCol="1" rtlCol="0" anchor="ctr" anchorCtr="0" compatLnSpc="1">
            <a:prstTxWarp prst="textNoShape">
              <a:avLst/>
            </a:prstTxWarp>
          </a:bodyPr>
          <a:lstStyle/>
          <a:p>
            <a:pPr defTabSz="1114312" fontAlgn="base">
              <a:lnSpc>
                <a:spcPct val="80000"/>
              </a:lnSpc>
              <a:spcBef>
                <a:spcPct val="0"/>
              </a:spcBef>
              <a:spcAft>
                <a:spcPts val="600"/>
              </a:spcAft>
              <a:defRPr/>
            </a:pPr>
            <a:endParaRPr lang="en-US" sz="2000" kern="0" spc="-100" dirty="0">
              <a:ln>
                <a:solidFill>
                  <a:srgbClr val="FFFFFF">
                    <a:alpha val="0"/>
                  </a:srgbClr>
                </a:solidFill>
              </a:ln>
              <a:gradFill>
                <a:gsLst>
                  <a:gs pos="0">
                    <a:schemeClr val="tx1"/>
                  </a:gs>
                  <a:gs pos="86000">
                    <a:schemeClr val="tx1"/>
                  </a:gs>
                </a:gsLst>
                <a:lin ang="5400000" scaled="0"/>
              </a:gradFill>
              <a:latin typeface="Segoe Semibold" pitchFamily="34" charset="0"/>
            </a:endParaRPr>
          </a:p>
        </p:txBody>
      </p:sp>
      <p:sp>
        <p:nvSpPr>
          <p:cNvPr id="190" name="Isosceles Triangle 189"/>
          <p:cNvSpPr/>
          <p:nvPr/>
        </p:nvSpPr>
        <p:spPr bwMode="auto">
          <a:xfrm>
            <a:off x="2054521" y="2650598"/>
            <a:ext cx="185196" cy="185195"/>
          </a:xfrm>
          <a:prstGeom prst="triangle">
            <a:avLst/>
          </a:prstGeom>
          <a:solidFill>
            <a:srgbClr val="16A2D9"/>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55278" tIns="45527" rIns="91049" bIns="45527" numCol="1" rtlCol="0" anchor="ctr" anchorCtr="0" compatLnSpc="1">
            <a:prstTxWarp prst="textNoShape">
              <a:avLst/>
            </a:prstTxWarp>
          </a:bodyPr>
          <a:lstStyle/>
          <a:p>
            <a:pPr defTabSz="1114312" fontAlgn="base">
              <a:lnSpc>
                <a:spcPct val="80000"/>
              </a:lnSpc>
              <a:spcBef>
                <a:spcPct val="0"/>
              </a:spcBef>
              <a:spcAft>
                <a:spcPts val="600"/>
              </a:spcAft>
              <a:defRPr/>
            </a:pPr>
            <a:endParaRPr lang="en-US" sz="2000" kern="0" spc="-100" dirty="0">
              <a:ln>
                <a:solidFill>
                  <a:srgbClr val="FFFFFF">
                    <a:alpha val="0"/>
                  </a:srgbClr>
                </a:solidFill>
              </a:ln>
              <a:gradFill>
                <a:gsLst>
                  <a:gs pos="0">
                    <a:schemeClr val="tx1"/>
                  </a:gs>
                  <a:gs pos="86000">
                    <a:schemeClr val="tx1"/>
                  </a:gs>
                </a:gsLst>
                <a:lin ang="5400000" scaled="0"/>
              </a:gradFill>
              <a:latin typeface="Segoe Semibold" pitchFamily="34" charset="0"/>
            </a:endParaRPr>
          </a:p>
        </p:txBody>
      </p:sp>
      <p:sp>
        <p:nvSpPr>
          <p:cNvPr id="191" name="Isosceles Triangle 190"/>
          <p:cNvSpPr/>
          <p:nvPr/>
        </p:nvSpPr>
        <p:spPr bwMode="auto">
          <a:xfrm>
            <a:off x="3383015" y="2922603"/>
            <a:ext cx="185196" cy="185195"/>
          </a:xfrm>
          <a:prstGeom prst="triangle">
            <a:avLst/>
          </a:prstGeom>
          <a:solidFill>
            <a:srgbClr val="16A2D9"/>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55278" tIns="45527" rIns="91049" bIns="45527" numCol="1" rtlCol="0" anchor="ctr" anchorCtr="0" compatLnSpc="1">
            <a:prstTxWarp prst="textNoShape">
              <a:avLst/>
            </a:prstTxWarp>
          </a:bodyPr>
          <a:lstStyle/>
          <a:p>
            <a:pPr defTabSz="1114312" fontAlgn="base">
              <a:lnSpc>
                <a:spcPct val="80000"/>
              </a:lnSpc>
              <a:spcBef>
                <a:spcPct val="0"/>
              </a:spcBef>
              <a:spcAft>
                <a:spcPts val="600"/>
              </a:spcAft>
              <a:defRPr/>
            </a:pPr>
            <a:endParaRPr lang="en-US" sz="2000" kern="0" spc="-100" dirty="0">
              <a:ln>
                <a:solidFill>
                  <a:srgbClr val="FFFFFF">
                    <a:alpha val="0"/>
                  </a:srgbClr>
                </a:solidFill>
              </a:ln>
              <a:gradFill>
                <a:gsLst>
                  <a:gs pos="0">
                    <a:schemeClr val="tx1"/>
                  </a:gs>
                  <a:gs pos="86000">
                    <a:schemeClr val="tx1"/>
                  </a:gs>
                </a:gsLst>
                <a:lin ang="5400000" scaled="0"/>
              </a:gradFill>
              <a:latin typeface="Segoe Semibold" pitchFamily="34" charset="0"/>
            </a:endParaRPr>
          </a:p>
        </p:txBody>
      </p:sp>
      <p:sp>
        <p:nvSpPr>
          <p:cNvPr id="192" name="Isosceles Triangle 191"/>
          <p:cNvSpPr/>
          <p:nvPr/>
        </p:nvSpPr>
        <p:spPr bwMode="auto">
          <a:xfrm>
            <a:off x="6182025" y="2694003"/>
            <a:ext cx="185196" cy="185195"/>
          </a:xfrm>
          <a:prstGeom prst="triangle">
            <a:avLst/>
          </a:prstGeom>
          <a:solidFill>
            <a:srgbClr val="16A2D9"/>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55278" tIns="45527" rIns="91049" bIns="45527" numCol="1" rtlCol="0" anchor="ctr" anchorCtr="0" compatLnSpc="1">
            <a:prstTxWarp prst="textNoShape">
              <a:avLst/>
            </a:prstTxWarp>
          </a:bodyPr>
          <a:lstStyle/>
          <a:p>
            <a:pPr defTabSz="1114312" fontAlgn="base">
              <a:lnSpc>
                <a:spcPct val="80000"/>
              </a:lnSpc>
              <a:spcBef>
                <a:spcPct val="0"/>
              </a:spcBef>
              <a:spcAft>
                <a:spcPts val="600"/>
              </a:spcAft>
              <a:defRPr/>
            </a:pPr>
            <a:endParaRPr lang="en-US" sz="2000" kern="0" spc="-100" dirty="0">
              <a:ln>
                <a:solidFill>
                  <a:srgbClr val="FFFFFF">
                    <a:alpha val="0"/>
                  </a:srgbClr>
                </a:solidFill>
              </a:ln>
              <a:gradFill>
                <a:gsLst>
                  <a:gs pos="0">
                    <a:schemeClr val="tx1"/>
                  </a:gs>
                  <a:gs pos="86000">
                    <a:schemeClr val="tx1"/>
                  </a:gs>
                </a:gsLst>
                <a:lin ang="5400000" scaled="0"/>
              </a:gradFill>
              <a:latin typeface="Segoe Semibold" pitchFamily="34" charset="0"/>
            </a:endParaRPr>
          </a:p>
        </p:txBody>
      </p:sp>
      <p:sp>
        <p:nvSpPr>
          <p:cNvPr id="193" name="Isosceles Triangle 192"/>
          <p:cNvSpPr/>
          <p:nvPr/>
        </p:nvSpPr>
        <p:spPr bwMode="auto">
          <a:xfrm>
            <a:off x="6014125" y="2560483"/>
            <a:ext cx="185196" cy="185195"/>
          </a:xfrm>
          <a:prstGeom prst="triangle">
            <a:avLst/>
          </a:prstGeom>
          <a:solidFill>
            <a:srgbClr val="16A2D9"/>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55278" tIns="45527" rIns="91049" bIns="45527" numCol="1" rtlCol="0" anchor="ctr" anchorCtr="0" compatLnSpc="1">
            <a:prstTxWarp prst="textNoShape">
              <a:avLst/>
            </a:prstTxWarp>
          </a:bodyPr>
          <a:lstStyle/>
          <a:p>
            <a:pPr defTabSz="1114312" fontAlgn="base">
              <a:lnSpc>
                <a:spcPct val="80000"/>
              </a:lnSpc>
              <a:spcBef>
                <a:spcPct val="0"/>
              </a:spcBef>
              <a:spcAft>
                <a:spcPts val="600"/>
              </a:spcAft>
              <a:defRPr/>
            </a:pPr>
            <a:endParaRPr lang="en-US" sz="2000" kern="0" spc="-100" dirty="0">
              <a:ln>
                <a:solidFill>
                  <a:srgbClr val="FFFFFF">
                    <a:alpha val="0"/>
                  </a:srgbClr>
                </a:solidFill>
              </a:ln>
              <a:gradFill>
                <a:gsLst>
                  <a:gs pos="0">
                    <a:schemeClr val="tx1"/>
                  </a:gs>
                  <a:gs pos="86000">
                    <a:schemeClr val="tx1"/>
                  </a:gs>
                </a:gsLst>
                <a:lin ang="5400000" scaled="0"/>
              </a:gradFill>
              <a:latin typeface="Segoe Semibold" pitchFamily="34" charset="0"/>
            </a:endParaRPr>
          </a:p>
        </p:txBody>
      </p:sp>
      <p:sp>
        <p:nvSpPr>
          <p:cNvPr id="194" name="Isosceles Triangle 193"/>
          <p:cNvSpPr/>
          <p:nvPr/>
        </p:nvSpPr>
        <p:spPr bwMode="auto">
          <a:xfrm>
            <a:off x="6019781" y="2736664"/>
            <a:ext cx="185196" cy="185195"/>
          </a:xfrm>
          <a:prstGeom prst="triangle">
            <a:avLst/>
          </a:prstGeom>
          <a:solidFill>
            <a:srgbClr val="16A2D9"/>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55278" tIns="45527" rIns="91049" bIns="45527" numCol="1" rtlCol="0" anchor="ctr" anchorCtr="0" compatLnSpc="1">
            <a:prstTxWarp prst="textNoShape">
              <a:avLst/>
            </a:prstTxWarp>
          </a:bodyPr>
          <a:lstStyle/>
          <a:p>
            <a:pPr defTabSz="1114312" fontAlgn="base">
              <a:lnSpc>
                <a:spcPct val="80000"/>
              </a:lnSpc>
              <a:spcBef>
                <a:spcPct val="0"/>
              </a:spcBef>
              <a:spcAft>
                <a:spcPts val="600"/>
              </a:spcAft>
              <a:defRPr/>
            </a:pPr>
            <a:endParaRPr lang="en-US" sz="2000" kern="0" spc="-100" dirty="0">
              <a:ln>
                <a:solidFill>
                  <a:srgbClr val="FFFFFF">
                    <a:alpha val="0"/>
                  </a:srgbClr>
                </a:solidFill>
              </a:ln>
              <a:gradFill>
                <a:gsLst>
                  <a:gs pos="0">
                    <a:schemeClr val="tx1"/>
                  </a:gs>
                  <a:gs pos="86000">
                    <a:schemeClr val="tx1"/>
                  </a:gs>
                </a:gsLst>
                <a:lin ang="5400000" scaled="0"/>
              </a:gradFill>
              <a:latin typeface="Segoe Semibold" pitchFamily="34" charset="0"/>
            </a:endParaRPr>
          </a:p>
        </p:txBody>
      </p:sp>
      <p:sp>
        <p:nvSpPr>
          <p:cNvPr id="195" name="Isosceles Triangle 194"/>
          <p:cNvSpPr/>
          <p:nvPr/>
        </p:nvSpPr>
        <p:spPr bwMode="auto">
          <a:xfrm>
            <a:off x="5847176" y="2593278"/>
            <a:ext cx="185196" cy="185195"/>
          </a:xfrm>
          <a:prstGeom prst="triangle">
            <a:avLst/>
          </a:prstGeom>
          <a:solidFill>
            <a:srgbClr val="16A2D9"/>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55278" tIns="45527" rIns="91049" bIns="45527" numCol="1" rtlCol="0" anchor="ctr" anchorCtr="0" compatLnSpc="1">
            <a:prstTxWarp prst="textNoShape">
              <a:avLst/>
            </a:prstTxWarp>
          </a:bodyPr>
          <a:lstStyle/>
          <a:p>
            <a:pPr defTabSz="1114312" fontAlgn="base">
              <a:lnSpc>
                <a:spcPct val="80000"/>
              </a:lnSpc>
              <a:spcBef>
                <a:spcPct val="0"/>
              </a:spcBef>
              <a:spcAft>
                <a:spcPts val="600"/>
              </a:spcAft>
              <a:defRPr/>
            </a:pPr>
            <a:endParaRPr lang="en-US" sz="2000" kern="0" spc="-100" dirty="0">
              <a:ln>
                <a:solidFill>
                  <a:srgbClr val="FFFFFF">
                    <a:alpha val="0"/>
                  </a:srgbClr>
                </a:solidFill>
              </a:ln>
              <a:gradFill>
                <a:gsLst>
                  <a:gs pos="0">
                    <a:schemeClr val="tx1"/>
                  </a:gs>
                  <a:gs pos="86000">
                    <a:schemeClr val="tx1"/>
                  </a:gs>
                </a:gsLst>
                <a:lin ang="5400000" scaled="0"/>
              </a:gradFill>
              <a:latin typeface="Segoe Semibold" pitchFamily="34" charset="0"/>
            </a:endParaRPr>
          </a:p>
        </p:txBody>
      </p:sp>
      <p:sp>
        <p:nvSpPr>
          <p:cNvPr id="196" name="Isosceles Triangle 195"/>
          <p:cNvSpPr/>
          <p:nvPr/>
        </p:nvSpPr>
        <p:spPr bwMode="auto">
          <a:xfrm>
            <a:off x="6139465" y="2481329"/>
            <a:ext cx="185196" cy="185195"/>
          </a:xfrm>
          <a:prstGeom prst="triangle">
            <a:avLst/>
          </a:prstGeom>
          <a:solidFill>
            <a:srgbClr val="16A2D9"/>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55278" tIns="45527" rIns="91049" bIns="45527" numCol="1" rtlCol="0" anchor="ctr" anchorCtr="0" compatLnSpc="1">
            <a:prstTxWarp prst="textNoShape">
              <a:avLst/>
            </a:prstTxWarp>
          </a:bodyPr>
          <a:lstStyle/>
          <a:p>
            <a:pPr defTabSz="1114312" fontAlgn="base">
              <a:lnSpc>
                <a:spcPct val="80000"/>
              </a:lnSpc>
              <a:spcBef>
                <a:spcPct val="0"/>
              </a:spcBef>
              <a:spcAft>
                <a:spcPts val="600"/>
              </a:spcAft>
              <a:defRPr/>
            </a:pPr>
            <a:endParaRPr lang="en-US" sz="2000" kern="0" spc="-100" dirty="0">
              <a:ln>
                <a:solidFill>
                  <a:srgbClr val="FFFFFF">
                    <a:alpha val="0"/>
                  </a:srgbClr>
                </a:solidFill>
              </a:ln>
              <a:gradFill>
                <a:gsLst>
                  <a:gs pos="0">
                    <a:schemeClr val="tx1"/>
                  </a:gs>
                  <a:gs pos="86000">
                    <a:schemeClr val="tx1"/>
                  </a:gs>
                </a:gsLst>
                <a:lin ang="5400000" scaled="0"/>
              </a:gradFill>
              <a:latin typeface="Segoe Semibold" pitchFamily="34" charset="0"/>
            </a:endParaRPr>
          </a:p>
        </p:txBody>
      </p:sp>
      <p:sp>
        <p:nvSpPr>
          <p:cNvPr id="197" name="Isosceles Triangle 196"/>
          <p:cNvSpPr/>
          <p:nvPr/>
        </p:nvSpPr>
        <p:spPr bwMode="auto">
          <a:xfrm>
            <a:off x="5595154" y="2853363"/>
            <a:ext cx="185196" cy="185195"/>
          </a:xfrm>
          <a:prstGeom prst="triangle">
            <a:avLst/>
          </a:prstGeom>
          <a:solidFill>
            <a:srgbClr val="16A2D9"/>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55278" tIns="45527" rIns="91049" bIns="45527" numCol="1" rtlCol="0" anchor="ctr" anchorCtr="0" compatLnSpc="1">
            <a:prstTxWarp prst="textNoShape">
              <a:avLst/>
            </a:prstTxWarp>
          </a:bodyPr>
          <a:lstStyle/>
          <a:p>
            <a:pPr defTabSz="1114312" fontAlgn="base">
              <a:lnSpc>
                <a:spcPct val="80000"/>
              </a:lnSpc>
              <a:spcBef>
                <a:spcPct val="0"/>
              </a:spcBef>
              <a:spcAft>
                <a:spcPts val="600"/>
              </a:spcAft>
              <a:defRPr/>
            </a:pPr>
            <a:endParaRPr lang="en-US" sz="2000" kern="0" spc="-100" dirty="0">
              <a:ln>
                <a:solidFill>
                  <a:srgbClr val="FFFFFF">
                    <a:alpha val="0"/>
                  </a:srgbClr>
                </a:solidFill>
              </a:ln>
              <a:gradFill>
                <a:gsLst>
                  <a:gs pos="0">
                    <a:schemeClr val="tx1"/>
                  </a:gs>
                  <a:gs pos="86000">
                    <a:schemeClr val="tx1"/>
                  </a:gs>
                </a:gsLst>
                <a:lin ang="5400000" scaled="0"/>
              </a:gradFill>
              <a:latin typeface="Segoe Semibold" pitchFamily="34" charset="0"/>
            </a:endParaRPr>
          </a:p>
        </p:txBody>
      </p:sp>
      <p:sp>
        <p:nvSpPr>
          <p:cNvPr id="198" name="Isosceles Triangle 197"/>
          <p:cNvSpPr/>
          <p:nvPr/>
        </p:nvSpPr>
        <p:spPr bwMode="auto">
          <a:xfrm>
            <a:off x="5578560" y="2465403"/>
            <a:ext cx="185196" cy="185195"/>
          </a:xfrm>
          <a:prstGeom prst="triangle">
            <a:avLst/>
          </a:prstGeom>
          <a:solidFill>
            <a:srgbClr val="16A2D9"/>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55278" tIns="45527" rIns="91049" bIns="45527" numCol="1" rtlCol="0" anchor="ctr" anchorCtr="0" compatLnSpc="1">
            <a:prstTxWarp prst="textNoShape">
              <a:avLst/>
            </a:prstTxWarp>
          </a:bodyPr>
          <a:lstStyle/>
          <a:p>
            <a:pPr defTabSz="1114312" fontAlgn="base">
              <a:lnSpc>
                <a:spcPct val="80000"/>
              </a:lnSpc>
              <a:spcBef>
                <a:spcPct val="0"/>
              </a:spcBef>
              <a:spcAft>
                <a:spcPts val="600"/>
              </a:spcAft>
              <a:defRPr/>
            </a:pPr>
            <a:endParaRPr lang="en-US" sz="2000" kern="0" spc="-100" dirty="0">
              <a:ln>
                <a:solidFill>
                  <a:srgbClr val="FFFFFF">
                    <a:alpha val="0"/>
                  </a:srgbClr>
                </a:solidFill>
              </a:ln>
              <a:gradFill>
                <a:gsLst>
                  <a:gs pos="0">
                    <a:schemeClr val="tx1"/>
                  </a:gs>
                  <a:gs pos="86000">
                    <a:schemeClr val="tx1"/>
                  </a:gs>
                </a:gsLst>
                <a:lin ang="5400000" scaled="0"/>
              </a:gradFill>
              <a:latin typeface="Segoe Semibold" pitchFamily="34" charset="0"/>
            </a:endParaRPr>
          </a:p>
        </p:txBody>
      </p:sp>
      <p:sp>
        <p:nvSpPr>
          <p:cNvPr id="199" name="Isosceles Triangle 198"/>
          <p:cNvSpPr/>
          <p:nvPr/>
        </p:nvSpPr>
        <p:spPr bwMode="auto">
          <a:xfrm>
            <a:off x="10242802" y="5393798"/>
            <a:ext cx="185196" cy="185195"/>
          </a:xfrm>
          <a:prstGeom prst="triangle">
            <a:avLst/>
          </a:prstGeom>
          <a:solidFill>
            <a:srgbClr val="16A2D9"/>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55278" tIns="45527" rIns="91049" bIns="45527" numCol="1" rtlCol="0" anchor="ctr" anchorCtr="0" compatLnSpc="1">
            <a:prstTxWarp prst="textNoShape">
              <a:avLst/>
            </a:prstTxWarp>
          </a:bodyPr>
          <a:lstStyle/>
          <a:p>
            <a:pPr defTabSz="1114312" fontAlgn="base">
              <a:lnSpc>
                <a:spcPct val="80000"/>
              </a:lnSpc>
              <a:spcBef>
                <a:spcPct val="0"/>
              </a:spcBef>
              <a:spcAft>
                <a:spcPts val="600"/>
              </a:spcAft>
              <a:defRPr/>
            </a:pPr>
            <a:endParaRPr lang="en-US" sz="2000" kern="0" spc="-100" dirty="0">
              <a:ln>
                <a:solidFill>
                  <a:srgbClr val="FFFFFF">
                    <a:alpha val="0"/>
                  </a:srgbClr>
                </a:solidFill>
              </a:ln>
              <a:gradFill>
                <a:gsLst>
                  <a:gs pos="0">
                    <a:schemeClr val="tx1"/>
                  </a:gs>
                  <a:gs pos="86000">
                    <a:schemeClr val="tx1"/>
                  </a:gs>
                </a:gsLst>
                <a:lin ang="5400000" scaled="0"/>
              </a:gradFill>
              <a:latin typeface="Segoe Semibold" pitchFamily="34" charset="0"/>
            </a:endParaRPr>
          </a:p>
        </p:txBody>
      </p:sp>
      <p:sp>
        <p:nvSpPr>
          <p:cNvPr id="200" name="Isosceles Triangle 199"/>
          <p:cNvSpPr/>
          <p:nvPr/>
        </p:nvSpPr>
        <p:spPr bwMode="auto">
          <a:xfrm>
            <a:off x="9785483" y="3031598"/>
            <a:ext cx="185196" cy="185195"/>
          </a:xfrm>
          <a:prstGeom prst="triangle">
            <a:avLst/>
          </a:prstGeom>
          <a:solidFill>
            <a:srgbClr val="16A2D9"/>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55278" tIns="45527" rIns="91049" bIns="45527" numCol="1" rtlCol="0" anchor="ctr" anchorCtr="0" compatLnSpc="1">
            <a:prstTxWarp prst="textNoShape">
              <a:avLst/>
            </a:prstTxWarp>
          </a:bodyPr>
          <a:lstStyle/>
          <a:p>
            <a:pPr defTabSz="1114312" fontAlgn="base">
              <a:lnSpc>
                <a:spcPct val="80000"/>
              </a:lnSpc>
              <a:spcBef>
                <a:spcPct val="0"/>
              </a:spcBef>
              <a:spcAft>
                <a:spcPts val="600"/>
              </a:spcAft>
              <a:defRPr/>
            </a:pPr>
            <a:endParaRPr lang="en-US" sz="2000" kern="0" spc="-100" dirty="0">
              <a:ln>
                <a:solidFill>
                  <a:srgbClr val="FFFFFF">
                    <a:alpha val="0"/>
                  </a:srgbClr>
                </a:solidFill>
              </a:ln>
              <a:gradFill>
                <a:gsLst>
                  <a:gs pos="0">
                    <a:schemeClr val="tx1"/>
                  </a:gs>
                  <a:gs pos="86000">
                    <a:schemeClr val="tx1"/>
                  </a:gs>
                </a:gsLst>
                <a:lin ang="5400000" scaled="0"/>
              </a:gradFill>
              <a:latin typeface="Segoe Semibold" pitchFamily="34" charset="0"/>
            </a:endParaRPr>
          </a:p>
        </p:txBody>
      </p:sp>
      <p:sp>
        <p:nvSpPr>
          <p:cNvPr id="201" name="Isosceles Triangle 200"/>
          <p:cNvSpPr/>
          <p:nvPr/>
        </p:nvSpPr>
        <p:spPr bwMode="auto">
          <a:xfrm>
            <a:off x="9251944" y="3270064"/>
            <a:ext cx="185196" cy="185195"/>
          </a:xfrm>
          <a:prstGeom prst="triangle">
            <a:avLst/>
          </a:prstGeom>
          <a:solidFill>
            <a:srgbClr val="16A2D9"/>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55278" tIns="45527" rIns="91049" bIns="45527" numCol="1" rtlCol="0" anchor="ctr" anchorCtr="0" compatLnSpc="1">
            <a:prstTxWarp prst="textNoShape">
              <a:avLst/>
            </a:prstTxWarp>
          </a:bodyPr>
          <a:lstStyle/>
          <a:p>
            <a:pPr defTabSz="1114312" fontAlgn="base">
              <a:lnSpc>
                <a:spcPct val="80000"/>
              </a:lnSpc>
              <a:spcBef>
                <a:spcPct val="0"/>
              </a:spcBef>
              <a:spcAft>
                <a:spcPts val="600"/>
              </a:spcAft>
              <a:defRPr/>
            </a:pPr>
            <a:endParaRPr lang="en-US" sz="2000" kern="0" spc="-100" dirty="0">
              <a:ln>
                <a:solidFill>
                  <a:srgbClr val="FFFFFF">
                    <a:alpha val="0"/>
                  </a:srgbClr>
                </a:solidFill>
              </a:ln>
              <a:gradFill>
                <a:gsLst>
                  <a:gs pos="0">
                    <a:schemeClr val="tx1"/>
                  </a:gs>
                  <a:gs pos="86000">
                    <a:schemeClr val="tx1"/>
                  </a:gs>
                </a:gsLst>
                <a:lin ang="5400000" scaled="0"/>
              </a:gradFill>
              <a:latin typeface="Segoe Semibold" pitchFamily="34" charset="0"/>
            </a:endParaRPr>
          </a:p>
        </p:txBody>
      </p:sp>
      <p:sp>
        <p:nvSpPr>
          <p:cNvPr id="202" name="Isosceles Triangle 201"/>
          <p:cNvSpPr/>
          <p:nvPr/>
        </p:nvSpPr>
        <p:spPr bwMode="auto">
          <a:xfrm>
            <a:off x="9035819" y="4336864"/>
            <a:ext cx="185196" cy="185195"/>
          </a:xfrm>
          <a:prstGeom prst="triangle">
            <a:avLst/>
          </a:prstGeom>
          <a:solidFill>
            <a:srgbClr val="16A2D9"/>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55278" tIns="45527" rIns="91049" bIns="45527" numCol="1" rtlCol="0" anchor="ctr" anchorCtr="0" compatLnSpc="1">
            <a:prstTxWarp prst="textNoShape">
              <a:avLst/>
            </a:prstTxWarp>
          </a:bodyPr>
          <a:lstStyle/>
          <a:p>
            <a:pPr defTabSz="1114312" fontAlgn="base">
              <a:lnSpc>
                <a:spcPct val="80000"/>
              </a:lnSpc>
              <a:spcBef>
                <a:spcPct val="0"/>
              </a:spcBef>
              <a:spcAft>
                <a:spcPts val="600"/>
              </a:spcAft>
              <a:defRPr/>
            </a:pPr>
            <a:endParaRPr lang="en-US" sz="2000" kern="0" spc="-100" dirty="0">
              <a:ln>
                <a:solidFill>
                  <a:srgbClr val="FFFFFF">
                    <a:alpha val="0"/>
                  </a:srgbClr>
                </a:solidFill>
              </a:ln>
              <a:gradFill>
                <a:gsLst>
                  <a:gs pos="0">
                    <a:schemeClr val="tx1"/>
                  </a:gs>
                  <a:gs pos="86000">
                    <a:schemeClr val="tx1"/>
                  </a:gs>
                </a:gsLst>
                <a:lin ang="5400000" scaled="0"/>
              </a:gradFill>
              <a:latin typeface="Segoe Semibold" pitchFamily="34" charset="0"/>
            </a:endParaRPr>
          </a:p>
        </p:txBody>
      </p:sp>
      <p:sp>
        <p:nvSpPr>
          <p:cNvPr id="203" name="TextBox 13"/>
          <p:cNvSpPr txBox="1">
            <a:spLocks noChangeArrowheads="1"/>
          </p:cNvSpPr>
          <p:nvPr/>
        </p:nvSpPr>
        <p:spPr bwMode="auto">
          <a:xfrm>
            <a:off x="6812921" y="2421996"/>
            <a:ext cx="967831" cy="425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91049" tIns="45527" rIns="91049" bIns="45527">
            <a:spAutoFit/>
          </a:bodyPr>
          <a:lstStyle/>
          <a:p>
            <a:r>
              <a:rPr lang="en-US" sz="1083" dirty="0">
                <a:solidFill>
                  <a:srgbClr val="525051">
                    <a:alpha val="99000"/>
                  </a:srgbClr>
                </a:solidFill>
              </a:rPr>
              <a:t>N. Europe </a:t>
            </a:r>
          </a:p>
          <a:p>
            <a:r>
              <a:rPr lang="en-US" sz="1083" dirty="0">
                <a:solidFill>
                  <a:srgbClr val="525051">
                    <a:alpha val="99000"/>
                  </a:srgbClr>
                </a:solidFill>
              </a:rPr>
              <a:t>Sub-Region </a:t>
            </a:r>
          </a:p>
        </p:txBody>
      </p:sp>
      <p:cxnSp>
        <p:nvCxnSpPr>
          <p:cNvPr id="204" name="Straight Connector 203"/>
          <p:cNvCxnSpPr>
            <a:stCxn id="162" idx="7"/>
            <a:endCxn id="203" idx="1"/>
          </p:cNvCxnSpPr>
          <p:nvPr/>
        </p:nvCxnSpPr>
        <p:spPr>
          <a:xfrm flipV="1">
            <a:off x="5601247" y="2634616"/>
            <a:ext cx="1211674" cy="8382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10" name="TextBox 13"/>
          <p:cNvSpPr txBox="1">
            <a:spLocks noChangeArrowheads="1"/>
          </p:cNvSpPr>
          <p:nvPr/>
        </p:nvSpPr>
        <p:spPr bwMode="auto">
          <a:xfrm>
            <a:off x="6812921" y="2928799"/>
            <a:ext cx="967831" cy="425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91049" tIns="45527" rIns="91049" bIns="45527">
            <a:spAutoFit/>
          </a:bodyPr>
          <a:lstStyle/>
          <a:p>
            <a:r>
              <a:rPr lang="en-US" sz="1083" dirty="0">
                <a:solidFill>
                  <a:srgbClr val="525051">
                    <a:alpha val="99000"/>
                  </a:srgbClr>
                </a:solidFill>
              </a:rPr>
              <a:t>W. Europe </a:t>
            </a:r>
          </a:p>
          <a:p>
            <a:r>
              <a:rPr lang="en-US" sz="1083" dirty="0">
                <a:solidFill>
                  <a:srgbClr val="525051">
                    <a:alpha val="99000"/>
                  </a:srgbClr>
                </a:solidFill>
              </a:rPr>
              <a:t>Sub-Region </a:t>
            </a:r>
          </a:p>
        </p:txBody>
      </p:sp>
      <p:cxnSp>
        <p:nvCxnSpPr>
          <p:cNvPr id="211" name="Straight Connector 210"/>
          <p:cNvCxnSpPr>
            <a:stCxn id="137" idx="6"/>
            <a:endCxn id="167" idx="1"/>
          </p:cNvCxnSpPr>
          <p:nvPr/>
        </p:nvCxnSpPr>
        <p:spPr>
          <a:xfrm>
            <a:off x="3270952" y="3161620"/>
            <a:ext cx="340724" cy="13579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12" name="TextBox 13"/>
          <p:cNvSpPr txBox="1">
            <a:spLocks noChangeArrowheads="1"/>
          </p:cNvSpPr>
          <p:nvPr/>
        </p:nvSpPr>
        <p:spPr bwMode="auto">
          <a:xfrm>
            <a:off x="3611675" y="3591595"/>
            <a:ext cx="1437060" cy="425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91049" tIns="45527" rIns="91049" bIns="45527">
            <a:spAutoFit/>
          </a:bodyPr>
          <a:lstStyle/>
          <a:p>
            <a:r>
              <a:rPr lang="en-US" sz="1083" dirty="0">
                <a:solidFill>
                  <a:srgbClr val="525051">
                    <a:alpha val="99000"/>
                  </a:srgbClr>
                </a:solidFill>
              </a:rPr>
              <a:t>S. Central </a:t>
            </a:r>
            <a:br>
              <a:rPr lang="en-US" sz="1083" dirty="0">
                <a:solidFill>
                  <a:srgbClr val="525051">
                    <a:alpha val="99000"/>
                  </a:srgbClr>
                </a:solidFill>
              </a:rPr>
            </a:br>
            <a:r>
              <a:rPr lang="en-US" sz="1083" dirty="0">
                <a:solidFill>
                  <a:srgbClr val="525051">
                    <a:alpha val="99000"/>
                  </a:srgbClr>
                </a:solidFill>
              </a:rPr>
              <a:t>– U.S. Sub-Region</a:t>
            </a:r>
          </a:p>
        </p:txBody>
      </p:sp>
      <p:sp>
        <p:nvSpPr>
          <p:cNvPr id="175" name="Oval 174"/>
          <p:cNvSpPr/>
          <p:nvPr/>
        </p:nvSpPr>
        <p:spPr bwMode="auto">
          <a:xfrm>
            <a:off x="9163849" y="4217269"/>
            <a:ext cx="590704" cy="228601"/>
          </a:xfrm>
          <a:prstGeom prst="ellipse">
            <a:avLst/>
          </a:prstGeom>
          <a:solidFill>
            <a:schemeClr val="lt1">
              <a:alpha val="31000"/>
            </a:schemeClr>
          </a:solidFill>
          <a:ln w="6350">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76127" tIns="38060" rIns="76127" bIns="38060" numCol="1" rtlCol="0" anchor="ctr" anchorCtr="0" compatLnSpc="1">
            <a:prstTxWarp prst="textNoShape">
              <a:avLst/>
            </a:prstTxWarp>
          </a:bodyPr>
          <a:lstStyle/>
          <a:p>
            <a:pPr algn="ctr" defTabSz="910277"/>
            <a:endParaRPr lang="en-US" sz="1500" spc="-51" dirty="0">
              <a:gradFill>
                <a:gsLst>
                  <a:gs pos="0">
                    <a:srgbClr val="000000"/>
                  </a:gs>
                  <a:gs pos="100000">
                    <a:srgbClr val="000000"/>
                  </a:gs>
                </a:gsLst>
                <a:lin ang="5400000" scaled="0"/>
              </a:gradFill>
            </a:endParaRPr>
          </a:p>
        </p:txBody>
      </p:sp>
      <p:sp>
        <p:nvSpPr>
          <p:cNvPr id="169" name="Oval 168"/>
          <p:cNvSpPr/>
          <p:nvPr/>
        </p:nvSpPr>
        <p:spPr bwMode="auto">
          <a:xfrm>
            <a:off x="8782751" y="3531469"/>
            <a:ext cx="590704" cy="228601"/>
          </a:xfrm>
          <a:prstGeom prst="ellipse">
            <a:avLst/>
          </a:prstGeom>
          <a:solidFill>
            <a:schemeClr val="lt1">
              <a:alpha val="31000"/>
            </a:schemeClr>
          </a:solidFill>
          <a:ln w="6350">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76127" tIns="38060" rIns="76127" bIns="38060" numCol="1" rtlCol="0" anchor="ctr" anchorCtr="0" compatLnSpc="1">
            <a:prstTxWarp prst="textNoShape">
              <a:avLst/>
            </a:prstTxWarp>
          </a:bodyPr>
          <a:lstStyle/>
          <a:p>
            <a:pPr algn="ctr" defTabSz="910277"/>
            <a:endParaRPr lang="en-US" sz="1500" spc="-51" dirty="0">
              <a:gradFill>
                <a:gsLst>
                  <a:gs pos="0">
                    <a:srgbClr val="000000"/>
                  </a:gs>
                  <a:gs pos="100000">
                    <a:srgbClr val="000000"/>
                  </a:gs>
                </a:gsLst>
                <a:lin ang="5400000" scaled="0"/>
              </a:gradFill>
            </a:endParaRPr>
          </a:p>
        </p:txBody>
      </p:sp>
      <p:sp>
        <p:nvSpPr>
          <p:cNvPr id="206" name="Oval 205"/>
          <p:cNvSpPr/>
          <p:nvPr/>
        </p:nvSpPr>
        <p:spPr bwMode="auto">
          <a:xfrm>
            <a:off x="5737018" y="2935339"/>
            <a:ext cx="590704" cy="228601"/>
          </a:xfrm>
          <a:prstGeom prst="ellipse">
            <a:avLst/>
          </a:prstGeom>
          <a:solidFill>
            <a:schemeClr val="lt1">
              <a:alpha val="31000"/>
            </a:schemeClr>
          </a:solidFill>
          <a:ln w="6350">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76127" tIns="38060" rIns="76127" bIns="38060" numCol="1" rtlCol="0" anchor="ctr" anchorCtr="0" compatLnSpc="1">
            <a:prstTxWarp prst="textNoShape">
              <a:avLst/>
            </a:prstTxWarp>
          </a:bodyPr>
          <a:lstStyle/>
          <a:p>
            <a:pPr algn="ctr" defTabSz="910277"/>
            <a:endParaRPr lang="en-US" sz="1500" spc="-51" dirty="0">
              <a:gradFill>
                <a:gsLst>
                  <a:gs pos="0">
                    <a:srgbClr val="000000"/>
                  </a:gs>
                  <a:gs pos="100000">
                    <a:srgbClr val="000000"/>
                  </a:gs>
                </a:gsLst>
                <a:lin ang="5400000" scaled="0"/>
              </a:gradFill>
            </a:endParaRPr>
          </a:p>
        </p:txBody>
      </p:sp>
      <p:sp>
        <p:nvSpPr>
          <p:cNvPr id="80" name="Oval 79"/>
          <p:cNvSpPr/>
          <p:nvPr/>
        </p:nvSpPr>
        <p:spPr bwMode="auto">
          <a:xfrm>
            <a:off x="3181959" y="2897443"/>
            <a:ext cx="590704" cy="228601"/>
          </a:xfrm>
          <a:prstGeom prst="ellipse">
            <a:avLst/>
          </a:prstGeom>
          <a:solidFill>
            <a:schemeClr val="lt1">
              <a:alpha val="31000"/>
            </a:schemeClr>
          </a:solidFill>
          <a:ln w="6350">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76127" tIns="38060" rIns="76127" bIns="38060" numCol="1" rtlCol="0" anchor="ctr" anchorCtr="0" compatLnSpc="1">
            <a:prstTxWarp prst="textNoShape">
              <a:avLst/>
            </a:prstTxWarp>
          </a:bodyPr>
          <a:lstStyle/>
          <a:p>
            <a:pPr algn="ctr" defTabSz="910277"/>
            <a:endParaRPr lang="en-US" sz="1500" spc="-51" dirty="0">
              <a:gradFill>
                <a:gsLst>
                  <a:gs pos="0">
                    <a:srgbClr val="000000"/>
                  </a:gs>
                  <a:gs pos="100000">
                    <a:srgbClr val="000000"/>
                  </a:gs>
                </a:gsLst>
                <a:lin ang="5400000" scaled="0"/>
              </a:gradFill>
            </a:endParaRPr>
          </a:p>
        </p:txBody>
      </p:sp>
      <p:sp>
        <p:nvSpPr>
          <p:cNvPr id="89" name="TextBox 13"/>
          <p:cNvSpPr txBox="1">
            <a:spLocks noChangeArrowheads="1"/>
          </p:cNvSpPr>
          <p:nvPr/>
        </p:nvSpPr>
        <p:spPr bwMode="auto">
          <a:xfrm>
            <a:off x="3631508" y="2338454"/>
            <a:ext cx="1359272" cy="425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91049" tIns="45527" rIns="91049" bIns="45527">
            <a:spAutoFit/>
          </a:bodyPr>
          <a:lstStyle/>
          <a:p>
            <a:r>
              <a:rPr lang="en-US" sz="1083" dirty="0">
                <a:solidFill>
                  <a:srgbClr val="525051">
                    <a:alpha val="99000"/>
                  </a:srgbClr>
                </a:solidFill>
              </a:rPr>
              <a:t>East </a:t>
            </a:r>
            <a:br>
              <a:rPr lang="en-US" sz="1083" dirty="0">
                <a:solidFill>
                  <a:srgbClr val="525051">
                    <a:alpha val="99000"/>
                  </a:srgbClr>
                </a:solidFill>
              </a:rPr>
            </a:br>
            <a:r>
              <a:rPr lang="en-US" sz="1083" dirty="0">
                <a:solidFill>
                  <a:srgbClr val="525051">
                    <a:alpha val="99000"/>
                  </a:srgbClr>
                </a:solidFill>
              </a:rPr>
              <a:t>– U.S. Sub-Region</a:t>
            </a:r>
          </a:p>
        </p:txBody>
      </p:sp>
      <p:cxnSp>
        <p:nvCxnSpPr>
          <p:cNvPr id="90" name="Straight Connector 89"/>
          <p:cNvCxnSpPr>
            <a:stCxn id="80" idx="7"/>
          </p:cNvCxnSpPr>
          <p:nvPr/>
        </p:nvCxnSpPr>
        <p:spPr>
          <a:xfrm flipV="1">
            <a:off x="3686164" y="2785064"/>
            <a:ext cx="256868" cy="14584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Oval 92"/>
          <p:cNvSpPr/>
          <p:nvPr/>
        </p:nvSpPr>
        <p:spPr bwMode="auto">
          <a:xfrm>
            <a:off x="1708057" y="2882194"/>
            <a:ext cx="590704" cy="228601"/>
          </a:xfrm>
          <a:prstGeom prst="ellipse">
            <a:avLst/>
          </a:prstGeom>
          <a:solidFill>
            <a:schemeClr val="lt1">
              <a:alpha val="31000"/>
            </a:schemeClr>
          </a:solidFill>
          <a:ln w="6350">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76127" tIns="38060" rIns="76127" bIns="38060" numCol="1" rtlCol="0" anchor="ctr" anchorCtr="0" compatLnSpc="1">
            <a:prstTxWarp prst="textNoShape">
              <a:avLst/>
            </a:prstTxWarp>
          </a:bodyPr>
          <a:lstStyle/>
          <a:p>
            <a:pPr algn="ctr" defTabSz="910277"/>
            <a:endParaRPr lang="en-US" sz="1500" spc="-51" dirty="0">
              <a:gradFill>
                <a:gsLst>
                  <a:gs pos="0">
                    <a:srgbClr val="000000"/>
                  </a:gs>
                  <a:gs pos="100000">
                    <a:srgbClr val="000000"/>
                  </a:gs>
                </a:gsLst>
                <a:lin ang="5400000" scaled="0"/>
              </a:gradFill>
            </a:endParaRPr>
          </a:p>
        </p:txBody>
      </p:sp>
      <p:sp>
        <p:nvSpPr>
          <p:cNvPr id="97" name="TextBox 13"/>
          <p:cNvSpPr txBox="1">
            <a:spLocks noChangeArrowheads="1"/>
          </p:cNvSpPr>
          <p:nvPr/>
        </p:nvSpPr>
        <p:spPr bwMode="auto">
          <a:xfrm>
            <a:off x="266952" y="2296196"/>
            <a:ext cx="1441107" cy="42524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91049" tIns="45527" rIns="91049" bIns="45527">
            <a:spAutoFit/>
          </a:bodyPr>
          <a:lstStyle/>
          <a:p>
            <a:r>
              <a:rPr lang="en-US" sz="1083" dirty="0">
                <a:solidFill>
                  <a:srgbClr val="525051">
                    <a:alpha val="99000"/>
                  </a:srgbClr>
                </a:solidFill>
              </a:rPr>
              <a:t>West </a:t>
            </a:r>
            <a:br>
              <a:rPr lang="en-US" sz="1083" dirty="0">
                <a:solidFill>
                  <a:srgbClr val="525051">
                    <a:alpha val="99000"/>
                  </a:srgbClr>
                </a:solidFill>
              </a:rPr>
            </a:br>
            <a:r>
              <a:rPr lang="en-US" sz="1083" dirty="0">
                <a:solidFill>
                  <a:srgbClr val="525051">
                    <a:alpha val="99000"/>
                  </a:srgbClr>
                </a:solidFill>
              </a:rPr>
              <a:t>– U.S. Sub-Region</a:t>
            </a:r>
          </a:p>
        </p:txBody>
      </p:sp>
      <p:cxnSp>
        <p:nvCxnSpPr>
          <p:cNvPr id="4" name="Straight Connector 3"/>
          <p:cNvCxnSpPr>
            <a:stCxn id="97" idx="2"/>
            <a:endCxn id="93" idx="1"/>
          </p:cNvCxnSpPr>
          <p:nvPr/>
        </p:nvCxnSpPr>
        <p:spPr>
          <a:xfrm>
            <a:off x="987506" y="2721436"/>
            <a:ext cx="807058" cy="1942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419373" y="4926429"/>
            <a:ext cx="308379" cy="374028"/>
            <a:chOff x="503238" y="5911715"/>
            <a:chExt cx="370055" cy="448833"/>
          </a:xfrm>
        </p:grpSpPr>
        <p:grpSp>
          <p:nvGrpSpPr>
            <p:cNvPr id="139" name="Group 138"/>
            <p:cNvGrpSpPr/>
            <p:nvPr/>
          </p:nvGrpSpPr>
          <p:grpSpPr>
            <a:xfrm>
              <a:off x="503238" y="5911715"/>
              <a:ext cx="216199" cy="448833"/>
              <a:chOff x="1413986" y="6580204"/>
              <a:chExt cx="488910" cy="1014984"/>
            </a:xfrm>
          </p:grpSpPr>
          <p:sp>
            <p:nvSpPr>
              <p:cNvPr id="140" name="Rectangle 18"/>
              <p:cNvSpPr/>
              <p:nvPr/>
            </p:nvSpPr>
            <p:spPr bwMode="auto">
              <a:xfrm>
                <a:off x="1423190" y="6675286"/>
                <a:ext cx="452611" cy="826300"/>
              </a:xfrm>
              <a:custGeom>
                <a:avLst/>
                <a:gdLst/>
                <a:ahLst/>
                <a:cxnLst/>
                <a:rect l="l" t="t" r="r" b="b"/>
                <a:pathLst>
                  <a:path w="460787" h="841225">
                    <a:moveTo>
                      <a:pt x="295330" y="0"/>
                    </a:moveTo>
                    <a:lnTo>
                      <a:pt x="460787" y="70191"/>
                    </a:lnTo>
                    <a:lnTo>
                      <a:pt x="460787" y="763884"/>
                    </a:lnTo>
                    <a:lnTo>
                      <a:pt x="301267" y="841225"/>
                    </a:lnTo>
                    <a:lnTo>
                      <a:pt x="0" y="780330"/>
                    </a:lnTo>
                    <a:lnTo>
                      <a:pt x="0" y="683108"/>
                    </a:lnTo>
                    <a:lnTo>
                      <a:pt x="0" y="51455"/>
                    </a:ln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76197" tIns="38098" rIns="76197" bIns="38098" numCol="1" rtlCol="0" anchor="ctr" anchorCtr="0" compatLnSpc="1">
                <a:prstTxWarp prst="textNoShape">
                  <a:avLst/>
                </a:prstTxWarp>
              </a:bodyPr>
              <a:lstStyle/>
              <a:p>
                <a:pPr algn="ctr" defTabSz="761029" fontAlgn="base">
                  <a:spcBef>
                    <a:spcPct val="0"/>
                  </a:spcBef>
                  <a:spcAft>
                    <a:spcPct val="0"/>
                  </a:spcAft>
                </a:pPr>
                <a:endParaRPr lang="en-US" sz="1833" dirty="0">
                  <a:solidFill>
                    <a:schemeClr val="tx2"/>
                  </a:solidFill>
                </a:endParaRPr>
              </a:p>
            </p:txBody>
          </p:sp>
          <p:pic>
            <p:nvPicPr>
              <p:cNvPr id="141" name="Picture 6" descr="\\magnum\Projects\Microsoft\Cloud Power FY12\Design\Icons\PNGs\Server_2.png"/>
              <p:cNvPicPr>
                <a:picLocks noChangeAspect="1" noChangeArrowheads="1"/>
              </p:cNvPicPr>
              <p:nvPr/>
            </p:nvPicPr>
            <p:blipFill rotWithShape="1">
              <a:blip r:embed="rId4" cstate="print">
                <a:biLevel thresh="25000"/>
                <a:extLst>
                  <a:ext uri="{28A0092B-C50C-407E-A947-70E740481C1C}">
                    <a14:useLocalDpi xmlns:a14="http://schemas.microsoft.com/office/drawing/2010/main" val="0"/>
                  </a:ext>
                </a:extLst>
              </a:blip>
              <a:srcRect l="27509" r="25796"/>
              <a:stretch/>
            </p:blipFill>
            <p:spPr bwMode="auto">
              <a:xfrm>
                <a:off x="1413986" y="6580204"/>
                <a:ext cx="488910" cy="1014984"/>
              </a:xfrm>
              <a:prstGeom prst="rect">
                <a:avLst/>
              </a:prstGeom>
            </p:spPr>
            <p:style>
              <a:lnRef idx="2">
                <a:schemeClr val="accent2"/>
              </a:lnRef>
              <a:fillRef idx="1">
                <a:schemeClr val="lt1"/>
              </a:fillRef>
              <a:effectRef idx="0">
                <a:schemeClr val="accent2"/>
              </a:effectRef>
              <a:fontRef idx="minor">
                <a:schemeClr val="dk1"/>
              </a:fontRef>
            </p:style>
          </p:pic>
        </p:grpSp>
        <p:grpSp>
          <p:nvGrpSpPr>
            <p:cNvPr id="3" name="Group 2"/>
            <p:cNvGrpSpPr/>
            <p:nvPr/>
          </p:nvGrpSpPr>
          <p:grpSpPr>
            <a:xfrm>
              <a:off x="641939" y="6123874"/>
              <a:ext cx="231354" cy="231295"/>
              <a:chOff x="1581719" y="5197873"/>
              <a:chExt cx="349941" cy="349851"/>
            </a:xfrm>
          </p:grpSpPr>
          <p:sp>
            <p:nvSpPr>
              <p:cNvPr id="2" name="Oval 1"/>
              <p:cNvSpPr/>
              <p:nvPr/>
            </p:nvSpPr>
            <p:spPr bwMode="auto">
              <a:xfrm>
                <a:off x="1587267" y="5203376"/>
                <a:ext cx="338844" cy="338844"/>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76200" tIns="38100" rIns="38100" bIns="76200" numCol="1" spcCol="0" rtlCol="0" fromWordArt="0" anchor="b" anchorCtr="0" forceAA="0" compatLnSpc="1">
                <a:prstTxWarp prst="textNoShape">
                  <a:avLst/>
                </a:prstTxWarp>
                <a:noAutofit/>
              </a:bodyPr>
              <a:lstStyle/>
              <a:p>
                <a:pPr algn="ctr" defTabSz="761029" fontAlgn="base">
                  <a:spcBef>
                    <a:spcPct val="0"/>
                  </a:spcBef>
                  <a:spcAft>
                    <a:spcPct val="0"/>
                  </a:spcAft>
                </a:pPr>
                <a:endParaRPr lang="en-US" sz="1500" spc="-42"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03"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ln/>
            </p:spPr>
            <p:style>
              <a:lnRef idx="2">
                <a:schemeClr val="accent2"/>
              </a:lnRef>
              <a:fillRef idx="1">
                <a:schemeClr val="lt1"/>
              </a:fillRef>
              <a:effectRef idx="0">
                <a:schemeClr val="accent2"/>
              </a:effectRef>
              <a:fontRef idx="minor">
                <a:schemeClr val="dk1"/>
              </a:fontRef>
            </p:style>
            <p:txBody>
              <a:bodyPr vert="horz" wrap="square" lIns="68588" tIns="34294" rIns="68588" bIns="34294" numCol="1" anchor="t" anchorCtr="0" compatLnSpc="1">
                <a:prstTxWarp prst="textNoShape">
                  <a:avLst/>
                </a:prstTxWarp>
              </a:bodyPr>
              <a:lstStyle/>
              <a:p>
                <a:endParaRPr lang="en-US" sz="1333" dirty="0"/>
              </a:p>
            </p:txBody>
          </p:sp>
        </p:grpSp>
      </p:grpSp>
      <p:grpSp>
        <p:nvGrpSpPr>
          <p:cNvPr id="144" name="Group 143"/>
          <p:cNvGrpSpPr/>
          <p:nvPr/>
        </p:nvGrpSpPr>
        <p:grpSpPr>
          <a:xfrm>
            <a:off x="1849228" y="2695172"/>
            <a:ext cx="308379" cy="374028"/>
            <a:chOff x="503238" y="5911715"/>
            <a:chExt cx="370055" cy="448833"/>
          </a:xfrm>
        </p:grpSpPr>
        <p:grpSp>
          <p:nvGrpSpPr>
            <p:cNvPr id="146" name="Group 145"/>
            <p:cNvGrpSpPr/>
            <p:nvPr/>
          </p:nvGrpSpPr>
          <p:grpSpPr>
            <a:xfrm>
              <a:off x="503238" y="5911715"/>
              <a:ext cx="216199" cy="448833"/>
              <a:chOff x="1413986" y="6580204"/>
              <a:chExt cx="488910" cy="1014984"/>
            </a:xfrm>
          </p:grpSpPr>
          <p:sp>
            <p:nvSpPr>
              <p:cNvPr id="152" name="Rectangle 18"/>
              <p:cNvSpPr/>
              <p:nvPr/>
            </p:nvSpPr>
            <p:spPr bwMode="auto">
              <a:xfrm>
                <a:off x="1423190" y="6675286"/>
                <a:ext cx="452611" cy="826300"/>
              </a:xfrm>
              <a:custGeom>
                <a:avLst/>
                <a:gdLst/>
                <a:ahLst/>
                <a:cxnLst/>
                <a:rect l="l" t="t" r="r" b="b"/>
                <a:pathLst>
                  <a:path w="460787" h="841225">
                    <a:moveTo>
                      <a:pt x="295330" y="0"/>
                    </a:moveTo>
                    <a:lnTo>
                      <a:pt x="460787" y="70191"/>
                    </a:lnTo>
                    <a:lnTo>
                      <a:pt x="460787" y="763884"/>
                    </a:lnTo>
                    <a:lnTo>
                      <a:pt x="301267" y="841225"/>
                    </a:lnTo>
                    <a:lnTo>
                      <a:pt x="0" y="780330"/>
                    </a:lnTo>
                    <a:lnTo>
                      <a:pt x="0" y="683108"/>
                    </a:lnTo>
                    <a:lnTo>
                      <a:pt x="0" y="51455"/>
                    </a:ln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76197" tIns="38098" rIns="76197" bIns="38098" numCol="1" rtlCol="0" anchor="ctr" anchorCtr="0" compatLnSpc="1">
                <a:prstTxWarp prst="textNoShape">
                  <a:avLst/>
                </a:prstTxWarp>
              </a:bodyPr>
              <a:lstStyle/>
              <a:p>
                <a:pPr algn="ctr" defTabSz="761029" fontAlgn="base">
                  <a:spcBef>
                    <a:spcPct val="0"/>
                  </a:spcBef>
                  <a:spcAft>
                    <a:spcPct val="0"/>
                  </a:spcAft>
                </a:pPr>
                <a:endParaRPr lang="en-US" sz="1833" dirty="0">
                  <a:solidFill>
                    <a:schemeClr val="tx2"/>
                  </a:solidFill>
                </a:endParaRPr>
              </a:p>
            </p:txBody>
          </p:sp>
          <p:pic>
            <p:nvPicPr>
              <p:cNvPr id="153" name="Picture 6" descr="\\magnum\Projects\Microsoft\Cloud Power FY12\Design\Icons\PNGs\Server_2.png"/>
              <p:cNvPicPr>
                <a:picLocks noChangeAspect="1" noChangeArrowheads="1"/>
              </p:cNvPicPr>
              <p:nvPr/>
            </p:nvPicPr>
            <p:blipFill rotWithShape="1">
              <a:blip r:embed="rId4" cstate="print">
                <a:biLevel thresh="25000"/>
                <a:extLst>
                  <a:ext uri="{28A0092B-C50C-407E-A947-70E740481C1C}">
                    <a14:useLocalDpi xmlns:a14="http://schemas.microsoft.com/office/drawing/2010/main" val="0"/>
                  </a:ext>
                </a:extLst>
              </a:blip>
              <a:srcRect l="27509" r="25796"/>
              <a:stretch/>
            </p:blipFill>
            <p:spPr bwMode="auto">
              <a:xfrm>
                <a:off x="1413986" y="6580204"/>
                <a:ext cx="488910" cy="1014984"/>
              </a:xfrm>
              <a:prstGeom prst="rect">
                <a:avLst/>
              </a:prstGeom>
            </p:spPr>
            <p:style>
              <a:lnRef idx="2">
                <a:schemeClr val="accent2"/>
              </a:lnRef>
              <a:fillRef idx="1">
                <a:schemeClr val="lt1"/>
              </a:fillRef>
              <a:effectRef idx="0">
                <a:schemeClr val="accent2"/>
              </a:effectRef>
              <a:fontRef idx="minor">
                <a:schemeClr val="dk1"/>
              </a:fontRef>
            </p:style>
          </p:pic>
        </p:grpSp>
        <p:grpSp>
          <p:nvGrpSpPr>
            <p:cNvPr id="147" name="Group 146"/>
            <p:cNvGrpSpPr/>
            <p:nvPr/>
          </p:nvGrpSpPr>
          <p:grpSpPr>
            <a:xfrm>
              <a:off x="641939" y="6123874"/>
              <a:ext cx="231354" cy="231295"/>
              <a:chOff x="1581719" y="5197873"/>
              <a:chExt cx="349941" cy="349851"/>
            </a:xfrm>
          </p:grpSpPr>
          <p:sp>
            <p:nvSpPr>
              <p:cNvPr id="148" name="Oval 147"/>
              <p:cNvSpPr/>
              <p:nvPr/>
            </p:nvSpPr>
            <p:spPr bwMode="auto">
              <a:xfrm>
                <a:off x="1587267" y="5203376"/>
                <a:ext cx="338844" cy="338844"/>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76200" tIns="38100" rIns="38100" bIns="76200" numCol="1" spcCol="0" rtlCol="0" fromWordArt="0" anchor="b" anchorCtr="0" forceAA="0" compatLnSpc="1">
                <a:prstTxWarp prst="textNoShape">
                  <a:avLst/>
                </a:prstTxWarp>
                <a:noAutofit/>
              </a:bodyPr>
              <a:lstStyle/>
              <a:p>
                <a:pPr algn="ctr" defTabSz="761029" fontAlgn="base">
                  <a:spcBef>
                    <a:spcPct val="0"/>
                  </a:spcBef>
                  <a:spcAft>
                    <a:spcPct val="0"/>
                  </a:spcAft>
                </a:pPr>
                <a:endParaRPr lang="en-US" sz="1500" spc="-42"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0"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ln/>
            </p:spPr>
            <p:style>
              <a:lnRef idx="2">
                <a:schemeClr val="accent2"/>
              </a:lnRef>
              <a:fillRef idx="1">
                <a:schemeClr val="lt1"/>
              </a:fillRef>
              <a:effectRef idx="0">
                <a:schemeClr val="accent2"/>
              </a:effectRef>
              <a:fontRef idx="minor">
                <a:schemeClr val="dk1"/>
              </a:fontRef>
            </p:style>
            <p:txBody>
              <a:bodyPr vert="horz" wrap="square" lIns="68588" tIns="34294" rIns="68588" bIns="34294" numCol="1" anchor="t" anchorCtr="0" compatLnSpc="1">
                <a:prstTxWarp prst="textNoShape">
                  <a:avLst/>
                </a:prstTxWarp>
              </a:bodyPr>
              <a:lstStyle/>
              <a:p>
                <a:endParaRPr lang="en-US" sz="1333" dirty="0"/>
              </a:p>
            </p:txBody>
          </p:sp>
        </p:grpSp>
      </p:grpSp>
      <p:grpSp>
        <p:nvGrpSpPr>
          <p:cNvPr id="154" name="Group 153"/>
          <p:cNvGrpSpPr/>
          <p:nvPr/>
        </p:nvGrpSpPr>
        <p:grpSpPr>
          <a:xfrm>
            <a:off x="2642306" y="3265842"/>
            <a:ext cx="308379" cy="374028"/>
            <a:chOff x="503238" y="5911715"/>
            <a:chExt cx="370055" cy="448833"/>
          </a:xfrm>
        </p:grpSpPr>
        <p:grpSp>
          <p:nvGrpSpPr>
            <p:cNvPr id="155" name="Group 154"/>
            <p:cNvGrpSpPr/>
            <p:nvPr/>
          </p:nvGrpSpPr>
          <p:grpSpPr>
            <a:xfrm>
              <a:off x="503238" y="5911715"/>
              <a:ext cx="216199" cy="448833"/>
              <a:chOff x="1413986" y="6580204"/>
              <a:chExt cx="488910" cy="1014984"/>
            </a:xfrm>
          </p:grpSpPr>
          <p:sp>
            <p:nvSpPr>
              <p:cNvPr id="215" name="Rectangle 18"/>
              <p:cNvSpPr/>
              <p:nvPr/>
            </p:nvSpPr>
            <p:spPr bwMode="auto">
              <a:xfrm>
                <a:off x="1423190" y="6675286"/>
                <a:ext cx="452611" cy="826300"/>
              </a:xfrm>
              <a:custGeom>
                <a:avLst/>
                <a:gdLst/>
                <a:ahLst/>
                <a:cxnLst/>
                <a:rect l="l" t="t" r="r" b="b"/>
                <a:pathLst>
                  <a:path w="460787" h="841225">
                    <a:moveTo>
                      <a:pt x="295330" y="0"/>
                    </a:moveTo>
                    <a:lnTo>
                      <a:pt x="460787" y="70191"/>
                    </a:lnTo>
                    <a:lnTo>
                      <a:pt x="460787" y="763884"/>
                    </a:lnTo>
                    <a:lnTo>
                      <a:pt x="301267" y="841225"/>
                    </a:lnTo>
                    <a:lnTo>
                      <a:pt x="0" y="780330"/>
                    </a:lnTo>
                    <a:lnTo>
                      <a:pt x="0" y="683108"/>
                    </a:lnTo>
                    <a:lnTo>
                      <a:pt x="0" y="51455"/>
                    </a:ln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76197" tIns="38098" rIns="76197" bIns="38098" numCol="1" rtlCol="0" anchor="ctr" anchorCtr="0" compatLnSpc="1">
                <a:prstTxWarp prst="textNoShape">
                  <a:avLst/>
                </a:prstTxWarp>
              </a:bodyPr>
              <a:lstStyle/>
              <a:p>
                <a:pPr algn="ctr" defTabSz="761029" fontAlgn="base">
                  <a:spcBef>
                    <a:spcPct val="0"/>
                  </a:spcBef>
                  <a:spcAft>
                    <a:spcPct val="0"/>
                  </a:spcAft>
                </a:pPr>
                <a:endParaRPr lang="en-US" sz="1833" dirty="0">
                  <a:solidFill>
                    <a:schemeClr val="tx2"/>
                  </a:solidFill>
                </a:endParaRPr>
              </a:p>
            </p:txBody>
          </p:sp>
          <p:pic>
            <p:nvPicPr>
              <p:cNvPr id="216" name="Picture 6" descr="\\magnum\Projects\Microsoft\Cloud Power FY12\Design\Icons\PNGs\Server_2.png"/>
              <p:cNvPicPr>
                <a:picLocks noChangeAspect="1" noChangeArrowheads="1"/>
              </p:cNvPicPr>
              <p:nvPr/>
            </p:nvPicPr>
            <p:blipFill rotWithShape="1">
              <a:blip r:embed="rId4" cstate="print">
                <a:biLevel thresh="25000"/>
                <a:extLst>
                  <a:ext uri="{28A0092B-C50C-407E-A947-70E740481C1C}">
                    <a14:useLocalDpi xmlns:a14="http://schemas.microsoft.com/office/drawing/2010/main" val="0"/>
                  </a:ext>
                </a:extLst>
              </a:blip>
              <a:srcRect l="27509" r="25796"/>
              <a:stretch/>
            </p:blipFill>
            <p:spPr bwMode="auto">
              <a:xfrm>
                <a:off x="1413986" y="6580204"/>
                <a:ext cx="488910" cy="1014984"/>
              </a:xfrm>
              <a:prstGeom prst="rect">
                <a:avLst/>
              </a:prstGeom>
            </p:spPr>
            <p:style>
              <a:lnRef idx="2">
                <a:schemeClr val="accent2"/>
              </a:lnRef>
              <a:fillRef idx="1">
                <a:schemeClr val="lt1"/>
              </a:fillRef>
              <a:effectRef idx="0">
                <a:schemeClr val="accent2"/>
              </a:effectRef>
              <a:fontRef idx="minor">
                <a:schemeClr val="dk1"/>
              </a:fontRef>
            </p:style>
          </p:pic>
        </p:grpSp>
        <p:grpSp>
          <p:nvGrpSpPr>
            <p:cNvPr id="156" name="Group 155"/>
            <p:cNvGrpSpPr/>
            <p:nvPr/>
          </p:nvGrpSpPr>
          <p:grpSpPr>
            <a:xfrm>
              <a:off x="641939" y="6123874"/>
              <a:ext cx="231354" cy="231295"/>
              <a:chOff x="1581719" y="5197873"/>
              <a:chExt cx="349941" cy="349851"/>
            </a:xfrm>
          </p:grpSpPr>
          <p:sp>
            <p:nvSpPr>
              <p:cNvPr id="213" name="Oval 212"/>
              <p:cNvSpPr/>
              <p:nvPr/>
            </p:nvSpPr>
            <p:spPr bwMode="auto">
              <a:xfrm>
                <a:off x="1587267" y="5203376"/>
                <a:ext cx="338844" cy="338844"/>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76200" tIns="38100" rIns="38100" bIns="76200" numCol="1" spcCol="0" rtlCol="0" fromWordArt="0" anchor="b" anchorCtr="0" forceAA="0" compatLnSpc="1">
                <a:prstTxWarp prst="textNoShape">
                  <a:avLst/>
                </a:prstTxWarp>
                <a:noAutofit/>
              </a:bodyPr>
              <a:lstStyle/>
              <a:p>
                <a:pPr algn="ctr" defTabSz="761029" fontAlgn="base">
                  <a:spcBef>
                    <a:spcPct val="0"/>
                  </a:spcBef>
                  <a:spcAft>
                    <a:spcPct val="0"/>
                  </a:spcAft>
                </a:pPr>
                <a:endParaRPr lang="en-US" sz="1500" spc="-42"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14"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ln/>
            </p:spPr>
            <p:style>
              <a:lnRef idx="2">
                <a:schemeClr val="accent2"/>
              </a:lnRef>
              <a:fillRef idx="1">
                <a:schemeClr val="lt1"/>
              </a:fillRef>
              <a:effectRef idx="0">
                <a:schemeClr val="accent2"/>
              </a:effectRef>
              <a:fontRef idx="minor">
                <a:schemeClr val="dk1"/>
              </a:fontRef>
            </p:style>
            <p:txBody>
              <a:bodyPr vert="horz" wrap="square" lIns="68588" tIns="34294" rIns="68588" bIns="34294" numCol="1" anchor="t" anchorCtr="0" compatLnSpc="1">
                <a:prstTxWarp prst="textNoShape">
                  <a:avLst/>
                </a:prstTxWarp>
              </a:bodyPr>
              <a:lstStyle/>
              <a:p>
                <a:endParaRPr lang="en-US" sz="1333" dirty="0"/>
              </a:p>
            </p:txBody>
          </p:sp>
        </p:grpSp>
      </p:grpSp>
      <p:grpSp>
        <p:nvGrpSpPr>
          <p:cNvPr id="217" name="Group 216"/>
          <p:cNvGrpSpPr/>
          <p:nvPr/>
        </p:nvGrpSpPr>
        <p:grpSpPr>
          <a:xfrm>
            <a:off x="2821419" y="2870019"/>
            <a:ext cx="308379" cy="374028"/>
            <a:chOff x="503238" y="5911715"/>
            <a:chExt cx="370055" cy="448833"/>
          </a:xfrm>
        </p:grpSpPr>
        <p:grpSp>
          <p:nvGrpSpPr>
            <p:cNvPr id="218" name="Group 217"/>
            <p:cNvGrpSpPr/>
            <p:nvPr/>
          </p:nvGrpSpPr>
          <p:grpSpPr>
            <a:xfrm>
              <a:off x="503238" y="5911715"/>
              <a:ext cx="216199" cy="448833"/>
              <a:chOff x="1413986" y="6580204"/>
              <a:chExt cx="488910" cy="1014984"/>
            </a:xfrm>
          </p:grpSpPr>
          <p:sp>
            <p:nvSpPr>
              <p:cNvPr id="222" name="Rectangle 18"/>
              <p:cNvSpPr/>
              <p:nvPr/>
            </p:nvSpPr>
            <p:spPr bwMode="auto">
              <a:xfrm>
                <a:off x="1423190" y="6675286"/>
                <a:ext cx="452611" cy="826300"/>
              </a:xfrm>
              <a:custGeom>
                <a:avLst/>
                <a:gdLst/>
                <a:ahLst/>
                <a:cxnLst/>
                <a:rect l="l" t="t" r="r" b="b"/>
                <a:pathLst>
                  <a:path w="460787" h="841225">
                    <a:moveTo>
                      <a:pt x="295330" y="0"/>
                    </a:moveTo>
                    <a:lnTo>
                      <a:pt x="460787" y="70191"/>
                    </a:lnTo>
                    <a:lnTo>
                      <a:pt x="460787" y="763884"/>
                    </a:lnTo>
                    <a:lnTo>
                      <a:pt x="301267" y="841225"/>
                    </a:lnTo>
                    <a:lnTo>
                      <a:pt x="0" y="780330"/>
                    </a:lnTo>
                    <a:lnTo>
                      <a:pt x="0" y="683108"/>
                    </a:lnTo>
                    <a:lnTo>
                      <a:pt x="0" y="51455"/>
                    </a:ln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76197" tIns="38098" rIns="76197" bIns="38098" numCol="1" rtlCol="0" anchor="ctr" anchorCtr="0" compatLnSpc="1">
                <a:prstTxWarp prst="textNoShape">
                  <a:avLst/>
                </a:prstTxWarp>
              </a:bodyPr>
              <a:lstStyle/>
              <a:p>
                <a:pPr algn="ctr" defTabSz="761029" fontAlgn="base">
                  <a:spcBef>
                    <a:spcPct val="0"/>
                  </a:spcBef>
                  <a:spcAft>
                    <a:spcPct val="0"/>
                  </a:spcAft>
                </a:pPr>
                <a:endParaRPr lang="en-US" sz="1833" dirty="0">
                  <a:solidFill>
                    <a:schemeClr val="tx2"/>
                  </a:solidFill>
                </a:endParaRPr>
              </a:p>
            </p:txBody>
          </p:sp>
          <p:pic>
            <p:nvPicPr>
              <p:cNvPr id="223" name="Picture 6" descr="\\magnum\Projects\Microsoft\Cloud Power FY12\Design\Icons\PNGs\Server_2.png"/>
              <p:cNvPicPr>
                <a:picLocks noChangeAspect="1" noChangeArrowheads="1"/>
              </p:cNvPicPr>
              <p:nvPr/>
            </p:nvPicPr>
            <p:blipFill rotWithShape="1">
              <a:blip r:embed="rId4" cstate="print">
                <a:biLevel thresh="25000"/>
                <a:extLst>
                  <a:ext uri="{28A0092B-C50C-407E-A947-70E740481C1C}">
                    <a14:useLocalDpi xmlns:a14="http://schemas.microsoft.com/office/drawing/2010/main" val="0"/>
                  </a:ext>
                </a:extLst>
              </a:blip>
              <a:srcRect l="27509" r="25796"/>
              <a:stretch/>
            </p:blipFill>
            <p:spPr bwMode="auto">
              <a:xfrm>
                <a:off x="1413986" y="6580204"/>
                <a:ext cx="488910" cy="1014984"/>
              </a:xfrm>
              <a:prstGeom prst="rect">
                <a:avLst/>
              </a:prstGeom>
            </p:spPr>
            <p:style>
              <a:lnRef idx="2">
                <a:schemeClr val="accent2"/>
              </a:lnRef>
              <a:fillRef idx="1">
                <a:schemeClr val="lt1"/>
              </a:fillRef>
              <a:effectRef idx="0">
                <a:schemeClr val="accent2"/>
              </a:effectRef>
              <a:fontRef idx="minor">
                <a:schemeClr val="dk1"/>
              </a:fontRef>
            </p:style>
          </p:pic>
        </p:grpSp>
        <p:grpSp>
          <p:nvGrpSpPr>
            <p:cNvPr id="219" name="Group 218"/>
            <p:cNvGrpSpPr/>
            <p:nvPr/>
          </p:nvGrpSpPr>
          <p:grpSpPr>
            <a:xfrm>
              <a:off x="641939" y="6123874"/>
              <a:ext cx="231354" cy="231295"/>
              <a:chOff x="1581719" y="5197873"/>
              <a:chExt cx="349941" cy="349851"/>
            </a:xfrm>
          </p:grpSpPr>
          <p:sp>
            <p:nvSpPr>
              <p:cNvPr id="220" name="Oval 219"/>
              <p:cNvSpPr/>
              <p:nvPr/>
            </p:nvSpPr>
            <p:spPr bwMode="auto">
              <a:xfrm>
                <a:off x="1587267" y="5203376"/>
                <a:ext cx="338844" cy="338844"/>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76200" tIns="38100" rIns="38100" bIns="76200" numCol="1" spcCol="0" rtlCol="0" fromWordArt="0" anchor="b" anchorCtr="0" forceAA="0" compatLnSpc="1">
                <a:prstTxWarp prst="textNoShape">
                  <a:avLst/>
                </a:prstTxWarp>
                <a:noAutofit/>
              </a:bodyPr>
              <a:lstStyle/>
              <a:p>
                <a:pPr algn="ctr" defTabSz="761029" fontAlgn="base">
                  <a:spcBef>
                    <a:spcPct val="0"/>
                  </a:spcBef>
                  <a:spcAft>
                    <a:spcPct val="0"/>
                  </a:spcAft>
                </a:pPr>
                <a:endParaRPr lang="en-US" sz="1500" spc="-42"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21"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ln/>
            </p:spPr>
            <p:style>
              <a:lnRef idx="2">
                <a:schemeClr val="accent2"/>
              </a:lnRef>
              <a:fillRef idx="1">
                <a:schemeClr val="lt1"/>
              </a:fillRef>
              <a:effectRef idx="0">
                <a:schemeClr val="accent2"/>
              </a:effectRef>
              <a:fontRef idx="minor">
                <a:schemeClr val="dk1"/>
              </a:fontRef>
            </p:style>
            <p:txBody>
              <a:bodyPr vert="horz" wrap="square" lIns="68588" tIns="34294" rIns="68588" bIns="34294" numCol="1" anchor="t" anchorCtr="0" compatLnSpc="1">
                <a:prstTxWarp prst="textNoShape">
                  <a:avLst/>
                </a:prstTxWarp>
              </a:bodyPr>
              <a:lstStyle/>
              <a:p>
                <a:endParaRPr lang="en-US" sz="1333" dirty="0"/>
              </a:p>
            </p:txBody>
          </p:sp>
        </p:grpSp>
      </p:grpSp>
      <p:grpSp>
        <p:nvGrpSpPr>
          <p:cNvPr id="224" name="Group 223"/>
          <p:cNvGrpSpPr/>
          <p:nvPr/>
        </p:nvGrpSpPr>
        <p:grpSpPr>
          <a:xfrm>
            <a:off x="3323130" y="2708316"/>
            <a:ext cx="308379" cy="374028"/>
            <a:chOff x="503238" y="5911715"/>
            <a:chExt cx="370055" cy="448833"/>
          </a:xfrm>
        </p:grpSpPr>
        <p:grpSp>
          <p:nvGrpSpPr>
            <p:cNvPr id="225" name="Group 224"/>
            <p:cNvGrpSpPr/>
            <p:nvPr/>
          </p:nvGrpSpPr>
          <p:grpSpPr>
            <a:xfrm>
              <a:off x="503238" y="5911715"/>
              <a:ext cx="216199" cy="448833"/>
              <a:chOff x="1413986" y="6580204"/>
              <a:chExt cx="488910" cy="1014984"/>
            </a:xfrm>
          </p:grpSpPr>
          <p:sp>
            <p:nvSpPr>
              <p:cNvPr id="229" name="Rectangle 18"/>
              <p:cNvSpPr/>
              <p:nvPr/>
            </p:nvSpPr>
            <p:spPr bwMode="auto">
              <a:xfrm>
                <a:off x="1423190" y="6675286"/>
                <a:ext cx="452611" cy="826300"/>
              </a:xfrm>
              <a:custGeom>
                <a:avLst/>
                <a:gdLst/>
                <a:ahLst/>
                <a:cxnLst/>
                <a:rect l="l" t="t" r="r" b="b"/>
                <a:pathLst>
                  <a:path w="460787" h="841225">
                    <a:moveTo>
                      <a:pt x="295330" y="0"/>
                    </a:moveTo>
                    <a:lnTo>
                      <a:pt x="460787" y="70191"/>
                    </a:lnTo>
                    <a:lnTo>
                      <a:pt x="460787" y="763884"/>
                    </a:lnTo>
                    <a:lnTo>
                      <a:pt x="301267" y="841225"/>
                    </a:lnTo>
                    <a:lnTo>
                      <a:pt x="0" y="780330"/>
                    </a:lnTo>
                    <a:lnTo>
                      <a:pt x="0" y="683108"/>
                    </a:lnTo>
                    <a:lnTo>
                      <a:pt x="0" y="51455"/>
                    </a:lnTo>
                    <a:close/>
                  </a:path>
                </a:pathLst>
              </a:custGeom>
              <a:solidFill>
                <a:schemeClr val="bg1">
                  <a:lumMod val="50000"/>
                  <a:lumOff val="50000"/>
                </a:schemeClr>
              </a:solidFill>
              <a:ln>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6197" tIns="38098" rIns="76197" bIns="38098" numCol="1" rtlCol="0" anchor="ctr" anchorCtr="0" compatLnSpc="1">
                <a:prstTxWarp prst="textNoShape">
                  <a:avLst/>
                </a:prstTxWarp>
              </a:bodyPr>
              <a:lstStyle/>
              <a:p>
                <a:pPr algn="ctr" defTabSz="761029" fontAlgn="base">
                  <a:spcBef>
                    <a:spcPct val="0"/>
                  </a:spcBef>
                  <a:spcAft>
                    <a:spcPct val="0"/>
                  </a:spcAft>
                </a:pPr>
                <a:endParaRPr lang="en-US" sz="1833" dirty="0">
                  <a:solidFill>
                    <a:schemeClr val="tx2"/>
                  </a:solidFill>
                </a:endParaRPr>
              </a:p>
            </p:txBody>
          </p:sp>
          <p:pic>
            <p:nvPicPr>
              <p:cNvPr id="230" name="Picture 6" descr="\\magnum\Projects\Microsoft\Cloud Power FY12\Design\Icons\PNGs\Server_2.png"/>
              <p:cNvPicPr>
                <a:picLocks noChangeAspect="1" noChangeArrowheads="1"/>
              </p:cNvPicPr>
              <p:nvPr/>
            </p:nvPicPr>
            <p:blipFill rotWithShape="1">
              <a:blip r:embed="rId4" cstate="print">
                <a:biLevel thresh="25000"/>
                <a:extLst>
                  <a:ext uri="{28A0092B-C50C-407E-A947-70E740481C1C}">
                    <a14:useLocalDpi xmlns:a14="http://schemas.microsoft.com/office/drawing/2010/main" val="0"/>
                  </a:ext>
                </a:extLst>
              </a:blip>
              <a:srcRect l="27509" r="25796"/>
              <a:stretch/>
            </p:blipFill>
            <p:spPr bwMode="auto">
              <a:xfrm>
                <a:off x="1413986" y="6580204"/>
                <a:ext cx="488910" cy="1014984"/>
              </a:xfrm>
              <a:prstGeom prst="rect">
                <a:avLst/>
              </a:prstGeom>
              <a:noFill/>
            </p:spPr>
          </p:pic>
        </p:grpSp>
        <p:grpSp>
          <p:nvGrpSpPr>
            <p:cNvPr id="226" name="Group 225"/>
            <p:cNvGrpSpPr/>
            <p:nvPr/>
          </p:nvGrpSpPr>
          <p:grpSpPr>
            <a:xfrm>
              <a:off x="641939" y="6123874"/>
              <a:ext cx="231354" cy="231295"/>
              <a:chOff x="1581719" y="5197873"/>
              <a:chExt cx="349941" cy="349851"/>
            </a:xfrm>
          </p:grpSpPr>
          <p:sp>
            <p:nvSpPr>
              <p:cNvPr id="227" name="Oval 226"/>
              <p:cNvSpPr/>
              <p:nvPr/>
            </p:nvSpPr>
            <p:spPr bwMode="auto">
              <a:xfrm>
                <a:off x="1587267" y="5203376"/>
                <a:ext cx="338844" cy="3388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6200" tIns="38100" rIns="38100" bIns="76200" numCol="1" spcCol="0" rtlCol="0" fromWordArt="0" anchor="b" anchorCtr="0" forceAA="0" compatLnSpc="1">
                <a:prstTxWarp prst="textNoShape">
                  <a:avLst/>
                </a:prstTxWarp>
                <a:noAutofit/>
              </a:bodyPr>
              <a:lstStyle/>
              <a:p>
                <a:pPr algn="ctr" defTabSz="761029" fontAlgn="base">
                  <a:spcBef>
                    <a:spcPct val="0"/>
                  </a:spcBef>
                  <a:spcAft>
                    <a:spcPct val="0"/>
                  </a:spcAft>
                </a:pPr>
                <a:endParaRPr lang="en-US" sz="1500" spc="-42"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2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68588" tIns="34294" rIns="68588" bIns="34294" numCol="1" anchor="t" anchorCtr="0" compatLnSpc="1">
                <a:prstTxWarp prst="textNoShape">
                  <a:avLst/>
                </a:prstTxWarp>
              </a:bodyPr>
              <a:lstStyle/>
              <a:p>
                <a:endParaRPr lang="en-US" sz="1333" dirty="0"/>
              </a:p>
            </p:txBody>
          </p:sp>
        </p:grpSp>
      </p:grpSp>
      <p:grpSp>
        <p:nvGrpSpPr>
          <p:cNvPr id="231" name="Group 230"/>
          <p:cNvGrpSpPr/>
          <p:nvPr/>
        </p:nvGrpSpPr>
        <p:grpSpPr>
          <a:xfrm>
            <a:off x="5238221" y="2481329"/>
            <a:ext cx="308379" cy="374028"/>
            <a:chOff x="503238" y="5911715"/>
            <a:chExt cx="370055" cy="448833"/>
          </a:xfrm>
        </p:grpSpPr>
        <p:grpSp>
          <p:nvGrpSpPr>
            <p:cNvPr id="232" name="Group 231"/>
            <p:cNvGrpSpPr/>
            <p:nvPr/>
          </p:nvGrpSpPr>
          <p:grpSpPr>
            <a:xfrm>
              <a:off x="503238" y="5911715"/>
              <a:ext cx="216199" cy="448833"/>
              <a:chOff x="1413986" y="6580204"/>
              <a:chExt cx="488910" cy="1014984"/>
            </a:xfrm>
          </p:grpSpPr>
          <p:sp>
            <p:nvSpPr>
              <p:cNvPr id="236" name="Rectangle 18"/>
              <p:cNvSpPr/>
              <p:nvPr/>
            </p:nvSpPr>
            <p:spPr bwMode="auto">
              <a:xfrm>
                <a:off x="1423190" y="6675286"/>
                <a:ext cx="452611" cy="826300"/>
              </a:xfrm>
              <a:custGeom>
                <a:avLst/>
                <a:gdLst/>
                <a:ahLst/>
                <a:cxnLst/>
                <a:rect l="l" t="t" r="r" b="b"/>
                <a:pathLst>
                  <a:path w="460787" h="841225">
                    <a:moveTo>
                      <a:pt x="295330" y="0"/>
                    </a:moveTo>
                    <a:lnTo>
                      <a:pt x="460787" y="70191"/>
                    </a:lnTo>
                    <a:lnTo>
                      <a:pt x="460787" y="763884"/>
                    </a:lnTo>
                    <a:lnTo>
                      <a:pt x="301267" y="841225"/>
                    </a:lnTo>
                    <a:lnTo>
                      <a:pt x="0" y="780330"/>
                    </a:lnTo>
                    <a:lnTo>
                      <a:pt x="0" y="683108"/>
                    </a:lnTo>
                    <a:lnTo>
                      <a:pt x="0" y="51455"/>
                    </a:ln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76197" tIns="38098" rIns="76197" bIns="38098" numCol="1" rtlCol="0" anchor="ctr" anchorCtr="0" compatLnSpc="1">
                <a:prstTxWarp prst="textNoShape">
                  <a:avLst/>
                </a:prstTxWarp>
              </a:bodyPr>
              <a:lstStyle/>
              <a:p>
                <a:pPr algn="ctr" defTabSz="761029" fontAlgn="base">
                  <a:spcBef>
                    <a:spcPct val="0"/>
                  </a:spcBef>
                  <a:spcAft>
                    <a:spcPct val="0"/>
                  </a:spcAft>
                </a:pPr>
                <a:endParaRPr lang="en-US" sz="1833" dirty="0">
                  <a:solidFill>
                    <a:schemeClr val="tx2"/>
                  </a:solidFill>
                </a:endParaRPr>
              </a:p>
            </p:txBody>
          </p:sp>
          <p:pic>
            <p:nvPicPr>
              <p:cNvPr id="237" name="Picture 6" descr="\\magnum\Projects\Microsoft\Cloud Power FY12\Design\Icons\PNGs\Server_2.png"/>
              <p:cNvPicPr>
                <a:picLocks noChangeAspect="1" noChangeArrowheads="1"/>
              </p:cNvPicPr>
              <p:nvPr/>
            </p:nvPicPr>
            <p:blipFill rotWithShape="1">
              <a:blip r:embed="rId4" cstate="print">
                <a:biLevel thresh="25000"/>
                <a:extLst>
                  <a:ext uri="{28A0092B-C50C-407E-A947-70E740481C1C}">
                    <a14:useLocalDpi xmlns:a14="http://schemas.microsoft.com/office/drawing/2010/main" val="0"/>
                  </a:ext>
                </a:extLst>
              </a:blip>
              <a:srcRect l="27509" r="25796"/>
              <a:stretch/>
            </p:blipFill>
            <p:spPr bwMode="auto">
              <a:xfrm>
                <a:off x="1413986" y="6580204"/>
                <a:ext cx="488910" cy="1014984"/>
              </a:xfrm>
              <a:prstGeom prst="rect">
                <a:avLst/>
              </a:prstGeom>
            </p:spPr>
            <p:style>
              <a:lnRef idx="2">
                <a:schemeClr val="accent2"/>
              </a:lnRef>
              <a:fillRef idx="1">
                <a:schemeClr val="lt1"/>
              </a:fillRef>
              <a:effectRef idx="0">
                <a:schemeClr val="accent2"/>
              </a:effectRef>
              <a:fontRef idx="minor">
                <a:schemeClr val="dk1"/>
              </a:fontRef>
            </p:style>
          </p:pic>
        </p:grpSp>
        <p:grpSp>
          <p:nvGrpSpPr>
            <p:cNvPr id="233" name="Group 232"/>
            <p:cNvGrpSpPr/>
            <p:nvPr/>
          </p:nvGrpSpPr>
          <p:grpSpPr>
            <a:xfrm>
              <a:off x="641939" y="6123874"/>
              <a:ext cx="231354" cy="231295"/>
              <a:chOff x="1581719" y="5197873"/>
              <a:chExt cx="349941" cy="349851"/>
            </a:xfrm>
          </p:grpSpPr>
          <p:sp>
            <p:nvSpPr>
              <p:cNvPr id="234" name="Oval 233"/>
              <p:cNvSpPr/>
              <p:nvPr/>
            </p:nvSpPr>
            <p:spPr bwMode="auto">
              <a:xfrm>
                <a:off x="1587267" y="5203376"/>
                <a:ext cx="338844" cy="338844"/>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76200" tIns="38100" rIns="38100" bIns="76200" numCol="1" spcCol="0" rtlCol="0" fromWordArt="0" anchor="b" anchorCtr="0" forceAA="0" compatLnSpc="1">
                <a:prstTxWarp prst="textNoShape">
                  <a:avLst/>
                </a:prstTxWarp>
                <a:noAutofit/>
              </a:bodyPr>
              <a:lstStyle/>
              <a:p>
                <a:pPr algn="ctr" defTabSz="761029" fontAlgn="base">
                  <a:spcBef>
                    <a:spcPct val="0"/>
                  </a:spcBef>
                  <a:spcAft>
                    <a:spcPct val="0"/>
                  </a:spcAft>
                </a:pPr>
                <a:endParaRPr lang="en-US" sz="1500" spc="-42"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35"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ln/>
            </p:spPr>
            <p:style>
              <a:lnRef idx="2">
                <a:schemeClr val="accent2"/>
              </a:lnRef>
              <a:fillRef idx="1">
                <a:schemeClr val="lt1"/>
              </a:fillRef>
              <a:effectRef idx="0">
                <a:schemeClr val="accent2"/>
              </a:effectRef>
              <a:fontRef idx="minor">
                <a:schemeClr val="dk1"/>
              </a:fontRef>
            </p:style>
            <p:txBody>
              <a:bodyPr vert="horz" wrap="square" lIns="68588" tIns="34294" rIns="68588" bIns="34294" numCol="1" anchor="t" anchorCtr="0" compatLnSpc="1">
                <a:prstTxWarp prst="textNoShape">
                  <a:avLst/>
                </a:prstTxWarp>
              </a:bodyPr>
              <a:lstStyle/>
              <a:p>
                <a:endParaRPr lang="en-US" sz="1333" dirty="0"/>
              </a:p>
            </p:txBody>
          </p:sp>
        </p:grpSp>
      </p:grpSp>
      <p:grpSp>
        <p:nvGrpSpPr>
          <p:cNvPr id="238" name="Group 237"/>
          <p:cNvGrpSpPr/>
          <p:nvPr/>
        </p:nvGrpSpPr>
        <p:grpSpPr>
          <a:xfrm>
            <a:off x="5878189" y="2705829"/>
            <a:ext cx="308379" cy="374028"/>
            <a:chOff x="503238" y="5911715"/>
            <a:chExt cx="370055" cy="448833"/>
          </a:xfrm>
        </p:grpSpPr>
        <p:grpSp>
          <p:nvGrpSpPr>
            <p:cNvPr id="239" name="Group 238"/>
            <p:cNvGrpSpPr/>
            <p:nvPr/>
          </p:nvGrpSpPr>
          <p:grpSpPr>
            <a:xfrm>
              <a:off x="503238" y="5911715"/>
              <a:ext cx="216199" cy="448833"/>
              <a:chOff x="1413986" y="6580204"/>
              <a:chExt cx="488910" cy="1014984"/>
            </a:xfrm>
          </p:grpSpPr>
          <p:sp>
            <p:nvSpPr>
              <p:cNvPr id="243" name="Rectangle 18"/>
              <p:cNvSpPr/>
              <p:nvPr/>
            </p:nvSpPr>
            <p:spPr bwMode="auto">
              <a:xfrm>
                <a:off x="1423190" y="6675286"/>
                <a:ext cx="452611" cy="826300"/>
              </a:xfrm>
              <a:custGeom>
                <a:avLst/>
                <a:gdLst/>
                <a:ahLst/>
                <a:cxnLst/>
                <a:rect l="l" t="t" r="r" b="b"/>
                <a:pathLst>
                  <a:path w="460787" h="841225">
                    <a:moveTo>
                      <a:pt x="295330" y="0"/>
                    </a:moveTo>
                    <a:lnTo>
                      <a:pt x="460787" y="70191"/>
                    </a:lnTo>
                    <a:lnTo>
                      <a:pt x="460787" y="763884"/>
                    </a:lnTo>
                    <a:lnTo>
                      <a:pt x="301267" y="841225"/>
                    </a:lnTo>
                    <a:lnTo>
                      <a:pt x="0" y="780330"/>
                    </a:lnTo>
                    <a:lnTo>
                      <a:pt x="0" y="683108"/>
                    </a:lnTo>
                    <a:lnTo>
                      <a:pt x="0" y="51455"/>
                    </a:ln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76197" tIns="38098" rIns="76197" bIns="38098" numCol="1" rtlCol="0" anchor="ctr" anchorCtr="0" compatLnSpc="1">
                <a:prstTxWarp prst="textNoShape">
                  <a:avLst/>
                </a:prstTxWarp>
              </a:bodyPr>
              <a:lstStyle/>
              <a:p>
                <a:pPr algn="ctr" defTabSz="761029" fontAlgn="base">
                  <a:spcBef>
                    <a:spcPct val="0"/>
                  </a:spcBef>
                  <a:spcAft>
                    <a:spcPct val="0"/>
                  </a:spcAft>
                </a:pPr>
                <a:endParaRPr lang="en-US" sz="1833" dirty="0">
                  <a:solidFill>
                    <a:schemeClr val="tx2"/>
                  </a:solidFill>
                </a:endParaRPr>
              </a:p>
            </p:txBody>
          </p:sp>
          <p:pic>
            <p:nvPicPr>
              <p:cNvPr id="244" name="Picture 6" descr="\\magnum\Projects\Microsoft\Cloud Power FY12\Design\Icons\PNGs\Server_2.png"/>
              <p:cNvPicPr>
                <a:picLocks noChangeAspect="1" noChangeArrowheads="1"/>
              </p:cNvPicPr>
              <p:nvPr/>
            </p:nvPicPr>
            <p:blipFill rotWithShape="1">
              <a:blip r:embed="rId4" cstate="print">
                <a:biLevel thresh="25000"/>
                <a:extLst>
                  <a:ext uri="{28A0092B-C50C-407E-A947-70E740481C1C}">
                    <a14:useLocalDpi xmlns:a14="http://schemas.microsoft.com/office/drawing/2010/main" val="0"/>
                  </a:ext>
                </a:extLst>
              </a:blip>
              <a:srcRect l="27509" r="25796"/>
              <a:stretch/>
            </p:blipFill>
            <p:spPr bwMode="auto">
              <a:xfrm>
                <a:off x="1413986" y="6580204"/>
                <a:ext cx="488910" cy="1014984"/>
              </a:xfrm>
              <a:prstGeom prst="rect">
                <a:avLst/>
              </a:prstGeom>
            </p:spPr>
            <p:style>
              <a:lnRef idx="2">
                <a:schemeClr val="accent2"/>
              </a:lnRef>
              <a:fillRef idx="1">
                <a:schemeClr val="lt1"/>
              </a:fillRef>
              <a:effectRef idx="0">
                <a:schemeClr val="accent2"/>
              </a:effectRef>
              <a:fontRef idx="minor">
                <a:schemeClr val="dk1"/>
              </a:fontRef>
            </p:style>
          </p:pic>
        </p:grpSp>
        <p:grpSp>
          <p:nvGrpSpPr>
            <p:cNvPr id="240" name="Group 239"/>
            <p:cNvGrpSpPr/>
            <p:nvPr/>
          </p:nvGrpSpPr>
          <p:grpSpPr>
            <a:xfrm>
              <a:off x="641939" y="6123874"/>
              <a:ext cx="231354" cy="231295"/>
              <a:chOff x="1581719" y="5197873"/>
              <a:chExt cx="349941" cy="349851"/>
            </a:xfrm>
          </p:grpSpPr>
          <p:sp>
            <p:nvSpPr>
              <p:cNvPr id="241" name="Oval 240"/>
              <p:cNvSpPr/>
              <p:nvPr/>
            </p:nvSpPr>
            <p:spPr bwMode="auto">
              <a:xfrm>
                <a:off x="1587267" y="5203376"/>
                <a:ext cx="338844" cy="338844"/>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76200" tIns="38100" rIns="38100" bIns="76200" numCol="1" spcCol="0" rtlCol="0" fromWordArt="0" anchor="b" anchorCtr="0" forceAA="0" compatLnSpc="1">
                <a:prstTxWarp prst="textNoShape">
                  <a:avLst/>
                </a:prstTxWarp>
                <a:noAutofit/>
              </a:bodyPr>
              <a:lstStyle/>
              <a:p>
                <a:pPr algn="ctr" defTabSz="761029" fontAlgn="base">
                  <a:spcBef>
                    <a:spcPct val="0"/>
                  </a:spcBef>
                  <a:spcAft>
                    <a:spcPct val="0"/>
                  </a:spcAft>
                </a:pPr>
                <a:endParaRPr lang="en-US" sz="1500" spc="-42"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42"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ln/>
            </p:spPr>
            <p:style>
              <a:lnRef idx="2">
                <a:schemeClr val="accent2"/>
              </a:lnRef>
              <a:fillRef idx="1">
                <a:schemeClr val="lt1"/>
              </a:fillRef>
              <a:effectRef idx="0">
                <a:schemeClr val="accent2"/>
              </a:effectRef>
              <a:fontRef idx="minor">
                <a:schemeClr val="dk1"/>
              </a:fontRef>
            </p:style>
            <p:txBody>
              <a:bodyPr vert="horz" wrap="square" lIns="68588" tIns="34294" rIns="68588" bIns="34294" numCol="1" anchor="t" anchorCtr="0" compatLnSpc="1">
                <a:prstTxWarp prst="textNoShape">
                  <a:avLst/>
                </a:prstTxWarp>
              </a:bodyPr>
              <a:lstStyle/>
              <a:p>
                <a:endParaRPr lang="en-US" sz="1333" dirty="0"/>
              </a:p>
            </p:txBody>
          </p:sp>
        </p:grpSp>
      </p:grpSp>
      <p:grpSp>
        <p:nvGrpSpPr>
          <p:cNvPr id="245" name="Group 244"/>
          <p:cNvGrpSpPr/>
          <p:nvPr/>
        </p:nvGrpSpPr>
        <p:grpSpPr>
          <a:xfrm>
            <a:off x="8923921" y="3330204"/>
            <a:ext cx="308379" cy="374028"/>
            <a:chOff x="503238" y="5911715"/>
            <a:chExt cx="370055" cy="448833"/>
          </a:xfrm>
        </p:grpSpPr>
        <p:grpSp>
          <p:nvGrpSpPr>
            <p:cNvPr id="246" name="Group 245"/>
            <p:cNvGrpSpPr/>
            <p:nvPr/>
          </p:nvGrpSpPr>
          <p:grpSpPr>
            <a:xfrm>
              <a:off x="503238" y="5911715"/>
              <a:ext cx="216199" cy="448833"/>
              <a:chOff x="1413986" y="6580204"/>
              <a:chExt cx="488910" cy="1014984"/>
            </a:xfrm>
          </p:grpSpPr>
          <p:sp>
            <p:nvSpPr>
              <p:cNvPr id="250" name="Rectangle 18"/>
              <p:cNvSpPr/>
              <p:nvPr/>
            </p:nvSpPr>
            <p:spPr bwMode="auto">
              <a:xfrm>
                <a:off x="1423190" y="6675286"/>
                <a:ext cx="452611" cy="826300"/>
              </a:xfrm>
              <a:custGeom>
                <a:avLst/>
                <a:gdLst/>
                <a:ahLst/>
                <a:cxnLst/>
                <a:rect l="l" t="t" r="r" b="b"/>
                <a:pathLst>
                  <a:path w="460787" h="841225">
                    <a:moveTo>
                      <a:pt x="295330" y="0"/>
                    </a:moveTo>
                    <a:lnTo>
                      <a:pt x="460787" y="70191"/>
                    </a:lnTo>
                    <a:lnTo>
                      <a:pt x="460787" y="763884"/>
                    </a:lnTo>
                    <a:lnTo>
                      <a:pt x="301267" y="841225"/>
                    </a:lnTo>
                    <a:lnTo>
                      <a:pt x="0" y="780330"/>
                    </a:lnTo>
                    <a:lnTo>
                      <a:pt x="0" y="683108"/>
                    </a:lnTo>
                    <a:lnTo>
                      <a:pt x="0" y="51455"/>
                    </a:ln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76197" tIns="38098" rIns="76197" bIns="38098" numCol="1" rtlCol="0" anchor="ctr" anchorCtr="0" compatLnSpc="1">
                <a:prstTxWarp prst="textNoShape">
                  <a:avLst/>
                </a:prstTxWarp>
              </a:bodyPr>
              <a:lstStyle/>
              <a:p>
                <a:pPr algn="ctr" defTabSz="761029" fontAlgn="base">
                  <a:spcBef>
                    <a:spcPct val="0"/>
                  </a:spcBef>
                  <a:spcAft>
                    <a:spcPct val="0"/>
                  </a:spcAft>
                </a:pPr>
                <a:endParaRPr lang="en-US" sz="1833" dirty="0">
                  <a:solidFill>
                    <a:schemeClr val="tx2"/>
                  </a:solidFill>
                </a:endParaRPr>
              </a:p>
            </p:txBody>
          </p:sp>
          <p:pic>
            <p:nvPicPr>
              <p:cNvPr id="251" name="Picture 6" descr="\\magnum\Projects\Microsoft\Cloud Power FY12\Design\Icons\PNGs\Server_2.png"/>
              <p:cNvPicPr>
                <a:picLocks noChangeAspect="1" noChangeArrowheads="1"/>
              </p:cNvPicPr>
              <p:nvPr/>
            </p:nvPicPr>
            <p:blipFill rotWithShape="1">
              <a:blip r:embed="rId4" cstate="print">
                <a:biLevel thresh="25000"/>
                <a:extLst>
                  <a:ext uri="{28A0092B-C50C-407E-A947-70E740481C1C}">
                    <a14:useLocalDpi xmlns:a14="http://schemas.microsoft.com/office/drawing/2010/main" val="0"/>
                  </a:ext>
                </a:extLst>
              </a:blip>
              <a:srcRect l="27509" r="25796"/>
              <a:stretch/>
            </p:blipFill>
            <p:spPr bwMode="auto">
              <a:xfrm>
                <a:off x="1413986" y="6580204"/>
                <a:ext cx="488910" cy="1014984"/>
              </a:xfrm>
              <a:prstGeom prst="rect">
                <a:avLst/>
              </a:prstGeom>
            </p:spPr>
            <p:style>
              <a:lnRef idx="2">
                <a:schemeClr val="accent2"/>
              </a:lnRef>
              <a:fillRef idx="1">
                <a:schemeClr val="lt1"/>
              </a:fillRef>
              <a:effectRef idx="0">
                <a:schemeClr val="accent2"/>
              </a:effectRef>
              <a:fontRef idx="minor">
                <a:schemeClr val="dk1"/>
              </a:fontRef>
            </p:style>
          </p:pic>
        </p:grpSp>
        <p:grpSp>
          <p:nvGrpSpPr>
            <p:cNvPr id="247" name="Group 246"/>
            <p:cNvGrpSpPr/>
            <p:nvPr/>
          </p:nvGrpSpPr>
          <p:grpSpPr>
            <a:xfrm>
              <a:off x="641939" y="6123874"/>
              <a:ext cx="231354" cy="231295"/>
              <a:chOff x="1581719" y="5197873"/>
              <a:chExt cx="349941" cy="349851"/>
            </a:xfrm>
          </p:grpSpPr>
          <p:sp>
            <p:nvSpPr>
              <p:cNvPr id="248" name="Oval 247"/>
              <p:cNvSpPr/>
              <p:nvPr/>
            </p:nvSpPr>
            <p:spPr bwMode="auto">
              <a:xfrm>
                <a:off x="1587267" y="5203376"/>
                <a:ext cx="338844" cy="338844"/>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76200" tIns="38100" rIns="38100" bIns="76200" numCol="1" spcCol="0" rtlCol="0" fromWordArt="0" anchor="b" anchorCtr="0" forceAA="0" compatLnSpc="1">
                <a:prstTxWarp prst="textNoShape">
                  <a:avLst/>
                </a:prstTxWarp>
                <a:noAutofit/>
              </a:bodyPr>
              <a:lstStyle/>
              <a:p>
                <a:pPr algn="ctr" defTabSz="761029" fontAlgn="base">
                  <a:spcBef>
                    <a:spcPct val="0"/>
                  </a:spcBef>
                  <a:spcAft>
                    <a:spcPct val="0"/>
                  </a:spcAft>
                </a:pPr>
                <a:endParaRPr lang="en-US" sz="1500" spc="-42"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49"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ln/>
            </p:spPr>
            <p:style>
              <a:lnRef idx="2">
                <a:schemeClr val="accent2"/>
              </a:lnRef>
              <a:fillRef idx="1">
                <a:schemeClr val="lt1"/>
              </a:fillRef>
              <a:effectRef idx="0">
                <a:schemeClr val="accent2"/>
              </a:effectRef>
              <a:fontRef idx="minor">
                <a:schemeClr val="dk1"/>
              </a:fontRef>
            </p:style>
            <p:txBody>
              <a:bodyPr vert="horz" wrap="square" lIns="68588" tIns="34294" rIns="68588" bIns="34294" numCol="1" anchor="t" anchorCtr="0" compatLnSpc="1">
                <a:prstTxWarp prst="textNoShape">
                  <a:avLst/>
                </a:prstTxWarp>
              </a:bodyPr>
              <a:lstStyle/>
              <a:p>
                <a:endParaRPr lang="en-US" sz="1333" dirty="0"/>
              </a:p>
            </p:txBody>
          </p:sp>
        </p:grpSp>
      </p:grpSp>
      <p:grpSp>
        <p:nvGrpSpPr>
          <p:cNvPr id="252" name="Group 251"/>
          <p:cNvGrpSpPr/>
          <p:nvPr/>
        </p:nvGrpSpPr>
        <p:grpSpPr>
          <a:xfrm>
            <a:off x="9305020" y="4018686"/>
            <a:ext cx="308379" cy="374028"/>
            <a:chOff x="503238" y="5911715"/>
            <a:chExt cx="370055" cy="448833"/>
          </a:xfrm>
        </p:grpSpPr>
        <p:grpSp>
          <p:nvGrpSpPr>
            <p:cNvPr id="253" name="Group 252"/>
            <p:cNvGrpSpPr/>
            <p:nvPr/>
          </p:nvGrpSpPr>
          <p:grpSpPr>
            <a:xfrm>
              <a:off x="503238" y="5911715"/>
              <a:ext cx="216199" cy="448833"/>
              <a:chOff x="1413986" y="6580204"/>
              <a:chExt cx="488910" cy="1014984"/>
            </a:xfrm>
          </p:grpSpPr>
          <p:sp>
            <p:nvSpPr>
              <p:cNvPr id="257" name="Rectangle 18"/>
              <p:cNvSpPr/>
              <p:nvPr/>
            </p:nvSpPr>
            <p:spPr bwMode="auto">
              <a:xfrm>
                <a:off x="1423190" y="6675286"/>
                <a:ext cx="452611" cy="826300"/>
              </a:xfrm>
              <a:custGeom>
                <a:avLst/>
                <a:gdLst/>
                <a:ahLst/>
                <a:cxnLst/>
                <a:rect l="l" t="t" r="r" b="b"/>
                <a:pathLst>
                  <a:path w="460787" h="841225">
                    <a:moveTo>
                      <a:pt x="295330" y="0"/>
                    </a:moveTo>
                    <a:lnTo>
                      <a:pt x="460787" y="70191"/>
                    </a:lnTo>
                    <a:lnTo>
                      <a:pt x="460787" y="763884"/>
                    </a:lnTo>
                    <a:lnTo>
                      <a:pt x="301267" y="841225"/>
                    </a:lnTo>
                    <a:lnTo>
                      <a:pt x="0" y="780330"/>
                    </a:lnTo>
                    <a:lnTo>
                      <a:pt x="0" y="683108"/>
                    </a:lnTo>
                    <a:lnTo>
                      <a:pt x="0" y="51455"/>
                    </a:ln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76197" tIns="38098" rIns="76197" bIns="38098" numCol="1" rtlCol="0" anchor="ctr" anchorCtr="0" compatLnSpc="1">
                <a:prstTxWarp prst="textNoShape">
                  <a:avLst/>
                </a:prstTxWarp>
              </a:bodyPr>
              <a:lstStyle/>
              <a:p>
                <a:pPr algn="ctr" defTabSz="761029" fontAlgn="base">
                  <a:spcBef>
                    <a:spcPct val="0"/>
                  </a:spcBef>
                  <a:spcAft>
                    <a:spcPct val="0"/>
                  </a:spcAft>
                </a:pPr>
                <a:endParaRPr lang="en-US" sz="1833" dirty="0">
                  <a:solidFill>
                    <a:schemeClr val="tx2"/>
                  </a:solidFill>
                </a:endParaRPr>
              </a:p>
            </p:txBody>
          </p:sp>
          <p:pic>
            <p:nvPicPr>
              <p:cNvPr id="258" name="Picture 6" descr="\\magnum\Projects\Microsoft\Cloud Power FY12\Design\Icons\PNGs\Server_2.png"/>
              <p:cNvPicPr>
                <a:picLocks noChangeAspect="1" noChangeArrowheads="1"/>
              </p:cNvPicPr>
              <p:nvPr/>
            </p:nvPicPr>
            <p:blipFill rotWithShape="1">
              <a:blip r:embed="rId4" cstate="print">
                <a:biLevel thresh="25000"/>
                <a:extLst>
                  <a:ext uri="{28A0092B-C50C-407E-A947-70E740481C1C}">
                    <a14:useLocalDpi xmlns:a14="http://schemas.microsoft.com/office/drawing/2010/main" val="0"/>
                  </a:ext>
                </a:extLst>
              </a:blip>
              <a:srcRect l="27509" r="25796"/>
              <a:stretch/>
            </p:blipFill>
            <p:spPr bwMode="auto">
              <a:xfrm>
                <a:off x="1413986" y="6580204"/>
                <a:ext cx="488910" cy="1014984"/>
              </a:xfrm>
              <a:prstGeom prst="rect">
                <a:avLst/>
              </a:prstGeom>
            </p:spPr>
            <p:style>
              <a:lnRef idx="2">
                <a:schemeClr val="accent2"/>
              </a:lnRef>
              <a:fillRef idx="1">
                <a:schemeClr val="lt1"/>
              </a:fillRef>
              <a:effectRef idx="0">
                <a:schemeClr val="accent2"/>
              </a:effectRef>
              <a:fontRef idx="minor">
                <a:schemeClr val="dk1"/>
              </a:fontRef>
            </p:style>
          </p:pic>
        </p:grpSp>
        <p:grpSp>
          <p:nvGrpSpPr>
            <p:cNvPr id="254" name="Group 253"/>
            <p:cNvGrpSpPr/>
            <p:nvPr/>
          </p:nvGrpSpPr>
          <p:grpSpPr>
            <a:xfrm>
              <a:off x="641939" y="6123874"/>
              <a:ext cx="231354" cy="231295"/>
              <a:chOff x="1581719" y="5197873"/>
              <a:chExt cx="349941" cy="349851"/>
            </a:xfrm>
          </p:grpSpPr>
          <p:sp>
            <p:nvSpPr>
              <p:cNvPr id="255" name="Oval 254"/>
              <p:cNvSpPr/>
              <p:nvPr/>
            </p:nvSpPr>
            <p:spPr bwMode="auto">
              <a:xfrm>
                <a:off x="1587267" y="5203376"/>
                <a:ext cx="338844" cy="338844"/>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76200" tIns="38100" rIns="38100" bIns="76200" numCol="1" spcCol="0" rtlCol="0" fromWordArt="0" anchor="b" anchorCtr="0" forceAA="0" compatLnSpc="1">
                <a:prstTxWarp prst="textNoShape">
                  <a:avLst/>
                </a:prstTxWarp>
                <a:noAutofit/>
              </a:bodyPr>
              <a:lstStyle/>
              <a:p>
                <a:pPr algn="ctr" defTabSz="761029" fontAlgn="base">
                  <a:spcBef>
                    <a:spcPct val="0"/>
                  </a:spcBef>
                  <a:spcAft>
                    <a:spcPct val="0"/>
                  </a:spcAft>
                </a:pPr>
                <a:endParaRPr lang="en-US" sz="1500" spc="-42"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6"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ln/>
            </p:spPr>
            <p:style>
              <a:lnRef idx="2">
                <a:schemeClr val="accent2"/>
              </a:lnRef>
              <a:fillRef idx="1">
                <a:schemeClr val="lt1"/>
              </a:fillRef>
              <a:effectRef idx="0">
                <a:schemeClr val="accent2"/>
              </a:effectRef>
              <a:fontRef idx="minor">
                <a:schemeClr val="dk1"/>
              </a:fontRef>
            </p:style>
            <p:txBody>
              <a:bodyPr vert="horz" wrap="square" lIns="68588" tIns="34294" rIns="68588" bIns="34294" numCol="1" anchor="t" anchorCtr="0" compatLnSpc="1">
                <a:prstTxWarp prst="textNoShape">
                  <a:avLst/>
                </a:prstTxWarp>
              </a:bodyPr>
              <a:lstStyle/>
              <a:p>
                <a:endParaRPr lang="en-US" sz="1333" dirty="0"/>
              </a:p>
            </p:txBody>
          </p:sp>
        </p:grpSp>
      </p:grpSp>
    </p:spTree>
    <p:extLst>
      <p:ext uri="{BB962C8B-B14F-4D97-AF65-F5344CB8AC3E}">
        <p14:creationId xmlns:p14="http://schemas.microsoft.com/office/powerpoint/2010/main" val="42724636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Domains</a:t>
            </a:r>
            <a:endParaRPr lang="en-US" dirty="0"/>
          </a:p>
        </p:txBody>
      </p:sp>
      <p:sp>
        <p:nvSpPr>
          <p:cNvPr id="3" name="Rectangle 2"/>
          <p:cNvSpPr/>
          <p:nvPr/>
        </p:nvSpPr>
        <p:spPr>
          <a:xfrm>
            <a:off x="508000" y="1388238"/>
            <a:ext cx="9855200" cy="3970318"/>
          </a:xfrm>
          <a:prstGeom prst="rect">
            <a:avLst/>
          </a:prstGeom>
        </p:spPr>
        <p:txBody>
          <a:bodyPr wrap="square">
            <a:spAutoFit/>
          </a:bodyPr>
          <a:lstStyle/>
          <a:p>
            <a:pPr algn="just"/>
            <a:r>
              <a:rPr lang="en-US" sz="2800" b="1" dirty="0" err="1" smtClean="0">
                <a:latin typeface="Segoe UI" panose="020B0502040204020203" pitchFamily="34" charset="0"/>
                <a:ea typeface="Calibri" panose="020F0502020204030204" pitchFamily="34" charset="0"/>
                <a:cs typeface="Segoe UI" panose="020B0502040204020203" pitchFamily="34" charset="0"/>
              </a:rPr>
              <a:t>CNAME</a:t>
            </a:r>
            <a:r>
              <a:rPr lang="en-US" sz="2800" b="1" dirty="0" smtClean="0">
                <a:latin typeface="Segoe UI" panose="020B0502040204020203" pitchFamily="34" charset="0"/>
                <a:ea typeface="Calibri" panose="020F0502020204030204" pitchFamily="34" charset="0"/>
                <a:cs typeface="Segoe UI" panose="020B0502040204020203" pitchFamily="34" charset="0"/>
              </a:rPr>
              <a:t> (aka Alias Record) [Recommended]</a:t>
            </a:r>
            <a:endParaRPr lang="en-US" sz="2800" dirty="0">
              <a:latin typeface="Segoe UI" panose="020B0502040204020203" pitchFamily="34" charset="0"/>
              <a:ea typeface="Calibri" panose="020F0502020204030204" pitchFamily="34" charset="0"/>
              <a:cs typeface="Segoe UI" panose="020B0502040204020203" pitchFamily="34" charset="0"/>
            </a:endParaRPr>
          </a:p>
          <a:p>
            <a:pPr marL="457200" indent="-457200" algn="just">
              <a:buFont typeface="Arial" panose="020B0604020202020204" pitchFamily="34" charset="0"/>
              <a:buChar char="•"/>
            </a:pPr>
            <a:r>
              <a:rPr lang="en-US" sz="2800" dirty="0" smtClean="0">
                <a:latin typeface="Segoe UI" panose="020B0502040204020203" pitchFamily="34" charset="0"/>
                <a:ea typeface="Calibri" panose="020F0502020204030204" pitchFamily="34" charset="0"/>
                <a:cs typeface="Segoe UI" panose="020B0502040204020203" pitchFamily="34" charset="0"/>
              </a:rPr>
              <a:t>Map a domain alias such as </a:t>
            </a:r>
            <a:r>
              <a:rPr lang="en-US" sz="2800" b="1" dirty="0" smtClean="0">
                <a:latin typeface="Segoe UI" panose="020B0502040204020203" pitchFamily="34" charset="0"/>
                <a:ea typeface="Calibri" panose="020F0502020204030204" pitchFamily="34" charset="0"/>
                <a:cs typeface="Segoe UI" panose="020B0502040204020203" pitchFamily="34" charset="0"/>
              </a:rPr>
              <a:t>www.dynamicdeploy.com</a:t>
            </a:r>
            <a:r>
              <a:rPr lang="en-US" sz="2800" dirty="0" smtClean="0">
                <a:latin typeface="Segoe UI" panose="020B0502040204020203" pitchFamily="34" charset="0"/>
                <a:ea typeface="Calibri" panose="020F0502020204030204" pitchFamily="34" charset="0"/>
                <a:cs typeface="Segoe UI" panose="020B0502040204020203" pitchFamily="34" charset="0"/>
              </a:rPr>
              <a:t> to </a:t>
            </a:r>
            <a:r>
              <a:rPr lang="en-US" sz="2800" b="1" dirty="0" smtClean="0">
                <a:latin typeface="Segoe UI" panose="020B0502040204020203" pitchFamily="34" charset="0"/>
                <a:ea typeface="Calibri" panose="020F0502020204030204" pitchFamily="34" charset="0"/>
                <a:cs typeface="Segoe UI" panose="020B0502040204020203" pitchFamily="34" charset="0"/>
              </a:rPr>
              <a:t>&lt;</a:t>
            </a:r>
            <a:r>
              <a:rPr lang="en-US" sz="2800" b="1" dirty="0" err="1" smtClean="0">
                <a:latin typeface="Segoe UI" panose="020B0502040204020203" pitchFamily="34" charset="0"/>
                <a:ea typeface="Calibri" panose="020F0502020204030204" pitchFamily="34" charset="0"/>
                <a:cs typeface="Segoe UI" panose="020B0502040204020203" pitchFamily="34" charset="0"/>
              </a:rPr>
              <a:t>yourwebsite</a:t>
            </a:r>
            <a:r>
              <a:rPr lang="en-US" sz="2800" b="1" dirty="0">
                <a:latin typeface="Segoe UI" panose="020B0502040204020203" pitchFamily="34" charset="0"/>
                <a:ea typeface="Calibri" panose="020F0502020204030204" pitchFamily="34" charset="0"/>
                <a:cs typeface="Segoe UI" panose="020B0502040204020203" pitchFamily="34" charset="0"/>
              </a:rPr>
              <a:t>&gt;.azurewebsites.net </a:t>
            </a:r>
            <a:r>
              <a:rPr lang="en-US" sz="2800" dirty="0">
                <a:latin typeface="Segoe UI" panose="020B0502040204020203" pitchFamily="34" charset="0"/>
                <a:ea typeface="Calibri" panose="020F0502020204030204" pitchFamily="34" charset="0"/>
                <a:cs typeface="Segoe UI" panose="020B0502040204020203" pitchFamily="34" charset="0"/>
              </a:rPr>
              <a:t>domain </a:t>
            </a:r>
            <a:r>
              <a:rPr lang="en-US" sz="2800" dirty="0" smtClean="0">
                <a:latin typeface="Segoe UI" panose="020B0502040204020203" pitchFamily="34" charset="0"/>
                <a:ea typeface="Calibri" panose="020F0502020204030204" pitchFamily="34" charset="0"/>
                <a:cs typeface="Segoe UI" panose="020B0502040204020203" pitchFamily="34" charset="0"/>
              </a:rPr>
              <a:t>name</a:t>
            </a:r>
            <a:endParaRPr lang="en-US" sz="2800" dirty="0">
              <a:latin typeface="Segoe UI" panose="020B0502040204020203" pitchFamily="34" charset="0"/>
              <a:ea typeface="Calibri" panose="020F0502020204030204" pitchFamily="34" charset="0"/>
              <a:cs typeface="Segoe UI" panose="020B0502040204020203" pitchFamily="34" charset="0"/>
            </a:endParaRPr>
          </a:p>
          <a:p>
            <a:pPr marL="457200" indent="-457200" algn="just">
              <a:buFont typeface="Arial" panose="020B0604020202020204" pitchFamily="34" charset="0"/>
              <a:buChar char="•"/>
            </a:pPr>
            <a:r>
              <a:rPr lang="en-US" sz="2800" dirty="0" smtClean="0">
                <a:latin typeface="Segoe UI" panose="020B0502040204020203" pitchFamily="34" charset="0"/>
                <a:ea typeface="Calibri" panose="020F0502020204030204" pitchFamily="34" charset="0"/>
                <a:cs typeface="Segoe UI" panose="020B0502040204020203" pitchFamily="34" charset="0"/>
              </a:rPr>
              <a:t>Cannot map bare and wildcard domains</a:t>
            </a:r>
          </a:p>
          <a:p>
            <a:pPr algn="just"/>
            <a:endParaRPr lang="en-US" sz="2800" b="1" dirty="0">
              <a:latin typeface="Segoe UI" panose="020B0502040204020203" pitchFamily="34" charset="0"/>
              <a:ea typeface="Calibri" panose="020F0502020204030204" pitchFamily="34" charset="0"/>
              <a:cs typeface="Segoe UI" panose="020B0502040204020203" pitchFamily="34" charset="0"/>
            </a:endParaRPr>
          </a:p>
          <a:p>
            <a:pPr algn="just"/>
            <a:r>
              <a:rPr lang="en-US" sz="2800" b="1" dirty="0" smtClean="0">
                <a:latin typeface="Segoe UI" panose="020B0502040204020203" pitchFamily="34" charset="0"/>
                <a:ea typeface="Calibri" panose="020F0502020204030204" pitchFamily="34" charset="0"/>
                <a:cs typeface="Segoe UI" panose="020B0502040204020203" pitchFamily="34" charset="0"/>
              </a:rPr>
              <a:t>A Record</a:t>
            </a:r>
            <a:endParaRPr lang="en-US" sz="2800" dirty="0">
              <a:latin typeface="Segoe UI" panose="020B0502040204020203" pitchFamily="34" charset="0"/>
              <a:ea typeface="Calibri" panose="020F0502020204030204" pitchFamily="34" charset="0"/>
              <a:cs typeface="Segoe UI" panose="020B0502040204020203" pitchFamily="34" charset="0"/>
            </a:endParaRPr>
          </a:p>
          <a:p>
            <a:pPr marL="457200" indent="-457200" algn="just">
              <a:buFont typeface="Arial" panose="020B0604020202020204" pitchFamily="34" charset="0"/>
              <a:buChar char="•"/>
            </a:pPr>
            <a:r>
              <a:rPr lang="en-US" sz="2800" dirty="0" smtClean="0">
                <a:latin typeface="Segoe UI" panose="020B0502040204020203" pitchFamily="34" charset="0"/>
                <a:ea typeface="Calibri" panose="020F0502020204030204" pitchFamily="34" charset="0"/>
                <a:cs typeface="Segoe UI" panose="020B0502040204020203" pitchFamily="34" charset="0"/>
              </a:rPr>
              <a:t>Map bare domains (dynamicdeploy.com) as well as wildcard domains (*.dynamicdeploy.com) to </a:t>
            </a:r>
            <a:r>
              <a:rPr lang="en-US" sz="2800" b="1" dirty="0" smtClean="0">
                <a:latin typeface="Segoe UI" panose="020B0502040204020203" pitchFamily="34" charset="0"/>
                <a:ea typeface="Calibri" panose="020F0502020204030204" pitchFamily="34" charset="0"/>
                <a:cs typeface="Segoe UI" panose="020B0502040204020203" pitchFamily="34" charset="0"/>
              </a:rPr>
              <a:t>IP Address</a:t>
            </a:r>
            <a:endParaRPr lang="en-US" sz="2800" b="1" dirty="0">
              <a:latin typeface="Segoe UI" panose="020B0502040204020203" pitchFamily="34" charset="0"/>
              <a:ea typeface="Calibri" panose="020F0502020204030204" pitchFamily="34" charset="0"/>
              <a:cs typeface="Segoe UI" panose="020B0502040204020203" pitchFamily="34" charset="0"/>
            </a:endParaRPr>
          </a:p>
          <a:p>
            <a:pPr algn="just"/>
            <a:endParaRPr lang="en-US" sz="2800" b="1" dirty="0" smtClean="0">
              <a:latin typeface="Segoe UI" panose="020B0502040204020203" pitchFamily="34" charset="0"/>
              <a:ea typeface="Calibri" panose="020F0502020204030204" pitchFamily="34" charset="0"/>
              <a:cs typeface="Segoe UI" panose="020B0502040204020203" pitchFamily="34" charset="0"/>
            </a:endParaRPr>
          </a:p>
        </p:txBody>
      </p:sp>
    </p:spTree>
    <p:extLst>
      <p:ext uri="{BB962C8B-B14F-4D97-AF65-F5344CB8AC3E}">
        <p14:creationId xmlns:p14="http://schemas.microsoft.com/office/powerpoint/2010/main" val="331314815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Default Setting (Namecheap.com)</a:t>
            </a:r>
            <a:endParaRPr lang="en-US" dirty="0"/>
          </a:p>
        </p:txBody>
      </p:sp>
      <p:pic>
        <p:nvPicPr>
          <p:cNvPr id="3" name="Picture 2"/>
          <p:cNvPicPr>
            <a:picLocks noChangeAspect="1"/>
          </p:cNvPicPr>
          <p:nvPr/>
        </p:nvPicPr>
        <p:blipFill>
          <a:blip r:embed="rId2"/>
          <a:stretch>
            <a:fillRect/>
          </a:stretch>
        </p:blipFill>
        <p:spPr>
          <a:xfrm>
            <a:off x="1034284" y="1513982"/>
            <a:ext cx="10270976" cy="4802735"/>
          </a:xfrm>
          <a:prstGeom prst="rect">
            <a:avLst/>
          </a:prstGeom>
        </p:spPr>
      </p:pic>
    </p:spTree>
    <p:extLst>
      <p:ext uri="{BB962C8B-B14F-4D97-AF65-F5344CB8AC3E}">
        <p14:creationId xmlns:p14="http://schemas.microsoft.com/office/powerpoint/2010/main" val="1459331888"/>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CNAME (Namecheap.com)</a:t>
            </a:r>
            <a:endParaRPr lang="en-US" dirty="0"/>
          </a:p>
        </p:txBody>
      </p:sp>
      <p:pic>
        <p:nvPicPr>
          <p:cNvPr id="4" name="Picture 3"/>
          <p:cNvPicPr>
            <a:picLocks noChangeAspect="1"/>
          </p:cNvPicPr>
          <p:nvPr/>
        </p:nvPicPr>
        <p:blipFill>
          <a:blip r:embed="rId2"/>
          <a:stretch>
            <a:fillRect/>
          </a:stretch>
        </p:blipFill>
        <p:spPr>
          <a:xfrm>
            <a:off x="467545" y="988300"/>
            <a:ext cx="11510056" cy="5296885"/>
          </a:xfrm>
          <a:prstGeom prst="rect">
            <a:avLst/>
          </a:prstGeom>
        </p:spPr>
      </p:pic>
      <p:sp>
        <p:nvSpPr>
          <p:cNvPr id="5" name="Rectangle 4"/>
          <p:cNvSpPr/>
          <p:nvPr/>
        </p:nvSpPr>
        <p:spPr>
          <a:xfrm>
            <a:off x="515007" y="3279227"/>
            <a:ext cx="11388939" cy="504497"/>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8224521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Track Domain Propagation</a:t>
            </a:r>
            <a:endParaRPr lang="en-US" dirty="0"/>
          </a:p>
        </p:txBody>
      </p:sp>
      <p:sp>
        <p:nvSpPr>
          <p:cNvPr id="3" name="Rectangle 2"/>
          <p:cNvSpPr/>
          <p:nvPr/>
        </p:nvSpPr>
        <p:spPr>
          <a:xfrm>
            <a:off x="749300" y="2861438"/>
            <a:ext cx="9855200" cy="1323439"/>
          </a:xfrm>
          <a:prstGeom prst="rect">
            <a:avLst/>
          </a:prstGeom>
        </p:spPr>
        <p:txBody>
          <a:bodyPr wrap="square">
            <a:spAutoFit/>
          </a:bodyPr>
          <a:lstStyle/>
          <a:p>
            <a:r>
              <a:rPr lang="en-US" sz="4000" u="sng" dirty="0" smtClean="0">
                <a:latin typeface="Segoe UI" panose="020B0502040204020203" pitchFamily="34" charset="0"/>
                <a:cs typeface="Segoe UI" panose="020B0502040204020203" pitchFamily="34" charset="0"/>
                <a:hlinkClick r:id="rId2"/>
              </a:rPr>
              <a:t>http</a:t>
            </a:r>
            <a:r>
              <a:rPr lang="en-US" sz="4000" u="sng" dirty="0">
                <a:latin typeface="Segoe UI" panose="020B0502040204020203" pitchFamily="34" charset="0"/>
                <a:cs typeface="Segoe UI" panose="020B0502040204020203" pitchFamily="34" charset="0"/>
                <a:hlinkClick r:id="rId2"/>
              </a:rPr>
              <a:t>://www.digwebinterface.com/</a:t>
            </a:r>
            <a:r>
              <a:rPr lang="en-US" sz="4000" u="sng" dirty="0">
                <a:latin typeface="Segoe UI" panose="020B0502040204020203" pitchFamily="34" charset="0"/>
                <a:cs typeface="Segoe UI" panose="020B0502040204020203" pitchFamily="34" charset="0"/>
              </a:rPr>
              <a:t> </a:t>
            </a:r>
            <a:endParaRPr lang="en-US" sz="4000" u="sng" dirty="0" smtClean="0">
              <a:latin typeface="Segoe UI" panose="020B0502040204020203" pitchFamily="34" charset="0"/>
              <a:cs typeface="Segoe UI" panose="020B0502040204020203" pitchFamily="34" charset="0"/>
            </a:endParaRPr>
          </a:p>
          <a:p>
            <a:r>
              <a:rPr lang="en-US" sz="4000" u="sng" dirty="0" smtClean="0">
                <a:latin typeface="Segoe UI" panose="020B0502040204020203" pitchFamily="34" charset="0"/>
                <a:cs typeface="Segoe UI" panose="020B0502040204020203" pitchFamily="34" charset="0"/>
                <a:hlinkClick r:id="rId3"/>
              </a:rPr>
              <a:t>http</a:t>
            </a:r>
            <a:r>
              <a:rPr lang="en-US" sz="4000" u="sng" dirty="0">
                <a:latin typeface="Segoe UI" panose="020B0502040204020203" pitchFamily="34" charset="0"/>
                <a:cs typeface="Segoe UI" panose="020B0502040204020203" pitchFamily="34" charset="0"/>
                <a:hlinkClick r:id="rId3"/>
              </a:rPr>
              <a:t>://www.dnsstuff.com</a:t>
            </a:r>
            <a:r>
              <a:rPr lang="en-US" sz="4000" u="sng" dirty="0">
                <a:latin typeface="Segoe UI" panose="020B0502040204020203" pitchFamily="34" charset="0"/>
                <a:cs typeface="Segoe UI" panose="020B0502040204020203" pitchFamily="34" charset="0"/>
              </a:rPr>
              <a:t> </a:t>
            </a:r>
            <a:endParaRPr lang="en-US" sz="4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92789773"/>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 CNAME propagation (Namecheap.com)</a:t>
            </a:r>
            <a:endParaRPr lang="en-US" dirty="0"/>
          </a:p>
        </p:txBody>
      </p:sp>
      <p:grpSp>
        <p:nvGrpSpPr>
          <p:cNvPr id="8" name="Group 7"/>
          <p:cNvGrpSpPr/>
          <p:nvPr/>
        </p:nvGrpSpPr>
        <p:grpSpPr>
          <a:xfrm>
            <a:off x="242286" y="1245701"/>
            <a:ext cx="11388939" cy="5113057"/>
            <a:chOff x="242286" y="1245701"/>
            <a:chExt cx="11388939" cy="5113057"/>
          </a:xfrm>
        </p:grpSpPr>
        <p:pic>
          <p:nvPicPr>
            <p:cNvPr id="3" name="Picture 2"/>
            <p:cNvPicPr>
              <a:picLocks noChangeAspect="1"/>
            </p:cNvPicPr>
            <p:nvPr/>
          </p:nvPicPr>
          <p:blipFill>
            <a:blip r:embed="rId2"/>
            <a:stretch>
              <a:fillRect/>
            </a:stretch>
          </p:blipFill>
          <p:spPr>
            <a:xfrm>
              <a:off x="460156" y="1245701"/>
              <a:ext cx="10953200" cy="5113057"/>
            </a:xfrm>
            <a:prstGeom prst="rect">
              <a:avLst/>
            </a:prstGeom>
          </p:spPr>
        </p:pic>
        <p:sp>
          <p:nvSpPr>
            <p:cNvPr id="5" name="Rectangle 4"/>
            <p:cNvSpPr/>
            <p:nvPr/>
          </p:nvSpPr>
          <p:spPr>
            <a:xfrm>
              <a:off x="242286" y="5854261"/>
              <a:ext cx="11388939" cy="504497"/>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6" name="Rectangle 5"/>
          <p:cNvSpPr/>
          <p:nvPr/>
        </p:nvSpPr>
        <p:spPr>
          <a:xfrm>
            <a:off x="602631" y="876371"/>
            <a:ext cx="3381375" cy="369332"/>
          </a:xfrm>
          <a:prstGeom prst="rect">
            <a:avLst/>
          </a:prstGeom>
        </p:spPr>
        <p:txBody>
          <a:bodyPr wrap="none">
            <a:spAutoFit/>
          </a:bodyPr>
          <a:lstStyle/>
          <a:p>
            <a:r>
              <a:rPr lang="en-US" dirty="0">
                <a:latin typeface="Segoe UI Light" panose="020B0502040204020203" pitchFamily="34" charset="0"/>
                <a:cs typeface="Segoe UI Light" panose="020B0502040204020203" pitchFamily="34" charset="0"/>
                <a:hlinkClick r:id="rId3"/>
              </a:rPr>
              <a:t>http://</a:t>
            </a:r>
            <a:r>
              <a:rPr lang="en-US" dirty="0" smtClean="0">
                <a:latin typeface="Segoe UI Light" panose="020B0502040204020203" pitchFamily="34" charset="0"/>
                <a:cs typeface="Segoe UI Light" panose="020B0502040204020203" pitchFamily="34" charset="0"/>
                <a:hlinkClick r:id="rId3"/>
              </a:rPr>
              <a:t>www.digwebinterface.com</a:t>
            </a:r>
            <a:r>
              <a:rPr lang="en-US" dirty="0" smtClean="0">
                <a:latin typeface="Segoe UI Light" panose="020B0502040204020203" pitchFamily="34" charset="0"/>
                <a:cs typeface="Segoe UI Light" panose="020B0502040204020203" pitchFamily="34" charset="0"/>
              </a:rPr>
              <a:t> </a:t>
            </a:r>
            <a:endParaRPr lang="en-US" dirty="0">
              <a:latin typeface="Segoe UI Light" panose="020B0502040204020203" pitchFamily="34" charset="0"/>
              <a:cs typeface="Segoe UI Light" panose="020B0502040204020203" pitchFamily="34" charset="0"/>
            </a:endParaRPr>
          </a:p>
        </p:txBody>
      </p:sp>
      <p:grpSp>
        <p:nvGrpSpPr>
          <p:cNvPr id="10" name="Group 9"/>
          <p:cNvGrpSpPr/>
          <p:nvPr/>
        </p:nvGrpSpPr>
        <p:grpSpPr>
          <a:xfrm>
            <a:off x="379514" y="1245700"/>
            <a:ext cx="11033843" cy="5260203"/>
            <a:chOff x="379514" y="1245700"/>
            <a:chExt cx="11033843" cy="5260203"/>
          </a:xfrm>
        </p:grpSpPr>
        <p:pic>
          <p:nvPicPr>
            <p:cNvPr id="7" name="Picture 6"/>
            <p:cNvPicPr>
              <a:picLocks noChangeAspect="1"/>
            </p:cNvPicPr>
            <p:nvPr/>
          </p:nvPicPr>
          <p:blipFill>
            <a:blip r:embed="rId4"/>
            <a:stretch>
              <a:fillRect/>
            </a:stretch>
          </p:blipFill>
          <p:spPr>
            <a:xfrm>
              <a:off x="379514" y="1245700"/>
              <a:ext cx="10773095" cy="5113058"/>
            </a:xfrm>
            <a:prstGeom prst="rect">
              <a:avLst/>
            </a:prstGeom>
          </p:spPr>
        </p:pic>
        <p:sp>
          <p:nvSpPr>
            <p:cNvPr id="9" name="Rectangle 8"/>
            <p:cNvSpPr/>
            <p:nvPr/>
          </p:nvSpPr>
          <p:spPr>
            <a:xfrm>
              <a:off x="460157" y="5854261"/>
              <a:ext cx="10953200" cy="65164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28048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CNAME (Namecheap.com)</a:t>
            </a:r>
            <a:endParaRPr lang="en-US" dirty="0"/>
          </a:p>
        </p:txBody>
      </p:sp>
      <p:grpSp>
        <p:nvGrpSpPr>
          <p:cNvPr id="7" name="Group 6"/>
          <p:cNvGrpSpPr/>
          <p:nvPr/>
        </p:nvGrpSpPr>
        <p:grpSpPr>
          <a:xfrm>
            <a:off x="2856185" y="1806629"/>
            <a:ext cx="5392281" cy="2628737"/>
            <a:chOff x="2856185" y="1806629"/>
            <a:chExt cx="5392281" cy="2628737"/>
          </a:xfrm>
        </p:grpSpPr>
        <p:pic>
          <p:nvPicPr>
            <p:cNvPr id="3" name="Picture 2"/>
            <p:cNvPicPr>
              <a:picLocks noChangeAspect="1"/>
            </p:cNvPicPr>
            <p:nvPr/>
          </p:nvPicPr>
          <p:blipFill>
            <a:blip r:embed="rId2"/>
            <a:stretch>
              <a:fillRect/>
            </a:stretch>
          </p:blipFill>
          <p:spPr>
            <a:xfrm>
              <a:off x="2856185" y="1806629"/>
              <a:ext cx="5392281" cy="2628737"/>
            </a:xfrm>
            <a:prstGeom prst="rect">
              <a:avLst/>
            </a:prstGeom>
          </p:spPr>
        </p:pic>
        <p:sp>
          <p:nvSpPr>
            <p:cNvPr id="6" name="Rectangle 5"/>
            <p:cNvSpPr/>
            <p:nvPr/>
          </p:nvSpPr>
          <p:spPr>
            <a:xfrm>
              <a:off x="2856185" y="3584028"/>
              <a:ext cx="3071649" cy="74623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0" name="Group 9"/>
          <p:cNvGrpSpPr/>
          <p:nvPr/>
        </p:nvGrpSpPr>
        <p:grpSpPr>
          <a:xfrm>
            <a:off x="760355" y="976717"/>
            <a:ext cx="9266513" cy="5693307"/>
            <a:chOff x="1149238" y="942318"/>
            <a:chExt cx="9266513" cy="5693307"/>
          </a:xfrm>
        </p:grpSpPr>
        <p:pic>
          <p:nvPicPr>
            <p:cNvPr id="8" name="Picture 7"/>
            <p:cNvPicPr>
              <a:picLocks noChangeAspect="1"/>
            </p:cNvPicPr>
            <p:nvPr/>
          </p:nvPicPr>
          <p:blipFill>
            <a:blip r:embed="rId3"/>
            <a:stretch>
              <a:fillRect/>
            </a:stretch>
          </p:blipFill>
          <p:spPr>
            <a:xfrm>
              <a:off x="1149238" y="942318"/>
              <a:ext cx="9266513" cy="5693307"/>
            </a:xfrm>
            <a:prstGeom prst="rect">
              <a:avLst/>
            </a:prstGeom>
          </p:spPr>
        </p:pic>
        <p:sp>
          <p:nvSpPr>
            <p:cNvPr id="9" name="Rectangle 8"/>
            <p:cNvSpPr/>
            <p:nvPr/>
          </p:nvSpPr>
          <p:spPr>
            <a:xfrm>
              <a:off x="1250731" y="4582510"/>
              <a:ext cx="9049407" cy="504497"/>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198369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 Record</a:t>
            </a:r>
            <a:endParaRPr lang="en-US" dirty="0"/>
          </a:p>
        </p:txBody>
      </p:sp>
      <p:sp>
        <p:nvSpPr>
          <p:cNvPr id="4" name="Text Placeholder 3"/>
          <p:cNvSpPr>
            <a:spLocks noGrp="1"/>
          </p:cNvSpPr>
          <p:nvPr>
            <p:ph type="body" sz="quarter" idx="10"/>
          </p:nvPr>
        </p:nvSpPr>
        <p:spPr>
          <a:xfrm>
            <a:off x="269239" y="1114098"/>
            <a:ext cx="11653523" cy="5451278"/>
          </a:xfrm>
        </p:spPr>
        <p:txBody>
          <a:bodyPr/>
          <a:lstStyle/>
          <a:p>
            <a:pPr lvl="0"/>
            <a:r>
              <a:rPr lang="en-US" sz="2400" b="0" dirty="0"/>
              <a:t>Login to your domain name registrar’s website and </a:t>
            </a:r>
            <a:r>
              <a:rPr lang="en-US" sz="2400" dirty="0"/>
              <a:t>add the CNAME setting for </a:t>
            </a:r>
            <a:r>
              <a:rPr lang="en-US" sz="2400" dirty="0" err="1"/>
              <a:t>awverify</a:t>
            </a:r>
            <a:r>
              <a:rPr lang="en-US" sz="2400" dirty="0"/>
              <a:t>.[</a:t>
            </a:r>
            <a:r>
              <a:rPr lang="en-US" sz="2400" dirty="0" err="1"/>
              <a:t>yourwebsitename</a:t>
            </a:r>
            <a:r>
              <a:rPr lang="en-US" sz="2400" dirty="0"/>
              <a:t>].azurewebsites.net. </a:t>
            </a:r>
          </a:p>
          <a:p>
            <a:pPr lvl="0"/>
            <a:r>
              <a:rPr lang="en-US" sz="2400" b="0" dirty="0" smtClean="0"/>
              <a:t>Wait for propagation</a:t>
            </a:r>
            <a:endParaRPr lang="en-US" sz="2400" b="0" dirty="0"/>
          </a:p>
          <a:p>
            <a:pPr lvl="0"/>
            <a:r>
              <a:rPr lang="en-US" sz="2400" b="0" dirty="0"/>
              <a:t>Navigate to </a:t>
            </a:r>
            <a:r>
              <a:rPr lang="en-US" sz="2400" b="0" dirty="0" smtClean="0"/>
              <a:t>Windows </a:t>
            </a:r>
            <a:r>
              <a:rPr lang="en-US" sz="2400" b="0" dirty="0"/>
              <a:t>Azure portal</a:t>
            </a:r>
          </a:p>
          <a:p>
            <a:pPr lvl="0"/>
            <a:r>
              <a:rPr lang="en-US" sz="2400" b="0" dirty="0"/>
              <a:t>Click on the Manage Domains link on the Configure tab </a:t>
            </a:r>
            <a:endParaRPr lang="en-US" sz="2400" b="0" dirty="0" smtClean="0"/>
          </a:p>
          <a:p>
            <a:pPr lvl="0"/>
            <a:r>
              <a:rPr lang="en-US" sz="2400" b="0" dirty="0" smtClean="0"/>
              <a:t>Note </a:t>
            </a:r>
            <a:r>
              <a:rPr lang="en-US" sz="2400" b="0" dirty="0"/>
              <a:t>the IP address of the website that is listed in the dialog </a:t>
            </a:r>
            <a:r>
              <a:rPr lang="en-US" sz="2400" b="0" dirty="0" smtClean="0"/>
              <a:t>box</a:t>
            </a:r>
          </a:p>
          <a:p>
            <a:pPr lvl="0"/>
            <a:r>
              <a:rPr lang="en-US" sz="2400" b="0" dirty="0">
                <a:latin typeface="Segoe UI" panose="020B0502040204020203" pitchFamily="34" charset="0"/>
                <a:cs typeface="Segoe UI" panose="020B0502040204020203" pitchFamily="34" charset="0"/>
              </a:rPr>
              <a:t>Login to the domain registrar’s website and add an A </a:t>
            </a:r>
            <a:r>
              <a:rPr lang="en-US" sz="2400" b="0" dirty="0" smtClean="0">
                <a:latin typeface="Segoe UI" panose="020B0502040204020203" pitchFamily="34" charset="0"/>
                <a:cs typeface="Segoe UI" panose="020B0502040204020203" pitchFamily="34" charset="0"/>
              </a:rPr>
              <a:t>record</a:t>
            </a:r>
          </a:p>
          <a:p>
            <a:pPr lvl="0"/>
            <a:endParaRPr lang="en-US" sz="2400" b="0" dirty="0" smtClean="0"/>
          </a:p>
          <a:p>
            <a:pPr lvl="0"/>
            <a:r>
              <a:rPr lang="en-US" sz="2400" b="0" dirty="0" smtClean="0"/>
              <a:t>Add </a:t>
            </a:r>
            <a:r>
              <a:rPr lang="en-US" sz="2400" b="0" dirty="0"/>
              <a:t>the new domain name </a:t>
            </a:r>
            <a:r>
              <a:rPr lang="en-US" sz="2400" b="0" dirty="0" smtClean="0"/>
              <a:t>(e.g. www.cloudapicentral.com</a:t>
            </a:r>
            <a:r>
              <a:rPr lang="en-US" sz="2400" b="0" dirty="0"/>
              <a:t>) by clicking on the Manage </a:t>
            </a:r>
            <a:r>
              <a:rPr lang="en-US" sz="2400" b="0" dirty="0" smtClean="0"/>
              <a:t>Domains in the Configure section</a:t>
            </a:r>
            <a:endParaRPr lang="en-US" sz="2400" b="0" dirty="0"/>
          </a:p>
        </p:txBody>
      </p:sp>
      <p:graphicFrame>
        <p:nvGraphicFramePr>
          <p:cNvPr id="6" name="Table 5"/>
          <p:cNvGraphicFramePr>
            <a:graphicFrameLocks noGrp="1"/>
          </p:cNvGraphicFramePr>
          <p:nvPr>
            <p:extLst>
              <p:ext uri="{D42A27DB-BD31-4B8C-83A1-F6EECF244321}">
                <p14:modId xmlns:p14="http://schemas.microsoft.com/office/powerpoint/2010/main" val="2276828656"/>
              </p:ext>
            </p:extLst>
          </p:nvPr>
        </p:nvGraphicFramePr>
        <p:xfrm>
          <a:off x="678464" y="4722855"/>
          <a:ext cx="6394997" cy="455676"/>
        </p:xfrm>
        <a:graphic>
          <a:graphicData uri="http://schemas.openxmlformats.org/drawingml/2006/table">
            <a:tbl>
              <a:tblPr firstRow="1" firstCol="1" bandRow="1">
                <a:tableStyleId>{5940675A-B579-460E-94D1-54222C63F5DA}</a:tableStyleId>
              </a:tblPr>
              <a:tblGrid>
                <a:gridCol w="1999549"/>
                <a:gridCol w="780842"/>
                <a:gridCol w="920207"/>
                <a:gridCol w="2694399"/>
              </a:tblGrid>
              <a:tr h="0">
                <a:tc>
                  <a:txBody>
                    <a:bodyPr/>
                    <a:lstStyle/>
                    <a:p>
                      <a:pPr marL="0" marR="0">
                        <a:lnSpc>
                          <a:spcPct val="115000"/>
                        </a:lnSpc>
                        <a:spcBef>
                          <a:spcPts val="0"/>
                        </a:spcBef>
                        <a:spcAft>
                          <a:spcPts val="1000"/>
                        </a:spcAft>
                      </a:pPr>
                      <a:r>
                        <a:rPr lang="en-US" sz="1000">
                          <a:effectLst/>
                        </a:rPr>
                        <a:t>Alias</a:t>
                      </a:r>
                      <a:endParaRPr lang="en-US" sz="1000" b="1">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000">
                          <a:effectLst/>
                        </a:rPr>
                        <a:t>TTL</a:t>
                      </a:r>
                      <a:endParaRPr lang="en-US" sz="1000" b="1">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000">
                          <a:effectLst/>
                        </a:rPr>
                        <a:t>Type</a:t>
                      </a:r>
                      <a:endParaRPr lang="en-US" sz="1000" b="1">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000">
                          <a:effectLst/>
                        </a:rPr>
                        <a:t>Value</a:t>
                      </a:r>
                      <a:endParaRPr lang="en-US" sz="1000" b="1">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tc>
              </a:tr>
              <a:tr h="0">
                <a:tc>
                  <a:txBody>
                    <a:bodyPr/>
                    <a:lstStyle/>
                    <a:p>
                      <a:pPr marL="0" marR="0">
                        <a:lnSpc>
                          <a:spcPct val="115000"/>
                        </a:lnSpc>
                        <a:spcBef>
                          <a:spcPts val="0"/>
                        </a:spcBef>
                        <a:spcAft>
                          <a:spcPts val="1000"/>
                        </a:spcAft>
                      </a:pPr>
                      <a:r>
                        <a:rPr lang="en-US" sz="800">
                          <a:effectLst/>
                        </a:rPr>
                        <a:t>awverify.cloudapicentral.com</a:t>
                      </a:r>
                      <a:endParaRPr lang="en-US" sz="8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800">
                          <a:effectLst/>
                        </a:rPr>
                        <a:t>60000</a:t>
                      </a:r>
                      <a:endParaRPr lang="en-US" sz="8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800">
                          <a:effectLst/>
                        </a:rPr>
                        <a:t>CNAME</a:t>
                      </a:r>
                      <a:endParaRPr lang="en-US" sz="8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800">
                          <a:effectLst/>
                        </a:rPr>
                        <a:t>awverify.storagesearch.azurewebsites.net</a:t>
                      </a:r>
                      <a:endParaRPr lang="en-US" sz="8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tc>
              </a:tr>
              <a:tr h="0">
                <a:tc>
                  <a:txBody>
                    <a:bodyPr/>
                    <a:lstStyle/>
                    <a:p>
                      <a:pPr marL="0" marR="0">
                        <a:lnSpc>
                          <a:spcPct val="115000"/>
                        </a:lnSpc>
                        <a:spcBef>
                          <a:spcPts val="0"/>
                        </a:spcBef>
                        <a:spcAft>
                          <a:spcPts val="1000"/>
                        </a:spcAft>
                      </a:pPr>
                      <a:r>
                        <a:rPr lang="en-US" sz="800">
                          <a:effectLst/>
                        </a:rPr>
                        <a:t>cloudapicentral.com</a:t>
                      </a:r>
                      <a:endParaRPr lang="en-US" sz="8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800">
                          <a:effectLst/>
                        </a:rPr>
                        <a:t>7200</a:t>
                      </a:r>
                      <a:endParaRPr lang="en-US" sz="8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800">
                          <a:effectLst/>
                        </a:rPr>
                        <a:t>A</a:t>
                      </a:r>
                      <a:endParaRPr lang="en-US" sz="8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800" dirty="0">
                          <a:effectLst/>
                        </a:rPr>
                        <a:t>137.117.17.70</a:t>
                      </a:r>
                      <a:endParaRPr lang="en-US" sz="800" dirty="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1927013821"/>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 A Record propagation </a:t>
            </a:r>
            <a:endParaRPr lang="en-US" dirty="0"/>
          </a:p>
        </p:txBody>
      </p:sp>
      <p:sp>
        <p:nvSpPr>
          <p:cNvPr id="6" name="Rectangle 5"/>
          <p:cNvSpPr/>
          <p:nvPr/>
        </p:nvSpPr>
        <p:spPr>
          <a:xfrm>
            <a:off x="602631" y="876371"/>
            <a:ext cx="3381375" cy="369332"/>
          </a:xfrm>
          <a:prstGeom prst="rect">
            <a:avLst/>
          </a:prstGeom>
        </p:spPr>
        <p:txBody>
          <a:bodyPr wrap="none">
            <a:spAutoFit/>
          </a:bodyPr>
          <a:lstStyle/>
          <a:p>
            <a:r>
              <a:rPr lang="en-US" dirty="0">
                <a:latin typeface="Segoe UI Light" panose="020B0502040204020203" pitchFamily="34" charset="0"/>
                <a:cs typeface="Segoe UI Light" panose="020B0502040204020203" pitchFamily="34" charset="0"/>
                <a:hlinkClick r:id="rId2"/>
              </a:rPr>
              <a:t>http://</a:t>
            </a:r>
            <a:r>
              <a:rPr lang="en-US" dirty="0" smtClean="0">
                <a:latin typeface="Segoe UI Light" panose="020B0502040204020203" pitchFamily="34" charset="0"/>
                <a:cs typeface="Segoe UI Light" panose="020B0502040204020203" pitchFamily="34" charset="0"/>
                <a:hlinkClick r:id="rId2"/>
              </a:rPr>
              <a:t>www.digwebinterface.com</a:t>
            </a:r>
            <a:r>
              <a:rPr lang="en-US" dirty="0" smtClean="0">
                <a:latin typeface="Segoe UI Light" panose="020B0502040204020203" pitchFamily="34" charset="0"/>
                <a:cs typeface="Segoe UI Light" panose="020B0502040204020203" pitchFamily="34" charset="0"/>
              </a:rPr>
              <a:t> </a:t>
            </a:r>
            <a:endParaRPr lang="en-US" dirty="0">
              <a:latin typeface="Segoe UI Light" panose="020B0502040204020203" pitchFamily="34" charset="0"/>
              <a:cs typeface="Segoe UI Light" panose="020B0502040204020203" pitchFamily="34" charset="0"/>
            </a:endParaRPr>
          </a:p>
        </p:txBody>
      </p:sp>
      <p:pic>
        <p:nvPicPr>
          <p:cNvPr id="11" name="Picture 10"/>
          <p:cNvPicPr/>
          <p:nvPr/>
        </p:nvPicPr>
        <p:blipFill>
          <a:blip r:embed="rId3" cstate="print">
            <a:extLst>
              <a:ext uri="{28A0092B-C50C-407E-A947-70E740481C1C}">
                <a14:useLocalDpi xmlns:a14="http://schemas.microsoft.com/office/drawing/2010/main" val="0"/>
              </a:ext>
            </a:extLst>
          </a:blip>
          <a:stretch>
            <a:fillRect/>
          </a:stretch>
        </p:blipFill>
        <p:spPr>
          <a:xfrm>
            <a:off x="974835" y="1245702"/>
            <a:ext cx="9588062" cy="4881829"/>
          </a:xfrm>
          <a:prstGeom prst="rect">
            <a:avLst/>
          </a:prstGeom>
        </p:spPr>
      </p:pic>
      <p:sp>
        <p:nvSpPr>
          <p:cNvPr id="4" name="Rectangle 3"/>
          <p:cNvSpPr/>
          <p:nvPr/>
        </p:nvSpPr>
        <p:spPr>
          <a:xfrm>
            <a:off x="4487917" y="1245702"/>
            <a:ext cx="1849821" cy="76177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p:cNvSpPr/>
          <p:nvPr/>
        </p:nvSpPr>
        <p:spPr>
          <a:xfrm>
            <a:off x="835573" y="5746644"/>
            <a:ext cx="7078717" cy="5910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38998190"/>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Domains (</a:t>
            </a:r>
            <a:r>
              <a:rPr lang="en-US" dirty="0" smtClean="0">
                <a:hlinkClick r:id="rId2"/>
              </a:rPr>
              <a:t>http://www.icontinuous.com</a:t>
            </a:r>
            <a:r>
              <a:rPr lang="en-US" dirty="0" smtClean="0"/>
              <a:t> )</a:t>
            </a:r>
            <a:endParaRPr lang="en-US" dirty="0"/>
          </a:p>
        </p:txBody>
      </p:sp>
    </p:spTree>
    <p:extLst>
      <p:ext uri="{BB962C8B-B14F-4D97-AF65-F5344CB8AC3E}">
        <p14:creationId xmlns:p14="http://schemas.microsoft.com/office/powerpoint/2010/main" val="2100521327"/>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90144" y="2523150"/>
            <a:ext cx="11801856" cy="2023450"/>
          </a:xfrm>
          <a:prstGeom prst="rect">
            <a:avLst/>
          </a:prstGeom>
        </p:spPr>
        <p:txBody>
          <a:bodyPr vert="horz" lIns="91409" tIns="45705" rIns="91409" bIns="45705" rtlCol="0" anchor="t" anchorCtr="0">
            <a:noAutofit/>
          </a:bodyPr>
          <a:lst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sz="8000" dirty="0" smtClean="0"/>
              <a:t>Secure Socket Layer (SSL)</a:t>
            </a:r>
            <a:endParaRPr lang="en-US" sz="8000" dirty="0"/>
          </a:p>
        </p:txBody>
      </p:sp>
    </p:spTree>
    <p:extLst>
      <p:ext uri="{BB962C8B-B14F-4D97-AF65-F5344CB8AC3E}">
        <p14:creationId xmlns:p14="http://schemas.microsoft.com/office/powerpoint/2010/main" val="12506184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82BF3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0332" y="1306477"/>
            <a:ext cx="11524432" cy="1063487"/>
          </a:xfrm>
        </p:spPr>
        <p:txBody>
          <a:bodyPr>
            <a:normAutofit/>
          </a:bodyPr>
          <a:lstStyle/>
          <a:p>
            <a:r>
              <a:rPr lang="en-US" sz="5400" dirty="0" smtClean="0">
                <a:solidFill>
                  <a:schemeClr val="bg1"/>
                </a:solidFill>
              </a:rPr>
              <a:t>Portal Tour</a:t>
            </a:r>
            <a:endParaRPr lang="en-US" sz="5400" dirty="0">
              <a:solidFill>
                <a:schemeClr val="bg1"/>
              </a:solidFill>
            </a:endParaRPr>
          </a:p>
        </p:txBody>
      </p:sp>
    </p:spTree>
    <p:extLst>
      <p:ext uri="{BB962C8B-B14F-4D97-AF65-F5344CB8AC3E}">
        <p14:creationId xmlns:p14="http://schemas.microsoft.com/office/powerpoint/2010/main" val="1878801563"/>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SSL</a:t>
            </a:r>
            <a:endParaRPr lang="en-US" dirty="0"/>
          </a:p>
        </p:txBody>
      </p:sp>
      <p:sp>
        <p:nvSpPr>
          <p:cNvPr id="3" name="Rectangle 2"/>
          <p:cNvSpPr/>
          <p:nvPr/>
        </p:nvSpPr>
        <p:spPr>
          <a:xfrm>
            <a:off x="508000" y="1388238"/>
            <a:ext cx="10515600" cy="4524315"/>
          </a:xfrm>
          <a:prstGeom prst="rect">
            <a:avLst/>
          </a:prstGeom>
        </p:spPr>
        <p:txBody>
          <a:bodyPr wrap="square">
            <a:spAutoFit/>
          </a:bodyPr>
          <a:lstStyle/>
          <a:p>
            <a:pPr algn="just"/>
            <a:r>
              <a:rPr lang="en-US" sz="3200" b="1" dirty="0" err="1" smtClean="0">
                <a:latin typeface="Segoe UI" panose="020B0502040204020203" pitchFamily="34" charset="0"/>
                <a:ea typeface="Calibri" panose="020F0502020204030204" pitchFamily="34" charset="0"/>
                <a:cs typeface="Segoe UI" panose="020B0502040204020203" pitchFamily="34" charset="0"/>
              </a:rPr>
              <a:t>SSL</a:t>
            </a:r>
            <a:r>
              <a:rPr lang="en-US" sz="3200" b="1" dirty="0" smtClean="0">
                <a:latin typeface="Segoe UI" panose="020B0502040204020203" pitchFamily="34" charset="0"/>
                <a:ea typeface="Calibri" panose="020F0502020204030204" pitchFamily="34" charset="0"/>
                <a:cs typeface="Segoe UI" panose="020B0502040204020203" pitchFamily="34" charset="0"/>
              </a:rPr>
              <a:t> = Secure Socket Layer</a:t>
            </a:r>
            <a:endParaRPr lang="en-US" sz="3200" dirty="0">
              <a:latin typeface="Segoe UI" panose="020B0502040204020203" pitchFamily="34" charset="0"/>
              <a:ea typeface="Calibri" panose="020F0502020204030204" pitchFamily="34" charset="0"/>
              <a:cs typeface="Segoe UI" panose="020B0502040204020203" pitchFamily="34" charset="0"/>
            </a:endParaRPr>
          </a:p>
          <a:p>
            <a:pPr marL="457200" indent="-457200" algn="just">
              <a:buFont typeface="Arial" panose="020B0604020202020204" pitchFamily="34" charset="0"/>
              <a:buChar char="•"/>
            </a:pPr>
            <a:r>
              <a:rPr lang="en-US" sz="3200" dirty="0" smtClean="0">
                <a:latin typeface="Segoe UI" panose="020B0502040204020203" pitchFamily="34" charset="0"/>
                <a:ea typeface="Calibri" panose="020F0502020204030204" pitchFamily="34" charset="0"/>
                <a:cs typeface="Segoe UI" panose="020B0502040204020203" pitchFamily="34" charset="0"/>
              </a:rPr>
              <a:t>Establishes encrypted channel between your browser and the web server</a:t>
            </a:r>
          </a:p>
          <a:p>
            <a:pPr algn="just"/>
            <a:endParaRPr lang="en-US" sz="3200" b="1" dirty="0">
              <a:latin typeface="Segoe UI" panose="020B0502040204020203" pitchFamily="34" charset="0"/>
              <a:ea typeface="Calibri" panose="020F0502020204030204" pitchFamily="34" charset="0"/>
              <a:cs typeface="Segoe UI" panose="020B0502040204020203" pitchFamily="34" charset="0"/>
            </a:endParaRPr>
          </a:p>
          <a:p>
            <a:pPr algn="just"/>
            <a:r>
              <a:rPr lang="en-US" sz="3200" b="1" dirty="0" smtClean="0">
                <a:latin typeface="Segoe UI" panose="020B0502040204020203" pitchFamily="34" charset="0"/>
                <a:ea typeface="Calibri" panose="020F0502020204030204" pitchFamily="34" charset="0"/>
                <a:cs typeface="Segoe UI" panose="020B0502040204020203" pitchFamily="34" charset="0"/>
              </a:rPr>
              <a:t>Needs a certificate provided by a Certificate Authority (CA)</a:t>
            </a:r>
            <a:endParaRPr lang="en-US" sz="3200" dirty="0">
              <a:latin typeface="Segoe UI" panose="020B0502040204020203" pitchFamily="34" charset="0"/>
              <a:ea typeface="Calibri" panose="020F0502020204030204" pitchFamily="34" charset="0"/>
              <a:cs typeface="Segoe UI" panose="020B0502040204020203" pitchFamily="34" charset="0"/>
            </a:endParaRPr>
          </a:p>
          <a:p>
            <a:pPr marL="457200" indent="-457200" algn="just">
              <a:buFont typeface="Arial" panose="020B0604020202020204" pitchFamily="34" charset="0"/>
              <a:buChar char="•"/>
            </a:pPr>
            <a:r>
              <a:rPr lang="en-US" sz="3200" dirty="0" smtClean="0">
                <a:latin typeface="Segoe UI" panose="020B0502040204020203" pitchFamily="34" charset="0"/>
                <a:ea typeface="Calibri" panose="020F0502020204030204" pitchFamily="34" charset="0"/>
                <a:cs typeface="Segoe UI" panose="020B0502040204020203" pitchFamily="34" charset="0"/>
              </a:rPr>
              <a:t>Get Certificate </a:t>
            </a:r>
            <a:r>
              <a:rPr lang="en-US" sz="3200" dirty="0" smtClean="0">
                <a:latin typeface="Segoe UI" panose="020B0502040204020203" pitchFamily="34" charset="0"/>
                <a:ea typeface="Calibri" panose="020F0502020204030204" pitchFamily="34" charset="0"/>
                <a:cs typeface="Segoe UI" panose="020B0502040204020203" pitchFamily="34" charset="0"/>
                <a:sym typeface="Wingdings" panose="05000000000000000000" pitchFamily="2" charset="2"/>
              </a:rPr>
              <a:t> </a:t>
            </a:r>
            <a:r>
              <a:rPr lang="en-US" sz="3200" dirty="0" err="1" smtClean="0">
                <a:latin typeface="Segoe UI" panose="020B0502040204020203" pitchFamily="34" charset="0"/>
                <a:ea typeface="Calibri" panose="020F0502020204030204" pitchFamily="34" charset="0"/>
                <a:cs typeface="Segoe UI" panose="020B0502040204020203" pitchFamily="34" charset="0"/>
                <a:sym typeface="Wingdings" panose="05000000000000000000" pitchFamily="2" charset="2"/>
              </a:rPr>
              <a:t>Verisign</a:t>
            </a:r>
            <a:r>
              <a:rPr lang="en-US" sz="3200" dirty="0" smtClean="0">
                <a:latin typeface="Segoe UI" panose="020B0502040204020203" pitchFamily="34" charset="0"/>
                <a:ea typeface="Calibri" panose="020F0502020204030204" pitchFamily="34" charset="0"/>
                <a:cs typeface="Segoe UI" panose="020B0502040204020203" pitchFamily="34" charset="0"/>
                <a:sym typeface="Wingdings" panose="05000000000000000000" pitchFamily="2" charset="2"/>
              </a:rPr>
              <a:t>, GoDaddy.com</a:t>
            </a:r>
          </a:p>
          <a:p>
            <a:pPr marL="457200" indent="-457200" algn="just">
              <a:buFont typeface="Arial" panose="020B0604020202020204" pitchFamily="34" charset="0"/>
              <a:buChar char="•"/>
            </a:pPr>
            <a:r>
              <a:rPr lang="en-US" sz="3200" b="1" dirty="0" smtClean="0">
                <a:latin typeface="Segoe UI" panose="020B0502040204020203" pitchFamily="34" charset="0"/>
                <a:ea typeface="Calibri" panose="020F0502020204030204" pitchFamily="34" charset="0"/>
                <a:cs typeface="Segoe UI" panose="020B0502040204020203" pitchFamily="34" charset="0"/>
                <a:sym typeface="Wingdings" panose="05000000000000000000" pitchFamily="2" charset="2"/>
              </a:rPr>
              <a:t>Self-signed (browser displays warning)</a:t>
            </a:r>
            <a:endParaRPr lang="en-US" sz="3200" b="1" dirty="0">
              <a:latin typeface="Segoe UI" panose="020B0502040204020203" pitchFamily="34" charset="0"/>
              <a:ea typeface="Calibri" panose="020F0502020204030204" pitchFamily="34" charset="0"/>
              <a:cs typeface="Segoe UI" panose="020B0502040204020203" pitchFamily="34" charset="0"/>
            </a:endParaRPr>
          </a:p>
          <a:p>
            <a:pPr algn="just"/>
            <a:endParaRPr lang="en-US" sz="3200" b="1" dirty="0" smtClean="0">
              <a:latin typeface="Segoe UI" panose="020B0502040204020203" pitchFamily="34" charset="0"/>
              <a:ea typeface="Calibri" panose="020F0502020204030204" pitchFamily="34" charset="0"/>
              <a:cs typeface="Segoe UI" panose="020B0502040204020203" pitchFamily="34" charset="0"/>
            </a:endParaRPr>
          </a:p>
        </p:txBody>
      </p:sp>
    </p:spTree>
    <p:extLst>
      <p:ext uri="{BB962C8B-B14F-4D97-AF65-F5344CB8AC3E}">
        <p14:creationId xmlns:p14="http://schemas.microsoft.com/office/powerpoint/2010/main" val="2797615745"/>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self-signed certificate</a:t>
            </a:r>
            <a:endParaRPr lang="en-US" dirty="0"/>
          </a:p>
        </p:txBody>
      </p:sp>
      <p:sp>
        <p:nvSpPr>
          <p:cNvPr id="3" name="Rectangle 2"/>
          <p:cNvSpPr/>
          <p:nvPr/>
        </p:nvSpPr>
        <p:spPr>
          <a:xfrm>
            <a:off x="379514" y="997400"/>
            <a:ext cx="10515600" cy="2308324"/>
          </a:xfrm>
          <a:prstGeom prst="rect">
            <a:avLst/>
          </a:prstGeom>
        </p:spPr>
        <p:txBody>
          <a:bodyPr wrap="square">
            <a:spAutoFit/>
          </a:bodyPr>
          <a:lstStyle/>
          <a:p>
            <a:r>
              <a:rPr lang="en-US" sz="2400" b="1" dirty="0"/>
              <a:t>makecert.exe</a:t>
            </a:r>
            <a:r>
              <a:rPr lang="en-US" sz="2400" dirty="0"/>
              <a:t> -n "</a:t>
            </a:r>
            <a:r>
              <a:rPr lang="en-US" sz="2400" dirty="0" err="1"/>
              <a:t>CN</a:t>
            </a:r>
            <a:r>
              <a:rPr lang="en-US" sz="2400" dirty="0"/>
              <a:t>=%1" -in "Center Root CA" -</a:t>
            </a:r>
            <a:r>
              <a:rPr lang="en-US" sz="2400" dirty="0" err="1"/>
              <a:t>ss</a:t>
            </a:r>
            <a:r>
              <a:rPr lang="en-US" sz="2400" dirty="0"/>
              <a:t> my -e "07/01/2022" -</a:t>
            </a:r>
            <a:r>
              <a:rPr lang="en-US" sz="2400" dirty="0" err="1"/>
              <a:t>eku</a:t>
            </a:r>
            <a:r>
              <a:rPr lang="en-US" sz="2400" dirty="0"/>
              <a:t> 1.3.6.1.5.5.7.3.1 -</a:t>
            </a:r>
            <a:r>
              <a:rPr lang="en-US" sz="2400" dirty="0" err="1"/>
              <a:t>pe</a:t>
            </a:r>
            <a:r>
              <a:rPr lang="en-US" sz="2400" dirty="0"/>
              <a:t> -sky exchange "%~dp0certs\mysslcert.cer" -</a:t>
            </a:r>
            <a:r>
              <a:rPr lang="en-US" sz="2400" dirty="0" err="1"/>
              <a:t>sv</a:t>
            </a:r>
            <a:r>
              <a:rPr lang="en-US" sz="2400" dirty="0"/>
              <a:t> "%~dp0certs\</a:t>
            </a:r>
            <a:r>
              <a:rPr lang="en-US" sz="2400" b="1" dirty="0" err="1"/>
              <a:t>mysslcert.pvk</a:t>
            </a:r>
            <a:r>
              <a:rPr lang="en-US" sz="2400" dirty="0"/>
              <a:t>" -</a:t>
            </a:r>
            <a:r>
              <a:rPr lang="en-US" sz="2400" dirty="0" err="1"/>
              <a:t>len</a:t>
            </a:r>
            <a:r>
              <a:rPr lang="en-US" sz="2400" dirty="0"/>
              <a:t> 2048</a:t>
            </a:r>
          </a:p>
          <a:p>
            <a:r>
              <a:rPr lang="en-US" sz="2400" b="1" dirty="0"/>
              <a:t>pvk2pfx</a:t>
            </a:r>
            <a:r>
              <a:rPr lang="en-US" sz="2400" dirty="0"/>
              <a:t> -</a:t>
            </a:r>
            <a:r>
              <a:rPr lang="en-US" sz="2400" dirty="0" err="1"/>
              <a:t>pvk</a:t>
            </a:r>
            <a:r>
              <a:rPr lang="en-US" sz="2400" dirty="0"/>
              <a:t> "%~dp0certs\</a:t>
            </a:r>
            <a:r>
              <a:rPr lang="en-US" sz="2400" dirty="0" err="1"/>
              <a:t>mysslcert.pvk</a:t>
            </a:r>
            <a:r>
              <a:rPr lang="en-US" sz="2400" dirty="0"/>
              <a:t>" -</a:t>
            </a:r>
            <a:r>
              <a:rPr lang="en-US" sz="2400" dirty="0" err="1"/>
              <a:t>spc</a:t>
            </a:r>
            <a:r>
              <a:rPr lang="en-US" sz="2400" dirty="0"/>
              <a:t> "%~dp0certs\mysslcert.cer" -</a:t>
            </a:r>
            <a:r>
              <a:rPr lang="en-US" sz="2400" dirty="0" err="1"/>
              <a:t>pfx</a:t>
            </a:r>
            <a:r>
              <a:rPr lang="en-US" sz="2400" dirty="0"/>
              <a:t> "%~dp0certs\</a:t>
            </a:r>
            <a:r>
              <a:rPr lang="en-US" sz="2400" dirty="0" err="1"/>
              <a:t>mysslcert.pfx</a:t>
            </a:r>
            <a:r>
              <a:rPr lang="en-US" sz="2400" dirty="0"/>
              <a:t>" -pi Pass@word1</a:t>
            </a:r>
          </a:p>
          <a:p>
            <a:pPr algn="just"/>
            <a:endParaRPr lang="en-US" sz="2400" b="1" dirty="0" smtClean="0">
              <a:latin typeface="Segoe UI" panose="020B0502040204020203" pitchFamily="34" charset="0"/>
              <a:ea typeface="Calibri" panose="020F0502020204030204" pitchFamily="34" charset="0"/>
              <a:cs typeface="Segoe UI" panose="020B0502040204020203" pitchFamily="34" charset="0"/>
            </a:endParaRPr>
          </a:p>
        </p:txBody>
      </p:sp>
      <p:sp>
        <p:nvSpPr>
          <p:cNvPr id="4" name="Rectangle 3"/>
          <p:cNvSpPr/>
          <p:nvPr/>
        </p:nvSpPr>
        <p:spPr>
          <a:xfrm>
            <a:off x="280122" y="3305724"/>
            <a:ext cx="10515600" cy="2308324"/>
          </a:xfrm>
          <a:prstGeom prst="rect">
            <a:avLst/>
          </a:prstGeom>
        </p:spPr>
        <p:txBody>
          <a:bodyPr wrap="square">
            <a:spAutoFit/>
          </a:bodyPr>
          <a:lstStyle/>
          <a:p>
            <a:r>
              <a:rPr lang="en-US" sz="2400" b="1" dirty="0"/>
              <a:t>makecert.exe</a:t>
            </a:r>
            <a:r>
              <a:rPr lang="en-US" sz="2400" dirty="0"/>
              <a:t> -n "</a:t>
            </a:r>
            <a:r>
              <a:rPr lang="en-US" sz="2400" b="1" dirty="0" smtClean="0"/>
              <a:t>CN=www.icontinuous.com</a:t>
            </a:r>
            <a:r>
              <a:rPr lang="en-US" sz="2400" dirty="0" smtClean="0"/>
              <a:t>" </a:t>
            </a:r>
            <a:r>
              <a:rPr lang="en-US" sz="2400" dirty="0"/>
              <a:t>-in "Center Root CA" -</a:t>
            </a:r>
            <a:r>
              <a:rPr lang="en-US" sz="2400" dirty="0" err="1"/>
              <a:t>ss</a:t>
            </a:r>
            <a:r>
              <a:rPr lang="en-US" sz="2400" dirty="0"/>
              <a:t> my -e "07/01/2022" -</a:t>
            </a:r>
            <a:r>
              <a:rPr lang="en-US" sz="2400" dirty="0" err="1"/>
              <a:t>eku</a:t>
            </a:r>
            <a:r>
              <a:rPr lang="en-US" sz="2400" dirty="0"/>
              <a:t> 1.3.6.1.5.5.7.3.1 -</a:t>
            </a:r>
            <a:r>
              <a:rPr lang="en-US" sz="2400" dirty="0" err="1"/>
              <a:t>pe</a:t>
            </a:r>
            <a:r>
              <a:rPr lang="en-US" sz="2400" dirty="0"/>
              <a:t> -sky exchange "%~dp0certs\mysslcert.cer" -</a:t>
            </a:r>
            <a:r>
              <a:rPr lang="en-US" sz="2400" dirty="0" err="1"/>
              <a:t>sv</a:t>
            </a:r>
            <a:r>
              <a:rPr lang="en-US" sz="2400" dirty="0"/>
              <a:t> "%~dp0certs\</a:t>
            </a:r>
            <a:r>
              <a:rPr lang="en-US" sz="2400" b="1" dirty="0" err="1"/>
              <a:t>mysslcert.pvk</a:t>
            </a:r>
            <a:r>
              <a:rPr lang="en-US" sz="2400" dirty="0"/>
              <a:t>" -</a:t>
            </a:r>
            <a:r>
              <a:rPr lang="en-US" sz="2400" dirty="0" err="1"/>
              <a:t>len</a:t>
            </a:r>
            <a:r>
              <a:rPr lang="en-US" sz="2400" dirty="0"/>
              <a:t> 2048</a:t>
            </a:r>
          </a:p>
          <a:p>
            <a:r>
              <a:rPr lang="en-US" sz="2400" b="1" dirty="0"/>
              <a:t>pvk2pfx</a:t>
            </a:r>
            <a:r>
              <a:rPr lang="en-US" sz="2400" dirty="0"/>
              <a:t> -</a:t>
            </a:r>
            <a:r>
              <a:rPr lang="en-US" sz="2400" dirty="0" err="1"/>
              <a:t>pvk</a:t>
            </a:r>
            <a:r>
              <a:rPr lang="en-US" sz="2400" dirty="0"/>
              <a:t> "%~dp0certs\</a:t>
            </a:r>
            <a:r>
              <a:rPr lang="en-US" sz="2400" dirty="0" err="1"/>
              <a:t>mysslcert.pvk</a:t>
            </a:r>
            <a:r>
              <a:rPr lang="en-US" sz="2400" dirty="0"/>
              <a:t>" -</a:t>
            </a:r>
            <a:r>
              <a:rPr lang="en-US" sz="2400" dirty="0" err="1"/>
              <a:t>spc</a:t>
            </a:r>
            <a:r>
              <a:rPr lang="en-US" sz="2400" dirty="0"/>
              <a:t> "%~dp0certs\mysslcert.cer" -</a:t>
            </a:r>
            <a:r>
              <a:rPr lang="en-US" sz="2400" dirty="0" err="1"/>
              <a:t>pfx</a:t>
            </a:r>
            <a:r>
              <a:rPr lang="en-US" sz="2400" dirty="0"/>
              <a:t> "%~dp0certs\</a:t>
            </a:r>
            <a:r>
              <a:rPr lang="en-US" sz="2400" dirty="0" err="1"/>
              <a:t>mysslcert.pfx</a:t>
            </a:r>
            <a:r>
              <a:rPr lang="en-US" sz="2400" dirty="0"/>
              <a:t>" -pi Pass@word1</a:t>
            </a:r>
          </a:p>
          <a:p>
            <a:pPr algn="just"/>
            <a:endParaRPr lang="en-US" sz="2400" b="1" dirty="0" smtClean="0">
              <a:latin typeface="Segoe UI" panose="020B0502040204020203" pitchFamily="34" charset="0"/>
              <a:ea typeface="Calibri" panose="020F0502020204030204" pitchFamily="34" charset="0"/>
              <a:cs typeface="Segoe UI" panose="020B0502040204020203" pitchFamily="34" charset="0"/>
            </a:endParaRPr>
          </a:p>
        </p:txBody>
      </p:sp>
    </p:spTree>
    <p:extLst>
      <p:ext uri="{BB962C8B-B14F-4D97-AF65-F5344CB8AC3E}">
        <p14:creationId xmlns:p14="http://schemas.microsoft.com/office/powerpoint/2010/main" val="2495204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Upload Certificates</a:t>
            </a:r>
            <a:endParaRPr lang="en-US" dirty="0"/>
          </a:p>
        </p:txBody>
      </p:sp>
      <p:pic>
        <p:nvPicPr>
          <p:cNvPr id="3" name="Picture 2"/>
          <p:cNvPicPr>
            <a:picLocks noChangeAspect="1"/>
          </p:cNvPicPr>
          <p:nvPr/>
        </p:nvPicPr>
        <p:blipFill>
          <a:blip r:embed="rId2"/>
          <a:stretch>
            <a:fillRect/>
          </a:stretch>
        </p:blipFill>
        <p:spPr>
          <a:xfrm>
            <a:off x="588065" y="2030893"/>
            <a:ext cx="10439400" cy="1943100"/>
          </a:xfrm>
          <a:prstGeom prst="rect">
            <a:avLst/>
          </a:prstGeom>
        </p:spPr>
      </p:pic>
      <p:pic>
        <p:nvPicPr>
          <p:cNvPr id="4" name="Picture 3"/>
          <p:cNvPicPr>
            <a:picLocks noChangeAspect="1"/>
          </p:cNvPicPr>
          <p:nvPr/>
        </p:nvPicPr>
        <p:blipFill>
          <a:blip r:embed="rId3"/>
          <a:stretch>
            <a:fillRect/>
          </a:stretch>
        </p:blipFill>
        <p:spPr>
          <a:xfrm>
            <a:off x="2014701" y="1063804"/>
            <a:ext cx="7586128" cy="5062676"/>
          </a:xfrm>
          <a:prstGeom prst="rect">
            <a:avLst/>
          </a:prstGeom>
        </p:spPr>
      </p:pic>
      <p:pic>
        <p:nvPicPr>
          <p:cNvPr id="5" name="Picture 4"/>
          <p:cNvPicPr>
            <a:picLocks noChangeAspect="1"/>
          </p:cNvPicPr>
          <p:nvPr/>
        </p:nvPicPr>
        <p:blipFill>
          <a:blip r:embed="rId4"/>
          <a:stretch>
            <a:fillRect/>
          </a:stretch>
        </p:blipFill>
        <p:spPr>
          <a:xfrm>
            <a:off x="588065" y="2193466"/>
            <a:ext cx="10895005" cy="2565718"/>
          </a:xfrm>
          <a:prstGeom prst="rect">
            <a:avLst/>
          </a:prstGeom>
        </p:spPr>
      </p:pic>
    </p:spTree>
    <p:extLst>
      <p:ext uri="{BB962C8B-B14F-4D97-AF65-F5344CB8AC3E}">
        <p14:creationId xmlns:p14="http://schemas.microsoft.com/office/powerpoint/2010/main" val="2073855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4"/>
                                        </p:tgtEl>
                                        <p:attrNameLst>
                                          <p:attrName>style.visibility</p:attrName>
                                        </p:attrNameLst>
                                      </p:cBhvr>
                                      <p:to>
                                        <p:strVal val="hidden"/>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Secure with SSL</a:t>
            </a:r>
            <a:endParaRPr lang="en-US" dirty="0"/>
          </a:p>
        </p:txBody>
      </p:sp>
      <p:sp>
        <p:nvSpPr>
          <p:cNvPr id="3" name="Content Placeholder 2"/>
          <p:cNvSpPr>
            <a:spLocks noGrp="1"/>
          </p:cNvSpPr>
          <p:nvPr>
            <p:ph type="body" sz="quarter" idx="10"/>
          </p:nvPr>
        </p:nvSpPr>
        <p:spPr>
          <a:xfrm>
            <a:off x="269240" y="1187940"/>
            <a:ext cx="4194013" cy="5428760"/>
          </a:xfrm>
        </p:spPr>
        <p:txBody>
          <a:bodyPr/>
          <a:lstStyle/>
          <a:p>
            <a:pPr marL="0" indent="0">
              <a:buNone/>
            </a:pPr>
            <a:r>
              <a:rPr lang="en-US" sz="4313" dirty="0"/>
              <a:t>IP-based.</a:t>
            </a:r>
          </a:p>
          <a:p>
            <a:pPr marL="0" indent="0">
              <a:buNone/>
            </a:pPr>
            <a:r>
              <a:rPr lang="en-US" sz="2400" dirty="0"/>
              <a:t>Sites can have </a:t>
            </a:r>
            <a:r>
              <a:rPr lang="en-US" sz="2400" b="1" dirty="0"/>
              <a:t>one certificate </a:t>
            </a:r>
            <a:r>
              <a:rPr lang="en-US" sz="2400" dirty="0"/>
              <a:t>configured </a:t>
            </a:r>
            <a:r>
              <a:rPr lang="en-US" sz="2400" b="1" dirty="0"/>
              <a:t>per IP address and port number</a:t>
            </a:r>
            <a:r>
              <a:rPr lang="en-US" sz="2400" dirty="0"/>
              <a:t>. </a:t>
            </a:r>
          </a:p>
          <a:p>
            <a:pPr marL="0" indent="0">
              <a:buNone/>
            </a:pPr>
            <a:r>
              <a:rPr lang="en-US" sz="4313" dirty="0" smtClean="0"/>
              <a:t>Server Name Indication (SNI).</a:t>
            </a:r>
            <a:endParaRPr lang="en-US" sz="4313" dirty="0"/>
          </a:p>
          <a:p>
            <a:pPr marL="0" indent="0">
              <a:buNone/>
            </a:pPr>
            <a:r>
              <a:rPr lang="en-US" sz="2400" dirty="0" err="1"/>
              <a:t>SNI</a:t>
            </a:r>
            <a:r>
              <a:rPr lang="en-US" sz="2400" dirty="0"/>
              <a:t> based </a:t>
            </a:r>
            <a:r>
              <a:rPr lang="en-US" sz="2400" dirty="0" err="1"/>
              <a:t>SSL</a:t>
            </a:r>
            <a:r>
              <a:rPr lang="en-US" sz="2400" dirty="0"/>
              <a:t> binding allows </a:t>
            </a:r>
            <a:r>
              <a:rPr lang="en-US" sz="2400" b="1" dirty="0"/>
              <a:t>multiple custom domains to share the same IP address</a:t>
            </a:r>
            <a:r>
              <a:rPr lang="en-US" sz="2400" dirty="0"/>
              <a:t>, with separate </a:t>
            </a:r>
            <a:r>
              <a:rPr lang="en-US" sz="2400" dirty="0" err="1"/>
              <a:t>SSL</a:t>
            </a:r>
            <a:r>
              <a:rPr lang="en-US" sz="2400" dirty="0"/>
              <a:t> certificates for each custom domain.</a:t>
            </a:r>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4748652" y="1187939"/>
            <a:ext cx="7176117" cy="4074752"/>
          </a:xfrm>
          <a:prstGeom prst="rect">
            <a:avLst/>
          </a:prstGeom>
          <a:noFill/>
          <a:ln>
            <a:noFill/>
          </a:ln>
        </p:spPr>
      </p:pic>
    </p:spTree>
    <p:extLst>
      <p:ext uri="{BB962C8B-B14F-4D97-AF65-F5344CB8AC3E}">
        <p14:creationId xmlns:p14="http://schemas.microsoft.com/office/powerpoint/2010/main" val="1027076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Forcing a website to use </a:t>
            </a:r>
            <a:r>
              <a:rPr lang="en-US" dirty="0" err="1" smtClean="0"/>
              <a:t>SSL</a:t>
            </a:r>
            <a:endParaRPr lang="en-US" dirty="0"/>
          </a:p>
        </p:txBody>
      </p:sp>
      <p:sp>
        <p:nvSpPr>
          <p:cNvPr id="3" name="Rectangle 2"/>
          <p:cNvSpPr/>
          <p:nvPr/>
        </p:nvSpPr>
        <p:spPr>
          <a:xfrm>
            <a:off x="508000" y="842138"/>
            <a:ext cx="10515600" cy="5632311"/>
          </a:xfrm>
          <a:prstGeom prst="rect">
            <a:avLst/>
          </a:prstGeom>
        </p:spPr>
        <p:txBody>
          <a:bodyPr wrap="square">
            <a:spAutoFit/>
          </a:bodyPr>
          <a:lstStyle/>
          <a:p>
            <a:r>
              <a:rPr lang="en-US" dirty="0">
                <a:latin typeface="Segoe UI" panose="020B0502040204020203" pitchFamily="34" charset="0"/>
                <a:cs typeface="Segoe UI" panose="020B0502040204020203" pitchFamily="34" charset="0"/>
              </a:rPr>
              <a:t>&lt;</a:t>
            </a:r>
            <a:r>
              <a:rPr lang="en-US" dirty="0" err="1">
                <a:latin typeface="Segoe UI" panose="020B0502040204020203" pitchFamily="34" charset="0"/>
                <a:cs typeface="Segoe UI" panose="020B0502040204020203" pitchFamily="34" charset="0"/>
              </a:rPr>
              <a:t>system.webServer</a:t>
            </a:r>
            <a:r>
              <a:rPr lang="en-US" dirty="0">
                <a:latin typeface="Segoe UI" panose="020B0502040204020203" pitchFamily="34" charset="0"/>
                <a:cs typeface="Segoe UI" panose="020B0502040204020203" pitchFamily="34" charset="0"/>
              </a:rPr>
              <a:t>&gt;</a:t>
            </a:r>
          </a:p>
          <a:p>
            <a:r>
              <a:rPr lang="en-US" dirty="0">
                <a:latin typeface="Segoe UI" panose="020B0502040204020203" pitchFamily="34" charset="0"/>
                <a:cs typeface="Segoe UI" panose="020B0502040204020203" pitchFamily="34" charset="0"/>
              </a:rPr>
              <a:t>…</a:t>
            </a:r>
          </a:p>
          <a:p>
            <a:r>
              <a:rPr lang="en-US" dirty="0">
                <a:latin typeface="Segoe UI" panose="020B0502040204020203" pitchFamily="34" charset="0"/>
                <a:cs typeface="Segoe UI" panose="020B0502040204020203" pitchFamily="34" charset="0"/>
              </a:rPr>
              <a:t>    &lt;rewrite&gt;</a:t>
            </a:r>
          </a:p>
          <a:p>
            <a:r>
              <a:rPr lang="en-US" dirty="0">
                <a:latin typeface="Segoe UI" panose="020B0502040204020203" pitchFamily="34" charset="0"/>
                <a:cs typeface="Segoe UI" panose="020B0502040204020203" pitchFamily="34" charset="0"/>
              </a:rPr>
              <a:t>      &lt;rules&gt;</a:t>
            </a:r>
          </a:p>
          <a:p>
            <a:r>
              <a:rPr lang="en-US" dirty="0">
                <a:latin typeface="Segoe UI" panose="020B0502040204020203" pitchFamily="34" charset="0"/>
                <a:cs typeface="Segoe UI" panose="020B0502040204020203" pitchFamily="34" charset="0"/>
              </a:rPr>
              <a:t>        &lt;clear /&gt;</a:t>
            </a:r>
          </a:p>
          <a:p>
            <a:r>
              <a:rPr lang="en-US" dirty="0">
                <a:latin typeface="Segoe UI" panose="020B0502040204020203" pitchFamily="34" charset="0"/>
                <a:cs typeface="Segoe UI" panose="020B0502040204020203" pitchFamily="34" charset="0"/>
              </a:rPr>
              <a:t>        &lt;rule </a:t>
            </a:r>
          </a:p>
          <a:p>
            <a:r>
              <a:rPr lang="en-US" dirty="0">
                <a:latin typeface="Segoe UI" panose="020B0502040204020203" pitchFamily="34" charset="0"/>
                <a:cs typeface="Segoe UI" panose="020B0502040204020203" pitchFamily="34" charset="0"/>
              </a:rPr>
              <a:t>name="</a:t>
            </a:r>
            <a:r>
              <a:rPr lang="en-US" b="1" dirty="0" err="1">
                <a:latin typeface="Segoe UI" panose="020B0502040204020203" pitchFamily="34" charset="0"/>
                <a:cs typeface="Segoe UI" panose="020B0502040204020203" pitchFamily="34" charset="0"/>
              </a:rPr>
              <a:t>RedirectToHTTPS</a:t>
            </a:r>
            <a:r>
              <a:rPr lang="en-US" dirty="0">
                <a:latin typeface="Segoe UI" panose="020B0502040204020203" pitchFamily="34" charset="0"/>
                <a:cs typeface="Segoe UI" panose="020B0502040204020203" pitchFamily="34" charset="0"/>
              </a:rPr>
              <a:t>"  </a:t>
            </a:r>
          </a:p>
          <a:p>
            <a:r>
              <a:rPr lang="en-US" dirty="0" err="1">
                <a:latin typeface="Segoe UI" panose="020B0502040204020203" pitchFamily="34" charset="0"/>
                <a:cs typeface="Segoe UI" panose="020B0502040204020203" pitchFamily="34" charset="0"/>
              </a:rPr>
              <a:t>stopProcessing</a:t>
            </a:r>
            <a:r>
              <a:rPr lang="en-US" dirty="0">
                <a:latin typeface="Segoe UI" panose="020B0502040204020203" pitchFamily="34" charset="0"/>
                <a:cs typeface="Segoe UI" panose="020B0502040204020203" pitchFamily="34" charset="0"/>
              </a:rPr>
              <a:t>="true"&gt;</a:t>
            </a:r>
          </a:p>
          <a:p>
            <a:r>
              <a:rPr lang="en-US" dirty="0">
                <a:latin typeface="Segoe UI" panose="020B0502040204020203" pitchFamily="34" charset="0"/>
                <a:cs typeface="Segoe UI" panose="020B0502040204020203" pitchFamily="34" charset="0"/>
              </a:rPr>
              <a:t>          &lt;match </a:t>
            </a:r>
            <a:r>
              <a:rPr lang="en-US" dirty="0" err="1">
                <a:latin typeface="Segoe UI" panose="020B0502040204020203" pitchFamily="34" charset="0"/>
                <a:cs typeface="Segoe UI" panose="020B0502040204020203" pitchFamily="34" charset="0"/>
              </a:rPr>
              <a:t>url</a:t>
            </a:r>
            <a:r>
              <a:rPr lang="en-US" dirty="0">
                <a:latin typeface="Segoe UI" panose="020B0502040204020203" pitchFamily="34" charset="0"/>
                <a:cs typeface="Segoe UI" panose="020B0502040204020203" pitchFamily="34" charset="0"/>
              </a:rPr>
              <a:t>="(.*)" /&gt;</a:t>
            </a:r>
          </a:p>
          <a:p>
            <a:r>
              <a:rPr lang="en-US" dirty="0">
                <a:latin typeface="Segoe UI" panose="020B0502040204020203" pitchFamily="34" charset="0"/>
                <a:cs typeface="Segoe UI" panose="020B0502040204020203" pitchFamily="34" charset="0"/>
              </a:rPr>
              <a:t>          &lt;conditions&gt;</a:t>
            </a:r>
          </a:p>
          <a:p>
            <a:r>
              <a:rPr lang="en-US" dirty="0">
                <a:latin typeface="Segoe UI" panose="020B0502040204020203" pitchFamily="34" charset="0"/>
                <a:cs typeface="Segoe UI" panose="020B0502040204020203" pitchFamily="34" charset="0"/>
              </a:rPr>
              <a:t>            &lt;add input="{HTTPS}" </a:t>
            </a:r>
          </a:p>
          <a:p>
            <a:r>
              <a:rPr lang="en-US" dirty="0">
                <a:latin typeface="Segoe UI" panose="020B0502040204020203" pitchFamily="34" charset="0"/>
                <a:cs typeface="Segoe UI" panose="020B0502040204020203" pitchFamily="34" charset="0"/>
              </a:rPr>
              <a:t>pattern="off" </a:t>
            </a:r>
            <a:r>
              <a:rPr lang="en-US" dirty="0" err="1">
                <a:latin typeface="Segoe UI" panose="020B0502040204020203" pitchFamily="34" charset="0"/>
                <a:cs typeface="Segoe UI" panose="020B0502040204020203" pitchFamily="34" charset="0"/>
              </a:rPr>
              <a:t>ignoreCase</a:t>
            </a:r>
            <a:r>
              <a:rPr lang="en-US" dirty="0">
                <a:latin typeface="Segoe UI" panose="020B0502040204020203" pitchFamily="34" charset="0"/>
                <a:cs typeface="Segoe UI" panose="020B0502040204020203" pitchFamily="34" charset="0"/>
              </a:rPr>
              <a:t>="true" /&gt;</a:t>
            </a:r>
          </a:p>
          <a:p>
            <a:r>
              <a:rPr lang="en-US" dirty="0">
                <a:latin typeface="Segoe UI" panose="020B0502040204020203" pitchFamily="34" charset="0"/>
                <a:cs typeface="Segoe UI" panose="020B0502040204020203" pitchFamily="34" charset="0"/>
              </a:rPr>
              <a:t>          &lt;/conditions&gt;</a:t>
            </a:r>
          </a:p>
          <a:p>
            <a:r>
              <a:rPr lang="en-US" dirty="0">
                <a:latin typeface="Segoe UI" panose="020B0502040204020203" pitchFamily="34" charset="0"/>
                <a:cs typeface="Segoe UI" panose="020B0502040204020203" pitchFamily="34" charset="0"/>
              </a:rPr>
              <a:t>          </a:t>
            </a:r>
            <a:r>
              <a:rPr lang="en-US" b="1" dirty="0">
                <a:latin typeface="Segoe UI" panose="020B0502040204020203" pitchFamily="34" charset="0"/>
                <a:cs typeface="Segoe UI" panose="020B0502040204020203" pitchFamily="34" charset="0"/>
              </a:rPr>
              <a:t>&lt;action </a:t>
            </a:r>
          </a:p>
          <a:p>
            <a:r>
              <a:rPr lang="en-US" b="1" dirty="0">
                <a:latin typeface="Segoe UI" panose="020B0502040204020203" pitchFamily="34" charset="0"/>
                <a:cs typeface="Segoe UI" panose="020B0502040204020203" pitchFamily="34" charset="0"/>
              </a:rPr>
              <a:t>type="Redirect" </a:t>
            </a:r>
            <a:r>
              <a:rPr lang="en-US" b="1" dirty="0" err="1">
                <a:latin typeface="Segoe UI" panose="020B0502040204020203" pitchFamily="34" charset="0"/>
                <a:cs typeface="Segoe UI" panose="020B0502040204020203" pitchFamily="34" charset="0"/>
              </a:rPr>
              <a:t>url</a:t>
            </a:r>
            <a:r>
              <a:rPr lang="en-US" b="1" dirty="0">
                <a:latin typeface="Segoe UI" panose="020B0502040204020203" pitchFamily="34" charset="0"/>
                <a:cs typeface="Segoe UI" panose="020B0502040204020203" pitchFamily="34" charset="0"/>
              </a:rPr>
              <a:t>="https://{</a:t>
            </a:r>
            <a:r>
              <a:rPr lang="en-US" b="1" dirty="0" err="1">
                <a:latin typeface="Segoe UI" panose="020B0502040204020203" pitchFamily="34" charset="0"/>
                <a:cs typeface="Segoe UI" panose="020B0502040204020203" pitchFamily="34" charset="0"/>
              </a:rPr>
              <a:t>HTTP_HOST</a:t>
            </a:r>
            <a:r>
              <a:rPr lang="en-US" b="1" dirty="0">
                <a:latin typeface="Segoe UI" panose="020B0502040204020203" pitchFamily="34" charset="0"/>
                <a:cs typeface="Segoe UI" panose="020B0502040204020203" pitchFamily="34" charset="0"/>
              </a:rPr>
              <a:t>}{</a:t>
            </a:r>
            <a:r>
              <a:rPr lang="en-US" b="1" dirty="0" err="1">
                <a:latin typeface="Segoe UI" panose="020B0502040204020203" pitchFamily="34" charset="0"/>
                <a:cs typeface="Segoe UI" panose="020B0502040204020203" pitchFamily="34" charset="0"/>
              </a:rPr>
              <a:t>REQUEST_URI</a:t>
            </a:r>
            <a:r>
              <a:rPr lang="en-US" b="1" dirty="0">
                <a:latin typeface="Segoe UI" panose="020B0502040204020203" pitchFamily="34" charset="0"/>
                <a:cs typeface="Segoe UI" panose="020B0502040204020203" pitchFamily="34" charset="0"/>
              </a:rPr>
              <a:t>}" </a:t>
            </a:r>
            <a:r>
              <a:rPr lang="en-US" b="1" dirty="0" err="1">
                <a:latin typeface="Segoe UI" panose="020B0502040204020203" pitchFamily="34" charset="0"/>
                <a:cs typeface="Segoe UI" panose="020B0502040204020203" pitchFamily="34" charset="0"/>
              </a:rPr>
              <a:t>redirectType</a:t>
            </a:r>
            <a:r>
              <a:rPr lang="en-US" b="1" dirty="0">
                <a:latin typeface="Segoe UI" panose="020B0502040204020203" pitchFamily="34" charset="0"/>
                <a:cs typeface="Segoe UI" panose="020B0502040204020203" pitchFamily="34" charset="0"/>
              </a:rPr>
              <a:t>="Permanent" /&gt;</a:t>
            </a:r>
          </a:p>
          <a:p>
            <a:r>
              <a:rPr lang="en-US" dirty="0">
                <a:latin typeface="Segoe UI" panose="020B0502040204020203" pitchFamily="34" charset="0"/>
                <a:cs typeface="Segoe UI" panose="020B0502040204020203" pitchFamily="34" charset="0"/>
              </a:rPr>
              <a:t>        &lt;/rule&gt;</a:t>
            </a:r>
          </a:p>
          <a:p>
            <a:r>
              <a:rPr lang="en-US" dirty="0">
                <a:latin typeface="Segoe UI" panose="020B0502040204020203" pitchFamily="34" charset="0"/>
                <a:cs typeface="Segoe UI" panose="020B0502040204020203" pitchFamily="34" charset="0"/>
              </a:rPr>
              <a:t>      &lt;/rules&gt;</a:t>
            </a:r>
          </a:p>
          <a:p>
            <a:r>
              <a:rPr lang="en-US" dirty="0">
                <a:latin typeface="Segoe UI" panose="020B0502040204020203" pitchFamily="34" charset="0"/>
                <a:cs typeface="Segoe UI" panose="020B0502040204020203" pitchFamily="34" charset="0"/>
              </a:rPr>
              <a:t>    &lt;/rewrite&gt;</a:t>
            </a:r>
          </a:p>
          <a:p>
            <a:r>
              <a:rPr lang="en-US" dirty="0">
                <a:latin typeface="Segoe UI" panose="020B0502040204020203" pitchFamily="34" charset="0"/>
                <a:cs typeface="Segoe UI" panose="020B0502040204020203" pitchFamily="34" charset="0"/>
              </a:rPr>
              <a:t>  &lt;/</a:t>
            </a:r>
            <a:r>
              <a:rPr lang="en-US" dirty="0" err="1">
                <a:latin typeface="Segoe UI" panose="020B0502040204020203" pitchFamily="34" charset="0"/>
                <a:cs typeface="Segoe UI" panose="020B0502040204020203" pitchFamily="34" charset="0"/>
              </a:rPr>
              <a:t>system.webServer</a:t>
            </a:r>
            <a:r>
              <a:rPr lang="en-US" dirty="0">
                <a:latin typeface="Segoe UI" panose="020B0502040204020203" pitchFamily="34" charset="0"/>
                <a:cs typeface="Segoe UI" panose="020B0502040204020203" pitchFamily="34" charset="0"/>
              </a:rPr>
              <a:t>&gt;</a:t>
            </a:r>
          </a:p>
          <a:p>
            <a:pPr algn="just"/>
            <a:endParaRPr lang="en-US" b="1" dirty="0" smtClean="0">
              <a:latin typeface="Segoe UI" panose="020B0502040204020203" pitchFamily="34" charset="0"/>
              <a:ea typeface="Calibri" panose="020F0502020204030204" pitchFamily="34" charset="0"/>
              <a:cs typeface="Segoe UI" panose="020B0502040204020203" pitchFamily="34" charset="0"/>
            </a:endParaRPr>
          </a:p>
        </p:txBody>
      </p:sp>
    </p:spTree>
    <p:extLst>
      <p:ext uri="{BB962C8B-B14F-4D97-AF65-F5344CB8AC3E}">
        <p14:creationId xmlns:p14="http://schemas.microsoft.com/office/powerpoint/2010/main" val="2859121700"/>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90144" y="2523150"/>
            <a:ext cx="11801856" cy="2023450"/>
          </a:xfrm>
          <a:prstGeom prst="rect">
            <a:avLst/>
          </a:prstGeom>
        </p:spPr>
        <p:txBody>
          <a:bodyPr vert="horz" lIns="91409" tIns="45705" rIns="91409" bIns="45705" rtlCol="0" anchor="t" anchorCtr="0">
            <a:noAutofit/>
          </a:bodyPr>
          <a:lst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sz="8000" dirty="0" smtClean="0"/>
              <a:t>Configuration Settings</a:t>
            </a:r>
            <a:endParaRPr lang="en-US" sz="8000" dirty="0"/>
          </a:p>
        </p:txBody>
      </p:sp>
    </p:spTree>
    <p:extLst>
      <p:ext uri="{BB962C8B-B14F-4D97-AF65-F5344CB8AC3E}">
        <p14:creationId xmlns:p14="http://schemas.microsoft.com/office/powerpoint/2010/main" val="82710150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Configuration Settings (web.config)</a:t>
            </a:r>
            <a:endParaRPr lang="en-US" dirty="0"/>
          </a:p>
        </p:txBody>
      </p:sp>
      <p:sp>
        <p:nvSpPr>
          <p:cNvPr id="3" name="Rectangle 2"/>
          <p:cNvSpPr/>
          <p:nvPr/>
        </p:nvSpPr>
        <p:spPr>
          <a:xfrm>
            <a:off x="508000" y="1388238"/>
            <a:ext cx="10515600" cy="5016758"/>
          </a:xfrm>
          <a:prstGeom prst="rect">
            <a:avLst/>
          </a:prstGeom>
        </p:spPr>
        <p:txBody>
          <a:bodyPr wrap="square">
            <a:spAutoFit/>
          </a:bodyPr>
          <a:lstStyle/>
          <a:p>
            <a:r>
              <a:rPr lang="en-US" sz="3200" dirty="0"/>
              <a:t>&lt;</a:t>
            </a:r>
            <a:r>
              <a:rPr lang="en-US" sz="3200" dirty="0" err="1"/>
              <a:t>appSettings</a:t>
            </a:r>
            <a:r>
              <a:rPr lang="en-US" sz="3200" dirty="0"/>
              <a:t>&gt;</a:t>
            </a:r>
          </a:p>
          <a:p>
            <a:r>
              <a:rPr lang="en-US" sz="3200" dirty="0"/>
              <a:t>    &lt;add </a:t>
            </a:r>
          </a:p>
          <a:p>
            <a:r>
              <a:rPr lang="en-US" sz="3200" dirty="0"/>
              <a:t>key="</a:t>
            </a:r>
            <a:r>
              <a:rPr lang="en-US" sz="3200" dirty="0" err="1"/>
              <a:t>webserviceurl</a:t>
            </a:r>
            <a:r>
              <a:rPr lang="en-US" sz="3200" dirty="0"/>
              <a:t>" value="From Local Web" /&gt;</a:t>
            </a:r>
          </a:p>
          <a:p>
            <a:r>
              <a:rPr lang="en-US" sz="3200" dirty="0"/>
              <a:t>  &lt;/</a:t>
            </a:r>
            <a:r>
              <a:rPr lang="en-US" sz="3200" dirty="0" err="1"/>
              <a:t>appSettings</a:t>
            </a:r>
            <a:r>
              <a:rPr lang="en-US" sz="3200" dirty="0"/>
              <a:t>&gt;</a:t>
            </a:r>
          </a:p>
          <a:p>
            <a:r>
              <a:rPr lang="en-US" sz="3200" dirty="0"/>
              <a:t>  &lt;</a:t>
            </a:r>
            <a:r>
              <a:rPr lang="en-US" sz="3200" dirty="0" err="1"/>
              <a:t>connectionStrings</a:t>
            </a:r>
            <a:r>
              <a:rPr lang="en-US" sz="3200" dirty="0"/>
              <a:t>&gt;</a:t>
            </a:r>
          </a:p>
          <a:p>
            <a:r>
              <a:rPr lang="en-US" sz="3200" dirty="0"/>
              <a:t>    &lt;add </a:t>
            </a:r>
          </a:p>
          <a:p>
            <a:r>
              <a:rPr lang="en-US" sz="3200" dirty="0"/>
              <a:t>name="</a:t>
            </a:r>
            <a:r>
              <a:rPr lang="en-US" sz="3200" dirty="0" err="1"/>
              <a:t>databaseconnectionstring</a:t>
            </a:r>
            <a:r>
              <a:rPr lang="en-US" sz="3200" dirty="0"/>
              <a:t>" </a:t>
            </a:r>
            <a:r>
              <a:rPr lang="en-US" sz="3200" dirty="0" err="1"/>
              <a:t>connectionString</a:t>
            </a:r>
            <a:r>
              <a:rPr lang="en-US" sz="3200" dirty="0"/>
              <a:t>="Server=(</a:t>
            </a:r>
            <a:r>
              <a:rPr lang="en-US" sz="3200" dirty="0" err="1"/>
              <a:t>localdb</a:t>
            </a:r>
            <a:r>
              <a:rPr lang="en-US" sz="3200" dirty="0"/>
              <a:t>)\v11.0;Integrated Security=true;"/&gt;</a:t>
            </a:r>
          </a:p>
          <a:p>
            <a:r>
              <a:rPr lang="en-US" sz="3200" dirty="0"/>
              <a:t>  &lt;/</a:t>
            </a:r>
            <a:r>
              <a:rPr lang="en-US" sz="3200" dirty="0" err="1"/>
              <a:t>connectionStrings</a:t>
            </a:r>
            <a:r>
              <a:rPr lang="en-US" sz="3200" dirty="0"/>
              <a:t>&gt;</a:t>
            </a:r>
          </a:p>
        </p:txBody>
      </p:sp>
    </p:spTree>
    <p:extLst>
      <p:ext uri="{BB962C8B-B14F-4D97-AF65-F5344CB8AC3E}">
        <p14:creationId xmlns:p14="http://schemas.microsoft.com/office/powerpoint/2010/main" val="3606587722"/>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Retrieving Configuration Settings in ASP.NET</a:t>
            </a:r>
            <a:endParaRPr lang="en-US" dirty="0"/>
          </a:p>
        </p:txBody>
      </p:sp>
      <p:sp>
        <p:nvSpPr>
          <p:cNvPr id="3" name="Rectangle 2"/>
          <p:cNvSpPr/>
          <p:nvPr/>
        </p:nvSpPr>
        <p:spPr>
          <a:xfrm>
            <a:off x="379514" y="856357"/>
            <a:ext cx="10515600" cy="6001643"/>
          </a:xfrm>
          <a:prstGeom prst="rect">
            <a:avLst/>
          </a:prstGeom>
        </p:spPr>
        <p:txBody>
          <a:bodyPr wrap="square">
            <a:spAutoFit/>
          </a:bodyPr>
          <a:lstStyle/>
          <a:p>
            <a:r>
              <a:rPr lang="en-US" sz="3200" dirty="0"/>
              <a:t>protected void </a:t>
            </a:r>
            <a:r>
              <a:rPr lang="en-US" sz="3200" dirty="0" err="1"/>
              <a:t>Page_Load</a:t>
            </a:r>
            <a:r>
              <a:rPr lang="en-US" sz="3200" dirty="0"/>
              <a:t>(object sender,</a:t>
            </a:r>
          </a:p>
          <a:p>
            <a:r>
              <a:rPr lang="en-US" sz="3200" dirty="0"/>
              <a:t> </a:t>
            </a:r>
            <a:r>
              <a:rPr lang="en-US" sz="3200" dirty="0" err="1"/>
              <a:t>EventArgs</a:t>
            </a:r>
            <a:r>
              <a:rPr lang="en-US" sz="3200" dirty="0"/>
              <a:t> e)</a:t>
            </a:r>
          </a:p>
          <a:p>
            <a:r>
              <a:rPr lang="en-US" sz="3200" dirty="0"/>
              <a:t>{</a:t>
            </a:r>
          </a:p>
          <a:p>
            <a:r>
              <a:rPr lang="en-US" sz="3200" dirty="0"/>
              <a:t>  Literal1.Text+= "</a:t>
            </a:r>
            <a:r>
              <a:rPr lang="en-US" sz="3200" dirty="0" err="1"/>
              <a:t>webserviceurl</a:t>
            </a:r>
            <a:r>
              <a:rPr lang="en-US" sz="3200" dirty="0"/>
              <a:t>=</a:t>
            </a:r>
            <a:r>
              <a:rPr lang="en-US" sz="3200" dirty="0" err="1"/>
              <a:t>ConfigurationManager.AppSettings</a:t>
            </a:r>
            <a:endParaRPr lang="en-US" sz="3200" dirty="0"/>
          </a:p>
          <a:p>
            <a:r>
              <a:rPr lang="en-US" sz="3200" dirty="0"/>
              <a:t>["</a:t>
            </a:r>
            <a:r>
              <a:rPr lang="en-US" sz="3200" dirty="0" err="1"/>
              <a:t>webserviceurl</a:t>
            </a:r>
            <a:r>
              <a:rPr lang="en-US" sz="3200" dirty="0"/>
              <a:t>"]";</a:t>
            </a:r>
          </a:p>
          <a:p>
            <a:r>
              <a:rPr lang="en-US" sz="3200" dirty="0"/>
              <a:t> </a:t>
            </a:r>
          </a:p>
          <a:p>
            <a:r>
              <a:rPr lang="en-US" sz="3200" dirty="0"/>
              <a:t>  Literal2.Text += "</a:t>
            </a:r>
            <a:r>
              <a:rPr lang="en-US" sz="3200" dirty="0" err="1"/>
              <a:t>databaseconnectionstring</a:t>
            </a:r>
            <a:r>
              <a:rPr lang="en-US" sz="3200" dirty="0"/>
              <a:t>=" + </a:t>
            </a:r>
            <a:r>
              <a:rPr lang="en-US" sz="3200" dirty="0" err="1"/>
              <a:t>ConfigurationManager.ConnectionStrings</a:t>
            </a:r>
            <a:r>
              <a:rPr lang="en-US" sz="3200" dirty="0"/>
              <a:t>["</a:t>
            </a:r>
            <a:r>
              <a:rPr lang="en-US" sz="3200" dirty="0" err="1"/>
              <a:t>databaseconnectionstring</a:t>
            </a:r>
            <a:r>
              <a:rPr lang="en-US" sz="3200" dirty="0"/>
              <a:t>"].</a:t>
            </a:r>
            <a:r>
              <a:rPr lang="en-US" sz="3200" dirty="0" err="1"/>
              <a:t>ConnectionString.Substring</a:t>
            </a:r>
            <a:r>
              <a:rPr lang="en-US" sz="3200" dirty="0"/>
              <a:t>(0, 15) + "...";</a:t>
            </a:r>
          </a:p>
          <a:p>
            <a:r>
              <a:rPr lang="en-US" sz="3200" dirty="0"/>
              <a:t> </a:t>
            </a:r>
          </a:p>
          <a:p>
            <a:r>
              <a:rPr lang="en-US" sz="3200" dirty="0"/>
              <a:t>}</a:t>
            </a:r>
          </a:p>
        </p:txBody>
      </p:sp>
    </p:spTree>
    <p:extLst>
      <p:ext uri="{BB962C8B-B14F-4D97-AF65-F5344CB8AC3E}">
        <p14:creationId xmlns:p14="http://schemas.microsoft.com/office/powerpoint/2010/main" val="1218259902"/>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Retrieving Configuration Settings in ASP.NET</a:t>
            </a:r>
            <a:endParaRPr lang="en-US" dirty="0"/>
          </a:p>
        </p:txBody>
      </p:sp>
      <p:sp>
        <p:nvSpPr>
          <p:cNvPr id="3" name="Rectangle 2"/>
          <p:cNvSpPr/>
          <p:nvPr/>
        </p:nvSpPr>
        <p:spPr>
          <a:xfrm>
            <a:off x="379514" y="1707257"/>
            <a:ext cx="10515600" cy="4031873"/>
          </a:xfrm>
          <a:prstGeom prst="rect">
            <a:avLst/>
          </a:prstGeom>
        </p:spPr>
        <p:txBody>
          <a:bodyPr wrap="square">
            <a:spAutoFit/>
          </a:bodyPr>
          <a:lstStyle/>
          <a:p>
            <a:r>
              <a:rPr lang="en-US" sz="3200" dirty="0">
                <a:latin typeface="Segoe UI" panose="020B0502040204020203" pitchFamily="34" charset="0"/>
                <a:cs typeface="Segoe UI" panose="020B0502040204020203" pitchFamily="34" charset="0"/>
              </a:rPr>
              <a:t>You can retrieve the same setting values as environment variables from ASP.NET by using the </a:t>
            </a:r>
            <a:r>
              <a:rPr lang="en-US" sz="3200" dirty="0" err="1">
                <a:latin typeface="Segoe UI" panose="020B0502040204020203" pitchFamily="34" charset="0"/>
                <a:cs typeface="Segoe UI" panose="020B0502040204020203" pitchFamily="34" charset="0"/>
              </a:rPr>
              <a:t>System.Environment.GetEnvironmentVariable</a:t>
            </a:r>
            <a:r>
              <a:rPr lang="en-US" sz="3200" dirty="0">
                <a:latin typeface="Segoe UI" panose="020B0502040204020203" pitchFamily="34" charset="0"/>
                <a:cs typeface="Segoe UI" panose="020B0502040204020203" pitchFamily="34" charset="0"/>
              </a:rPr>
              <a:t>() function as shown below.</a:t>
            </a:r>
          </a:p>
          <a:p>
            <a:r>
              <a:rPr lang="en-US" sz="3200" b="1" dirty="0" err="1">
                <a:latin typeface="Segoe UI" panose="020B0502040204020203" pitchFamily="34" charset="0"/>
                <a:cs typeface="Segoe UI" panose="020B0502040204020203" pitchFamily="34" charset="0"/>
              </a:rPr>
              <a:t>Environment.GetEnvironmentVariable</a:t>
            </a:r>
            <a:endParaRPr lang="en-US" sz="3200" b="1" dirty="0">
              <a:latin typeface="Segoe UI" panose="020B0502040204020203" pitchFamily="34" charset="0"/>
              <a:cs typeface="Segoe UI" panose="020B0502040204020203" pitchFamily="34" charset="0"/>
            </a:endParaRPr>
          </a:p>
          <a:p>
            <a:r>
              <a:rPr lang="en-US" sz="3200" b="1" dirty="0">
                <a:latin typeface="Segoe UI" panose="020B0502040204020203" pitchFamily="34" charset="0"/>
                <a:cs typeface="Segoe UI" panose="020B0502040204020203" pitchFamily="34" charset="0"/>
              </a:rPr>
              <a:t>("</a:t>
            </a:r>
            <a:r>
              <a:rPr lang="en-US" sz="3200" b="1" dirty="0" err="1">
                <a:latin typeface="Segoe UI" panose="020B0502040204020203" pitchFamily="34" charset="0"/>
                <a:cs typeface="Segoe UI" panose="020B0502040204020203" pitchFamily="34" charset="0"/>
              </a:rPr>
              <a:t>APPSETTING_webserviceurl</a:t>
            </a:r>
            <a:r>
              <a:rPr lang="en-US" sz="3200" b="1" dirty="0">
                <a:latin typeface="Segoe UI" panose="020B0502040204020203" pitchFamily="34" charset="0"/>
                <a:cs typeface="Segoe UI" panose="020B0502040204020203" pitchFamily="34" charset="0"/>
              </a:rPr>
              <a:t>");</a:t>
            </a:r>
          </a:p>
          <a:p>
            <a:r>
              <a:rPr lang="en-US" sz="3200" b="1" dirty="0" err="1">
                <a:latin typeface="Segoe UI" panose="020B0502040204020203" pitchFamily="34" charset="0"/>
                <a:cs typeface="Segoe UI" panose="020B0502040204020203" pitchFamily="34" charset="0"/>
              </a:rPr>
              <a:t>Environment.GetEnvironmentVariable</a:t>
            </a:r>
            <a:endParaRPr lang="en-US" sz="3200" b="1" dirty="0">
              <a:latin typeface="Segoe UI" panose="020B0502040204020203" pitchFamily="34" charset="0"/>
              <a:cs typeface="Segoe UI" panose="020B0502040204020203" pitchFamily="34" charset="0"/>
            </a:endParaRPr>
          </a:p>
          <a:p>
            <a:r>
              <a:rPr lang="en-US" sz="3200" b="1" dirty="0">
                <a:latin typeface="Segoe UI" panose="020B0502040204020203" pitchFamily="34" charset="0"/>
                <a:cs typeface="Segoe UI" panose="020B0502040204020203" pitchFamily="34" charset="0"/>
              </a:rPr>
              <a:t>("</a:t>
            </a:r>
            <a:r>
              <a:rPr lang="en-US" sz="3200" b="1" dirty="0" err="1">
                <a:latin typeface="Segoe UI" panose="020B0502040204020203" pitchFamily="34" charset="0"/>
                <a:cs typeface="Segoe UI" panose="020B0502040204020203" pitchFamily="34" charset="0"/>
              </a:rPr>
              <a:t>SQLAZURECONNSTR_databaseconnectionstring</a:t>
            </a:r>
            <a:r>
              <a:rPr lang="en-US" sz="3200" b="1"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411401821"/>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Retrieving Configuration Settings in ASP.NET</a:t>
            </a:r>
            <a:endParaRPr lang="en-US" dirty="0"/>
          </a:p>
        </p:txBody>
      </p:sp>
      <p:graphicFrame>
        <p:nvGraphicFramePr>
          <p:cNvPr id="4" name="Table 3"/>
          <p:cNvGraphicFramePr>
            <a:graphicFrameLocks noGrp="1"/>
          </p:cNvGraphicFramePr>
          <p:nvPr>
            <p:extLst/>
          </p:nvPr>
        </p:nvGraphicFramePr>
        <p:xfrm>
          <a:off x="660397" y="1842602"/>
          <a:ext cx="10477502" cy="2453640"/>
        </p:xfrm>
        <a:graphic>
          <a:graphicData uri="http://schemas.openxmlformats.org/drawingml/2006/table">
            <a:tbl>
              <a:tblPr firstRow="1" firstCol="1" bandRow="1">
                <a:tableStyleId>{5940675A-B579-460E-94D1-54222C63F5DA}</a:tableStyleId>
              </a:tblPr>
              <a:tblGrid>
                <a:gridCol w="5238751">
                  <a:extLst>
                    <a:ext uri="{9D8B030D-6E8A-4147-A177-3AD203B41FA5}">
                      <a16:colId xmlns:a16="http://schemas.microsoft.com/office/drawing/2014/main" xmlns="" val="3790886061"/>
                    </a:ext>
                  </a:extLst>
                </a:gridCol>
                <a:gridCol w="5238751">
                  <a:extLst>
                    <a:ext uri="{9D8B030D-6E8A-4147-A177-3AD203B41FA5}">
                      <a16:colId xmlns:a16="http://schemas.microsoft.com/office/drawing/2014/main" xmlns="" val="1466484333"/>
                    </a:ext>
                  </a:extLst>
                </a:gridCol>
              </a:tblGrid>
              <a:tr h="0">
                <a:tc>
                  <a:txBody>
                    <a:bodyPr/>
                    <a:lstStyle/>
                    <a:p>
                      <a:pPr marL="0" marR="0">
                        <a:lnSpc>
                          <a:spcPct val="115000"/>
                        </a:lnSpc>
                        <a:spcBef>
                          <a:spcPts val="0"/>
                        </a:spcBef>
                        <a:spcAft>
                          <a:spcPts val="1000"/>
                        </a:spcAft>
                      </a:pPr>
                      <a:r>
                        <a:rPr lang="en-US" sz="2800" b="1" dirty="0">
                          <a:effectLst/>
                          <a:latin typeface="Segoe UI" panose="020B0502040204020203" pitchFamily="34" charset="0"/>
                          <a:cs typeface="Segoe UI" panose="020B0502040204020203" pitchFamily="34" charset="0"/>
                        </a:rPr>
                        <a:t>Database Type</a:t>
                      </a:r>
                      <a:endParaRPr lang="en-US" sz="2800" b="1"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tc>
                <a:tc>
                  <a:txBody>
                    <a:bodyPr/>
                    <a:lstStyle/>
                    <a:p>
                      <a:pPr marL="0" marR="0">
                        <a:lnSpc>
                          <a:spcPct val="115000"/>
                        </a:lnSpc>
                        <a:spcBef>
                          <a:spcPts val="0"/>
                        </a:spcBef>
                        <a:spcAft>
                          <a:spcPts val="1000"/>
                        </a:spcAft>
                      </a:pPr>
                      <a:r>
                        <a:rPr lang="en-US" sz="2800" b="1" dirty="0">
                          <a:effectLst/>
                          <a:latin typeface="Segoe UI" panose="020B0502040204020203" pitchFamily="34" charset="0"/>
                          <a:cs typeface="Segoe UI" panose="020B0502040204020203" pitchFamily="34" charset="0"/>
                        </a:rPr>
                        <a:t>String to prepend</a:t>
                      </a:r>
                      <a:endParaRPr lang="en-US" sz="2800" b="1"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tc>
                <a:extLst>
                  <a:ext uri="{0D108BD9-81ED-4DB2-BD59-A6C34878D82A}">
                    <a16:rowId xmlns:a16="http://schemas.microsoft.com/office/drawing/2014/main" xmlns="" val="3033344889"/>
                  </a:ext>
                </a:extLst>
              </a:tr>
              <a:tr h="0">
                <a:tc>
                  <a:txBody>
                    <a:bodyPr/>
                    <a:lstStyle/>
                    <a:p>
                      <a:pPr marL="0" marR="0">
                        <a:lnSpc>
                          <a:spcPct val="115000"/>
                        </a:lnSpc>
                        <a:spcBef>
                          <a:spcPts val="0"/>
                        </a:spcBef>
                        <a:spcAft>
                          <a:spcPts val="1000"/>
                        </a:spcAft>
                      </a:pPr>
                      <a:r>
                        <a:rPr lang="en-US" sz="2800" dirty="0">
                          <a:effectLst/>
                          <a:latin typeface="Segoe UI" panose="020B0502040204020203" pitchFamily="34" charset="0"/>
                          <a:cs typeface="Segoe UI" panose="020B0502040204020203" pitchFamily="34" charset="0"/>
                        </a:rPr>
                        <a:t>Windows Azure SQL Database</a:t>
                      </a:r>
                      <a:endParaRPr lang="en-US" sz="280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tc>
                <a:tc>
                  <a:txBody>
                    <a:bodyPr/>
                    <a:lstStyle/>
                    <a:p>
                      <a:pPr marL="0" marR="0">
                        <a:lnSpc>
                          <a:spcPct val="115000"/>
                        </a:lnSpc>
                        <a:spcBef>
                          <a:spcPts val="0"/>
                        </a:spcBef>
                        <a:spcAft>
                          <a:spcPts val="1000"/>
                        </a:spcAft>
                      </a:pPr>
                      <a:r>
                        <a:rPr lang="en-US" sz="2800">
                          <a:effectLst/>
                          <a:latin typeface="Segoe UI" panose="020B0502040204020203" pitchFamily="34" charset="0"/>
                          <a:cs typeface="Segoe UI" panose="020B0502040204020203" pitchFamily="34" charset="0"/>
                        </a:rPr>
                        <a:t>SQLAZURECONNSTR_</a:t>
                      </a:r>
                      <a:endParaRPr lang="en-US" sz="280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tc>
                <a:extLst>
                  <a:ext uri="{0D108BD9-81ED-4DB2-BD59-A6C34878D82A}">
                    <a16:rowId xmlns:a16="http://schemas.microsoft.com/office/drawing/2014/main" xmlns="" val="3953152048"/>
                  </a:ext>
                </a:extLst>
              </a:tr>
              <a:tr h="0">
                <a:tc>
                  <a:txBody>
                    <a:bodyPr/>
                    <a:lstStyle/>
                    <a:p>
                      <a:pPr marL="0" marR="0">
                        <a:lnSpc>
                          <a:spcPct val="115000"/>
                        </a:lnSpc>
                        <a:spcBef>
                          <a:spcPts val="0"/>
                        </a:spcBef>
                        <a:spcAft>
                          <a:spcPts val="1000"/>
                        </a:spcAft>
                      </a:pPr>
                      <a:r>
                        <a:rPr lang="en-US" sz="2800">
                          <a:effectLst/>
                          <a:latin typeface="Segoe UI" panose="020B0502040204020203" pitchFamily="34" charset="0"/>
                          <a:cs typeface="Segoe UI" panose="020B0502040204020203" pitchFamily="34" charset="0"/>
                        </a:rPr>
                        <a:t>SQL Server</a:t>
                      </a:r>
                      <a:endParaRPr lang="en-US" sz="280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tc>
                <a:tc>
                  <a:txBody>
                    <a:bodyPr/>
                    <a:lstStyle/>
                    <a:p>
                      <a:pPr marL="0" marR="0">
                        <a:lnSpc>
                          <a:spcPct val="115000"/>
                        </a:lnSpc>
                        <a:spcBef>
                          <a:spcPts val="0"/>
                        </a:spcBef>
                        <a:spcAft>
                          <a:spcPts val="1000"/>
                        </a:spcAft>
                      </a:pPr>
                      <a:r>
                        <a:rPr lang="en-US" sz="2800">
                          <a:effectLst/>
                          <a:latin typeface="Segoe UI" panose="020B0502040204020203" pitchFamily="34" charset="0"/>
                          <a:cs typeface="Segoe UI" panose="020B0502040204020203" pitchFamily="34" charset="0"/>
                        </a:rPr>
                        <a:t>SQLCONNSTR_</a:t>
                      </a:r>
                      <a:endParaRPr lang="en-US" sz="280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tc>
                <a:extLst>
                  <a:ext uri="{0D108BD9-81ED-4DB2-BD59-A6C34878D82A}">
                    <a16:rowId xmlns:a16="http://schemas.microsoft.com/office/drawing/2014/main" xmlns="" val="1269639403"/>
                  </a:ext>
                </a:extLst>
              </a:tr>
              <a:tr h="0">
                <a:tc>
                  <a:txBody>
                    <a:bodyPr/>
                    <a:lstStyle/>
                    <a:p>
                      <a:pPr marL="0" marR="0">
                        <a:lnSpc>
                          <a:spcPct val="115000"/>
                        </a:lnSpc>
                        <a:spcBef>
                          <a:spcPts val="0"/>
                        </a:spcBef>
                        <a:spcAft>
                          <a:spcPts val="1000"/>
                        </a:spcAft>
                      </a:pPr>
                      <a:r>
                        <a:rPr lang="en-US" sz="2800">
                          <a:effectLst/>
                          <a:latin typeface="Segoe UI" panose="020B0502040204020203" pitchFamily="34" charset="0"/>
                          <a:cs typeface="Segoe UI" panose="020B0502040204020203" pitchFamily="34" charset="0"/>
                        </a:rPr>
                        <a:t>MySQL</a:t>
                      </a:r>
                      <a:endParaRPr lang="en-US" sz="280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tc>
                <a:tc>
                  <a:txBody>
                    <a:bodyPr/>
                    <a:lstStyle/>
                    <a:p>
                      <a:pPr marL="0" marR="0">
                        <a:lnSpc>
                          <a:spcPct val="115000"/>
                        </a:lnSpc>
                        <a:spcBef>
                          <a:spcPts val="0"/>
                        </a:spcBef>
                        <a:spcAft>
                          <a:spcPts val="1000"/>
                        </a:spcAft>
                      </a:pPr>
                      <a:r>
                        <a:rPr lang="en-US" sz="2800">
                          <a:effectLst/>
                          <a:latin typeface="Segoe UI" panose="020B0502040204020203" pitchFamily="34" charset="0"/>
                          <a:cs typeface="Segoe UI" panose="020B0502040204020203" pitchFamily="34" charset="0"/>
                        </a:rPr>
                        <a:t>MYSQLCONNSTR_</a:t>
                      </a:r>
                      <a:endParaRPr lang="en-US" sz="280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tc>
                <a:extLst>
                  <a:ext uri="{0D108BD9-81ED-4DB2-BD59-A6C34878D82A}">
                    <a16:rowId xmlns:a16="http://schemas.microsoft.com/office/drawing/2014/main" xmlns="" val="1980792342"/>
                  </a:ext>
                </a:extLst>
              </a:tr>
              <a:tr h="0">
                <a:tc>
                  <a:txBody>
                    <a:bodyPr/>
                    <a:lstStyle/>
                    <a:p>
                      <a:pPr marL="0" marR="0">
                        <a:lnSpc>
                          <a:spcPct val="115000"/>
                        </a:lnSpc>
                        <a:spcBef>
                          <a:spcPts val="0"/>
                        </a:spcBef>
                        <a:spcAft>
                          <a:spcPts val="1000"/>
                        </a:spcAft>
                      </a:pPr>
                      <a:r>
                        <a:rPr lang="en-US" sz="2800">
                          <a:effectLst/>
                          <a:latin typeface="Segoe UI" panose="020B0502040204020203" pitchFamily="34" charset="0"/>
                          <a:cs typeface="Segoe UI" panose="020B0502040204020203" pitchFamily="34" charset="0"/>
                        </a:rPr>
                        <a:t>Custom</a:t>
                      </a:r>
                      <a:endParaRPr lang="en-US" sz="280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tc>
                <a:tc>
                  <a:txBody>
                    <a:bodyPr/>
                    <a:lstStyle/>
                    <a:p>
                      <a:pPr marL="0" marR="0">
                        <a:lnSpc>
                          <a:spcPct val="115000"/>
                        </a:lnSpc>
                        <a:spcBef>
                          <a:spcPts val="0"/>
                        </a:spcBef>
                        <a:spcAft>
                          <a:spcPts val="1000"/>
                        </a:spcAft>
                      </a:pPr>
                      <a:r>
                        <a:rPr lang="en-US" sz="2800" dirty="0" err="1">
                          <a:effectLst/>
                          <a:latin typeface="Segoe UI" panose="020B0502040204020203" pitchFamily="34" charset="0"/>
                          <a:cs typeface="Segoe UI" panose="020B0502040204020203" pitchFamily="34" charset="0"/>
                        </a:rPr>
                        <a:t>CUSTOMCONNSTR</a:t>
                      </a:r>
                      <a:r>
                        <a:rPr lang="en-US" sz="2800" dirty="0">
                          <a:effectLst/>
                          <a:latin typeface="Segoe UI" panose="020B0502040204020203" pitchFamily="34" charset="0"/>
                          <a:cs typeface="Segoe UI" panose="020B0502040204020203" pitchFamily="34" charset="0"/>
                        </a:rPr>
                        <a:t>_</a:t>
                      </a:r>
                      <a:endParaRPr lang="en-US" sz="280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tc>
                <a:extLst>
                  <a:ext uri="{0D108BD9-81ED-4DB2-BD59-A6C34878D82A}">
                    <a16:rowId xmlns:a16="http://schemas.microsoft.com/office/drawing/2014/main" xmlns="" val="3552675430"/>
                  </a:ext>
                </a:extLst>
              </a:tr>
            </a:tbl>
          </a:graphicData>
        </a:graphic>
      </p:graphicFrame>
    </p:spTree>
    <p:extLst>
      <p:ext uri="{BB962C8B-B14F-4D97-AF65-F5344CB8AC3E}">
        <p14:creationId xmlns:p14="http://schemas.microsoft.com/office/powerpoint/2010/main" val="29430840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Product Portal Tour : </a:t>
            </a:r>
            <a:r>
              <a:rPr lang="en-US" dirty="0" smtClean="0">
                <a:hlinkClick r:id="rId3"/>
              </a:rPr>
              <a:t>http://www.WindowsAzure.com</a:t>
            </a:r>
            <a:r>
              <a:rPr lang="en-US" dirty="0" smtClean="0"/>
              <a:t> </a:t>
            </a:r>
            <a:br>
              <a:rPr lang="en-US" dirty="0" smtClean="0"/>
            </a:br>
            <a:r>
              <a:rPr lang="en-US" dirty="0" smtClean="0"/>
              <a:t/>
            </a:r>
            <a:br>
              <a:rPr lang="en-US" dirty="0" smtClean="0"/>
            </a:br>
            <a:r>
              <a:rPr lang="en-US" dirty="0" smtClean="0"/>
              <a:t>Management Portal Tour: </a:t>
            </a:r>
            <a:r>
              <a:rPr lang="en-US" dirty="0" smtClean="0">
                <a:hlinkClick r:id="rId4"/>
              </a:rPr>
              <a:t>http://manage.WindowsAzure.com</a:t>
            </a:r>
            <a:r>
              <a:rPr lang="en-US" dirty="0" smtClean="0"/>
              <a:t> </a:t>
            </a:r>
            <a:endParaRPr lang="en-US" dirty="0"/>
          </a:p>
        </p:txBody>
      </p:sp>
    </p:spTree>
    <p:extLst>
      <p:ext uri="{BB962C8B-B14F-4D97-AF65-F5344CB8AC3E}">
        <p14:creationId xmlns:p14="http://schemas.microsoft.com/office/powerpoint/2010/main" val="3674470665"/>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Retrieving Configuration Settings in PHP</a:t>
            </a:r>
            <a:endParaRPr lang="en-US" dirty="0"/>
          </a:p>
        </p:txBody>
      </p:sp>
      <p:sp>
        <p:nvSpPr>
          <p:cNvPr id="3" name="Rectangle 2"/>
          <p:cNvSpPr/>
          <p:nvPr/>
        </p:nvSpPr>
        <p:spPr>
          <a:xfrm>
            <a:off x="0" y="1707257"/>
            <a:ext cx="12001500" cy="3970318"/>
          </a:xfrm>
          <a:prstGeom prst="rect">
            <a:avLst/>
          </a:prstGeom>
        </p:spPr>
        <p:txBody>
          <a:bodyPr wrap="square">
            <a:spAutoFit/>
          </a:bodyPr>
          <a:lstStyle/>
          <a:p>
            <a:r>
              <a:rPr lang="en-US" sz="2800" dirty="0">
                <a:latin typeface="Segoe UI" panose="020B0502040204020203" pitchFamily="34" charset="0"/>
                <a:cs typeface="Segoe UI" panose="020B0502040204020203" pitchFamily="34" charset="0"/>
              </a:rPr>
              <a:t>&lt;?</a:t>
            </a:r>
            <a:r>
              <a:rPr lang="en-US" sz="2800" dirty="0" err="1">
                <a:latin typeface="Segoe UI" panose="020B0502040204020203" pitchFamily="34" charset="0"/>
                <a:cs typeface="Segoe UI" panose="020B0502040204020203" pitchFamily="34" charset="0"/>
              </a:rPr>
              <a:t>php</a:t>
            </a:r>
            <a:endParaRPr lang="en-US" sz="2800" dirty="0">
              <a:latin typeface="Segoe UI" panose="020B0502040204020203" pitchFamily="34" charset="0"/>
              <a:cs typeface="Segoe UI" panose="020B0502040204020203" pitchFamily="34" charset="0"/>
            </a:endParaRPr>
          </a:p>
          <a:p>
            <a:r>
              <a:rPr lang="en-US" sz="2800" dirty="0">
                <a:latin typeface="Segoe UI" panose="020B0502040204020203" pitchFamily="34" charset="0"/>
                <a:cs typeface="Segoe UI" panose="020B0502040204020203" pitchFamily="34" charset="0"/>
              </a:rPr>
              <a:t> </a:t>
            </a:r>
          </a:p>
          <a:p>
            <a:r>
              <a:rPr lang="en-US" sz="2800" dirty="0">
                <a:latin typeface="Segoe UI" panose="020B0502040204020203" pitchFamily="34" charset="0"/>
                <a:cs typeface="Segoe UI" panose="020B0502040204020203" pitchFamily="34" charset="0"/>
              </a:rPr>
              <a:t>$</a:t>
            </a:r>
            <a:r>
              <a:rPr lang="en-US" sz="2800" dirty="0" err="1">
                <a:latin typeface="Segoe UI" panose="020B0502040204020203" pitchFamily="34" charset="0"/>
                <a:cs typeface="Segoe UI" panose="020B0502040204020203" pitchFamily="34" charset="0"/>
              </a:rPr>
              <a:t>appSetting</a:t>
            </a:r>
            <a:r>
              <a:rPr lang="en-US" sz="2800" dirty="0">
                <a:latin typeface="Segoe UI" panose="020B0502040204020203" pitchFamily="34" charset="0"/>
                <a:cs typeface="Segoe UI" panose="020B0502040204020203" pitchFamily="34" charset="0"/>
              </a:rPr>
              <a:t>=</a:t>
            </a:r>
            <a:r>
              <a:rPr lang="en-US" sz="2800" b="1" dirty="0" err="1">
                <a:latin typeface="Segoe UI" panose="020B0502040204020203" pitchFamily="34" charset="0"/>
                <a:cs typeface="Segoe UI" panose="020B0502040204020203" pitchFamily="34" charset="0"/>
              </a:rPr>
              <a:t>getenv</a:t>
            </a:r>
            <a:r>
              <a:rPr lang="en-US" sz="2800" b="1" dirty="0">
                <a:latin typeface="Segoe UI" panose="020B0502040204020203" pitchFamily="34" charset="0"/>
                <a:cs typeface="Segoe UI" panose="020B0502040204020203" pitchFamily="34" charset="0"/>
              </a:rPr>
              <a:t>("</a:t>
            </a:r>
            <a:r>
              <a:rPr lang="en-US" sz="2800" b="1" dirty="0" err="1">
                <a:latin typeface="Segoe UI" panose="020B0502040204020203" pitchFamily="34" charset="0"/>
                <a:cs typeface="Segoe UI" panose="020B0502040204020203" pitchFamily="34" charset="0"/>
              </a:rPr>
              <a:t>APPSETTING_webserviceurl</a:t>
            </a:r>
            <a:r>
              <a:rPr lang="en-US" sz="2800" b="1" dirty="0">
                <a:latin typeface="Segoe UI" panose="020B0502040204020203" pitchFamily="34" charset="0"/>
                <a:cs typeface="Segoe UI" panose="020B0502040204020203" pitchFamily="34" charset="0"/>
              </a:rPr>
              <a:t>");</a:t>
            </a:r>
          </a:p>
          <a:p>
            <a:r>
              <a:rPr lang="en-US" sz="2800" dirty="0">
                <a:latin typeface="Segoe UI" panose="020B0502040204020203" pitchFamily="34" charset="0"/>
                <a:cs typeface="Segoe UI" panose="020B0502040204020203" pitchFamily="34" charset="0"/>
              </a:rPr>
              <a:t>echo $</a:t>
            </a:r>
            <a:r>
              <a:rPr lang="en-US" sz="2800" dirty="0" err="1">
                <a:latin typeface="Segoe UI" panose="020B0502040204020203" pitchFamily="34" charset="0"/>
                <a:cs typeface="Segoe UI" panose="020B0502040204020203" pitchFamily="34" charset="0"/>
              </a:rPr>
              <a:t>appSetting</a:t>
            </a:r>
            <a:r>
              <a:rPr lang="en-US" sz="2800" dirty="0">
                <a:latin typeface="Segoe UI" panose="020B0502040204020203" pitchFamily="34" charset="0"/>
                <a:cs typeface="Segoe UI" panose="020B0502040204020203" pitchFamily="34" charset="0"/>
              </a:rPr>
              <a:t>;</a:t>
            </a:r>
          </a:p>
          <a:p>
            <a:r>
              <a:rPr lang="en-US" sz="2800" dirty="0">
                <a:latin typeface="Segoe UI" panose="020B0502040204020203" pitchFamily="34" charset="0"/>
                <a:cs typeface="Segoe UI" panose="020B0502040204020203" pitchFamily="34" charset="0"/>
              </a:rPr>
              <a:t> </a:t>
            </a:r>
          </a:p>
          <a:p>
            <a:r>
              <a:rPr lang="en-US" sz="2800" dirty="0">
                <a:latin typeface="Segoe UI" panose="020B0502040204020203" pitchFamily="34" charset="0"/>
                <a:cs typeface="Segoe UI" panose="020B0502040204020203" pitchFamily="34" charset="0"/>
              </a:rPr>
              <a:t>$</a:t>
            </a:r>
            <a:r>
              <a:rPr lang="en-US" sz="2800" dirty="0" err="1">
                <a:latin typeface="Segoe UI" panose="020B0502040204020203" pitchFamily="34" charset="0"/>
                <a:cs typeface="Segoe UI" panose="020B0502040204020203" pitchFamily="34" charset="0"/>
              </a:rPr>
              <a:t>appSetting</a:t>
            </a:r>
            <a:r>
              <a:rPr lang="en-US" sz="2800" dirty="0">
                <a:latin typeface="Segoe UI" panose="020B0502040204020203" pitchFamily="34" charset="0"/>
                <a:cs typeface="Segoe UI" panose="020B0502040204020203" pitchFamily="34" charset="0"/>
              </a:rPr>
              <a:t>=</a:t>
            </a:r>
            <a:r>
              <a:rPr lang="en-US" sz="2800" b="1" dirty="0" err="1">
                <a:latin typeface="Segoe UI" panose="020B0502040204020203" pitchFamily="34" charset="0"/>
                <a:cs typeface="Segoe UI" panose="020B0502040204020203" pitchFamily="34" charset="0"/>
              </a:rPr>
              <a:t>getenv</a:t>
            </a:r>
            <a:r>
              <a:rPr lang="en-US" sz="2800" b="1" dirty="0">
                <a:latin typeface="Segoe UI" panose="020B0502040204020203" pitchFamily="34" charset="0"/>
                <a:cs typeface="Segoe UI" panose="020B0502040204020203" pitchFamily="34" charset="0"/>
              </a:rPr>
              <a:t>("</a:t>
            </a:r>
            <a:r>
              <a:rPr lang="en-US" sz="2800" b="1" dirty="0" err="1">
                <a:latin typeface="Segoe UI" panose="020B0502040204020203" pitchFamily="34" charset="0"/>
                <a:cs typeface="Segoe UI" panose="020B0502040204020203" pitchFamily="34" charset="0"/>
              </a:rPr>
              <a:t>SQLAZURECONNSTR_databaseconnectionstring</a:t>
            </a:r>
            <a:r>
              <a:rPr lang="en-US" sz="2800" b="1" dirty="0">
                <a:latin typeface="Segoe UI" panose="020B0502040204020203" pitchFamily="34" charset="0"/>
                <a:cs typeface="Segoe UI" panose="020B0502040204020203" pitchFamily="34" charset="0"/>
              </a:rPr>
              <a:t>");</a:t>
            </a:r>
          </a:p>
          <a:p>
            <a:r>
              <a:rPr lang="en-US" sz="2800" dirty="0">
                <a:latin typeface="Segoe UI" panose="020B0502040204020203" pitchFamily="34" charset="0"/>
                <a:cs typeface="Segoe UI" panose="020B0502040204020203" pitchFamily="34" charset="0"/>
              </a:rPr>
              <a:t>echo $</a:t>
            </a:r>
            <a:r>
              <a:rPr lang="en-US" sz="2800" dirty="0" err="1">
                <a:latin typeface="Segoe UI" panose="020B0502040204020203" pitchFamily="34" charset="0"/>
                <a:cs typeface="Segoe UI" panose="020B0502040204020203" pitchFamily="34" charset="0"/>
              </a:rPr>
              <a:t>appSetting</a:t>
            </a:r>
            <a:r>
              <a:rPr lang="en-US" sz="2800" dirty="0">
                <a:latin typeface="Segoe UI" panose="020B0502040204020203" pitchFamily="34" charset="0"/>
                <a:cs typeface="Segoe UI" panose="020B0502040204020203" pitchFamily="34" charset="0"/>
              </a:rPr>
              <a:t>;</a:t>
            </a:r>
          </a:p>
          <a:p>
            <a:r>
              <a:rPr lang="en-US" sz="2800" dirty="0">
                <a:latin typeface="Segoe UI" panose="020B0502040204020203" pitchFamily="34" charset="0"/>
                <a:cs typeface="Segoe UI" panose="020B0502040204020203" pitchFamily="34" charset="0"/>
              </a:rPr>
              <a:t>?&gt;</a:t>
            </a:r>
          </a:p>
        </p:txBody>
      </p:sp>
    </p:spTree>
    <p:extLst>
      <p:ext uri="{BB962C8B-B14F-4D97-AF65-F5344CB8AC3E}">
        <p14:creationId xmlns:p14="http://schemas.microsoft.com/office/powerpoint/2010/main" val="2457824489"/>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Retrieving Configuration Settings in Node.js</a:t>
            </a:r>
            <a:endParaRPr lang="en-US" dirty="0"/>
          </a:p>
        </p:txBody>
      </p:sp>
      <p:sp>
        <p:nvSpPr>
          <p:cNvPr id="3" name="Rectangle 2"/>
          <p:cNvSpPr/>
          <p:nvPr/>
        </p:nvSpPr>
        <p:spPr>
          <a:xfrm>
            <a:off x="140980" y="1707257"/>
            <a:ext cx="12001500" cy="4401205"/>
          </a:xfrm>
          <a:prstGeom prst="rect">
            <a:avLst/>
          </a:prstGeom>
        </p:spPr>
        <p:txBody>
          <a:bodyPr wrap="square">
            <a:spAutoFit/>
          </a:bodyPr>
          <a:lstStyle/>
          <a:p>
            <a:r>
              <a:rPr lang="en-US" sz="2800" dirty="0" err="1">
                <a:latin typeface="Segoe UI" panose="020B0502040204020203" pitchFamily="34" charset="0"/>
                <a:cs typeface="Segoe UI" panose="020B0502040204020203" pitchFamily="34" charset="0"/>
              </a:rPr>
              <a:t>var</a:t>
            </a:r>
            <a:r>
              <a:rPr lang="en-US" sz="2800" dirty="0">
                <a:latin typeface="Segoe UI" panose="020B0502040204020203" pitchFamily="34" charset="0"/>
                <a:cs typeface="Segoe UI" panose="020B0502040204020203" pitchFamily="34" charset="0"/>
              </a:rPr>
              <a:t> http = require('http');</a:t>
            </a:r>
          </a:p>
          <a:p>
            <a:r>
              <a:rPr lang="en-US" sz="2800" dirty="0" err="1">
                <a:latin typeface="Segoe UI" panose="020B0502040204020203" pitchFamily="34" charset="0"/>
                <a:cs typeface="Segoe UI" panose="020B0502040204020203" pitchFamily="34" charset="0"/>
              </a:rPr>
              <a:t>http.createServer</a:t>
            </a:r>
            <a:r>
              <a:rPr lang="en-US" sz="2800" dirty="0">
                <a:latin typeface="Segoe UI" panose="020B0502040204020203" pitchFamily="34" charset="0"/>
                <a:cs typeface="Segoe UI" panose="020B0502040204020203" pitchFamily="34" charset="0"/>
              </a:rPr>
              <a:t>(function (</a:t>
            </a:r>
            <a:r>
              <a:rPr lang="en-US" sz="2800" dirty="0" err="1">
                <a:latin typeface="Segoe UI" panose="020B0502040204020203" pitchFamily="34" charset="0"/>
                <a:cs typeface="Segoe UI" panose="020B0502040204020203" pitchFamily="34" charset="0"/>
              </a:rPr>
              <a:t>req</a:t>
            </a:r>
            <a:r>
              <a:rPr lang="en-US" sz="2800" dirty="0">
                <a:latin typeface="Segoe UI" panose="020B0502040204020203" pitchFamily="34" charset="0"/>
                <a:cs typeface="Segoe UI" panose="020B0502040204020203" pitchFamily="34" charset="0"/>
              </a:rPr>
              <a:t>, res) {</a:t>
            </a:r>
          </a:p>
          <a:p>
            <a:r>
              <a:rPr lang="en-US" sz="2800" dirty="0">
                <a:latin typeface="Segoe UI" panose="020B0502040204020203" pitchFamily="34" charset="0"/>
                <a:cs typeface="Segoe UI" panose="020B0502040204020203" pitchFamily="34" charset="0"/>
              </a:rPr>
              <a:t>    </a:t>
            </a:r>
            <a:r>
              <a:rPr lang="en-US" sz="2800" dirty="0" err="1">
                <a:latin typeface="Segoe UI" panose="020B0502040204020203" pitchFamily="34" charset="0"/>
                <a:cs typeface="Segoe UI" panose="020B0502040204020203" pitchFamily="34" charset="0"/>
              </a:rPr>
              <a:t>res.writeHead</a:t>
            </a:r>
            <a:r>
              <a:rPr lang="en-US" sz="2800" dirty="0">
                <a:latin typeface="Segoe UI" panose="020B0502040204020203" pitchFamily="34" charset="0"/>
                <a:cs typeface="Segoe UI" panose="020B0502040204020203" pitchFamily="34" charset="0"/>
              </a:rPr>
              <a:t>(200, { 'Content-Type': 'text/html' });</a:t>
            </a:r>
          </a:p>
          <a:p>
            <a:r>
              <a:rPr lang="en-US" sz="2800" dirty="0">
                <a:latin typeface="Segoe UI" panose="020B0502040204020203" pitchFamily="34" charset="0"/>
                <a:cs typeface="Segoe UI" panose="020B0502040204020203" pitchFamily="34" charset="0"/>
              </a:rPr>
              <a:t>    </a:t>
            </a:r>
            <a:r>
              <a:rPr lang="en-US" sz="2800" dirty="0" err="1">
                <a:latin typeface="Segoe UI" panose="020B0502040204020203" pitchFamily="34" charset="0"/>
                <a:cs typeface="Segoe UI" panose="020B0502040204020203" pitchFamily="34" charset="0"/>
              </a:rPr>
              <a:t>res.write</a:t>
            </a:r>
            <a:r>
              <a:rPr lang="en-US" sz="2800" dirty="0">
                <a:latin typeface="Segoe UI" panose="020B0502040204020203" pitchFamily="34" charset="0"/>
                <a:cs typeface="Segoe UI" panose="020B0502040204020203" pitchFamily="34" charset="0"/>
              </a:rPr>
              <a:t>('Hello, world!');</a:t>
            </a:r>
          </a:p>
          <a:p>
            <a:r>
              <a:rPr lang="en-US" sz="2800" dirty="0">
                <a:latin typeface="Segoe UI" panose="020B0502040204020203" pitchFamily="34" charset="0"/>
                <a:cs typeface="Segoe UI" panose="020B0502040204020203" pitchFamily="34" charset="0"/>
              </a:rPr>
              <a:t>    </a:t>
            </a:r>
            <a:r>
              <a:rPr lang="en-US" sz="2800" dirty="0" err="1">
                <a:latin typeface="Segoe UI" panose="020B0502040204020203" pitchFamily="34" charset="0"/>
                <a:cs typeface="Segoe UI" panose="020B0502040204020203" pitchFamily="34" charset="0"/>
              </a:rPr>
              <a:t>res.write</a:t>
            </a:r>
            <a:r>
              <a:rPr lang="en-US" sz="2800" dirty="0">
                <a:latin typeface="Segoe UI" panose="020B0502040204020203" pitchFamily="34" charset="0"/>
                <a:cs typeface="Segoe UI" panose="020B0502040204020203" pitchFamily="34" charset="0"/>
              </a:rPr>
              <a:t>('&lt;li&gt;&lt;label&gt;</a:t>
            </a:r>
            <a:r>
              <a:rPr lang="en-US" sz="2800" dirty="0" err="1">
                <a:latin typeface="Segoe UI" panose="020B0502040204020203" pitchFamily="34" charset="0"/>
                <a:cs typeface="Segoe UI" panose="020B0502040204020203" pitchFamily="34" charset="0"/>
              </a:rPr>
              <a:t>webserviceurl</a:t>
            </a:r>
            <a:r>
              <a:rPr lang="en-US" sz="2800" dirty="0">
                <a:latin typeface="Segoe UI" panose="020B0502040204020203" pitchFamily="34" charset="0"/>
                <a:cs typeface="Segoe UI" panose="020B0502040204020203" pitchFamily="34" charset="0"/>
              </a:rPr>
              <a:t>:&lt;/label&gt;' + </a:t>
            </a:r>
            <a:r>
              <a:rPr lang="en-US" sz="2800" b="1" dirty="0" err="1">
                <a:latin typeface="Segoe UI" panose="020B0502040204020203" pitchFamily="34" charset="0"/>
                <a:cs typeface="Segoe UI" panose="020B0502040204020203" pitchFamily="34" charset="0"/>
              </a:rPr>
              <a:t>process.env.APPSETTING_webserviceurl</a:t>
            </a:r>
            <a:r>
              <a:rPr lang="en-US" sz="2800" b="1" dirty="0">
                <a:latin typeface="Segoe UI" panose="020B0502040204020203" pitchFamily="34" charset="0"/>
                <a:cs typeface="Segoe UI" panose="020B0502040204020203" pitchFamily="34" charset="0"/>
              </a:rPr>
              <a:t> </a:t>
            </a:r>
            <a:r>
              <a:rPr lang="en-US" sz="2800" dirty="0">
                <a:latin typeface="Segoe UI" panose="020B0502040204020203" pitchFamily="34" charset="0"/>
                <a:cs typeface="Segoe UI" panose="020B0502040204020203" pitchFamily="34" charset="0"/>
              </a:rPr>
              <a:t>+ ' &lt;/li&gt;');</a:t>
            </a:r>
          </a:p>
          <a:p>
            <a:r>
              <a:rPr lang="en-US" sz="2800" dirty="0">
                <a:latin typeface="Segoe UI" panose="020B0502040204020203" pitchFamily="34" charset="0"/>
                <a:cs typeface="Segoe UI" panose="020B0502040204020203" pitchFamily="34" charset="0"/>
              </a:rPr>
              <a:t>    </a:t>
            </a:r>
            <a:r>
              <a:rPr lang="en-US" sz="2800" dirty="0" err="1">
                <a:latin typeface="Segoe UI" panose="020B0502040204020203" pitchFamily="34" charset="0"/>
                <a:cs typeface="Segoe UI" panose="020B0502040204020203" pitchFamily="34" charset="0"/>
              </a:rPr>
              <a:t>res.end</a:t>
            </a:r>
            <a:r>
              <a:rPr lang="en-US" sz="2800" dirty="0">
                <a:latin typeface="Segoe UI" panose="020B0502040204020203" pitchFamily="34" charset="0"/>
                <a:cs typeface="Segoe UI" panose="020B0502040204020203" pitchFamily="34" charset="0"/>
              </a:rPr>
              <a:t>('&lt;li&gt;&lt;label&gt;</a:t>
            </a:r>
            <a:r>
              <a:rPr lang="en-US" sz="2800" dirty="0" err="1">
                <a:latin typeface="Segoe UI" panose="020B0502040204020203" pitchFamily="34" charset="0"/>
                <a:cs typeface="Segoe UI" panose="020B0502040204020203" pitchFamily="34" charset="0"/>
              </a:rPr>
              <a:t>databaseconnectionstring</a:t>
            </a:r>
            <a:r>
              <a:rPr lang="en-US" sz="2800" dirty="0">
                <a:latin typeface="Segoe UI" panose="020B0502040204020203" pitchFamily="34" charset="0"/>
                <a:cs typeface="Segoe UI" panose="020B0502040204020203" pitchFamily="34" charset="0"/>
              </a:rPr>
              <a:t>:&lt;/label&gt;' + </a:t>
            </a:r>
            <a:r>
              <a:rPr lang="en-US" sz="2800" b="1" dirty="0" err="1">
                <a:latin typeface="Segoe UI" panose="020B0502040204020203" pitchFamily="34" charset="0"/>
                <a:cs typeface="Segoe UI" panose="020B0502040204020203" pitchFamily="34" charset="0"/>
              </a:rPr>
              <a:t>process.env.SQLAZURECONNSTR_databaseconnectionstring</a:t>
            </a:r>
            <a:r>
              <a:rPr lang="en-US" sz="2800" b="1" dirty="0">
                <a:latin typeface="Segoe UI" panose="020B0502040204020203" pitchFamily="34" charset="0"/>
                <a:cs typeface="Segoe UI" panose="020B0502040204020203" pitchFamily="34" charset="0"/>
              </a:rPr>
              <a:t> </a:t>
            </a:r>
            <a:r>
              <a:rPr lang="en-US" sz="2800" dirty="0">
                <a:latin typeface="Segoe UI" panose="020B0502040204020203" pitchFamily="34" charset="0"/>
                <a:cs typeface="Segoe UI" panose="020B0502040204020203" pitchFamily="34" charset="0"/>
              </a:rPr>
              <a:t>+ ' &lt;/li&gt;');</a:t>
            </a:r>
          </a:p>
          <a:p>
            <a:r>
              <a:rPr lang="en-US" sz="2800" dirty="0">
                <a:latin typeface="Segoe UI" panose="020B0502040204020203" pitchFamily="34" charset="0"/>
                <a:cs typeface="Segoe UI" panose="020B0502040204020203" pitchFamily="34" charset="0"/>
              </a:rPr>
              <a:t> </a:t>
            </a:r>
          </a:p>
          <a:p>
            <a:r>
              <a:rPr lang="en-US" sz="2800" dirty="0">
                <a:latin typeface="Segoe UI" panose="020B0502040204020203" pitchFamily="34" charset="0"/>
                <a:cs typeface="Segoe UI" panose="020B0502040204020203" pitchFamily="34" charset="0"/>
              </a:rPr>
              <a:t>}).listen(</a:t>
            </a:r>
            <a:r>
              <a:rPr lang="en-US" sz="2800" dirty="0" err="1">
                <a:latin typeface="Segoe UI" panose="020B0502040204020203" pitchFamily="34" charset="0"/>
                <a:cs typeface="Segoe UI" panose="020B0502040204020203" pitchFamily="34" charset="0"/>
              </a:rPr>
              <a:t>process.env.PORT</a:t>
            </a:r>
            <a:r>
              <a:rPr lang="en-US" sz="2800" dirty="0">
                <a:latin typeface="Segoe UI" panose="020B0502040204020203" pitchFamily="34" charset="0"/>
                <a:cs typeface="Segoe UI" panose="020B0502040204020203" pitchFamily="34" charset="0"/>
              </a:rPr>
              <a:t> || 8080);</a:t>
            </a:r>
          </a:p>
        </p:txBody>
      </p:sp>
    </p:spTree>
    <p:extLst>
      <p:ext uri="{BB962C8B-B14F-4D97-AF65-F5344CB8AC3E}">
        <p14:creationId xmlns:p14="http://schemas.microsoft.com/office/powerpoint/2010/main" val="3730856119"/>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Rectangle 2"/>
          <p:cNvSpPr/>
          <p:nvPr/>
        </p:nvSpPr>
        <p:spPr>
          <a:xfrm>
            <a:off x="508000" y="1388238"/>
            <a:ext cx="9855200" cy="4832092"/>
          </a:xfrm>
          <a:prstGeom prst="rect">
            <a:avLst/>
          </a:prstGeom>
        </p:spPr>
        <p:txBody>
          <a:bodyPr wrap="square">
            <a:spAutoFit/>
          </a:bodyPr>
          <a:lstStyle/>
          <a:p>
            <a:pPr marL="742950" indent="-742950" algn="just">
              <a:buFont typeface="+mj-lt"/>
              <a:buAutoNum type="arabicParenR"/>
            </a:pPr>
            <a:r>
              <a:rPr lang="en-US" sz="4400" dirty="0" smtClean="0">
                <a:latin typeface="Segoe UI" panose="020B0502040204020203" pitchFamily="34" charset="0"/>
                <a:ea typeface="Calibri" panose="020F0502020204030204" pitchFamily="34" charset="0"/>
                <a:cs typeface="Segoe UI" panose="020B0502040204020203" pitchFamily="34" charset="0"/>
              </a:rPr>
              <a:t>Scale-up, Scale-out, Auto-scale</a:t>
            </a:r>
          </a:p>
          <a:p>
            <a:pPr marL="742950" indent="-742950" algn="just">
              <a:buFont typeface="+mj-lt"/>
              <a:buAutoNum type="arabicParenR"/>
            </a:pPr>
            <a:r>
              <a:rPr lang="en-US" sz="4400" dirty="0" smtClean="0">
                <a:latin typeface="Segoe UI" panose="020B0502040204020203" pitchFamily="34" charset="0"/>
                <a:ea typeface="Calibri" panose="020F0502020204030204" pitchFamily="34" charset="0"/>
                <a:cs typeface="Segoe UI" panose="020B0502040204020203" pitchFamily="34" charset="0"/>
              </a:rPr>
              <a:t>Monitoring &amp; Diagnostics</a:t>
            </a:r>
          </a:p>
          <a:p>
            <a:pPr marL="742950" indent="-742950" algn="just">
              <a:buFont typeface="+mj-lt"/>
              <a:buAutoNum type="arabicParenR"/>
            </a:pPr>
            <a:r>
              <a:rPr lang="en-US" sz="4400" dirty="0" smtClean="0">
                <a:latin typeface="Segoe UI" panose="020B0502040204020203" pitchFamily="34" charset="0"/>
                <a:ea typeface="Calibri" panose="020F0502020204030204" pitchFamily="34" charset="0"/>
                <a:cs typeface="Segoe UI" panose="020B0502040204020203" pitchFamily="34" charset="0"/>
              </a:rPr>
              <a:t>Debugging</a:t>
            </a:r>
          </a:p>
          <a:p>
            <a:pPr marL="742950" indent="-742950" algn="just">
              <a:buFont typeface="+mj-lt"/>
              <a:buAutoNum type="arabicParenR"/>
            </a:pPr>
            <a:r>
              <a:rPr lang="en-US" sz="4400" dirty="0" smtClean="0">
                <a:latin typeface="Segoe UI" panose="020B0502040204020203" pitchFamily="34" charset="0"/>
                <a:ea typeface="Calibri" panose="020F0502020204030204" pitchFamily="34" charset="0"/>
                <a:cs typeface="Segoe UI" panose="020B0502040204020203" pitchFamily="34" charset="0"/>
              </a:rPr>
              <a:t>Custom Domains &amp; </a:t>
            </a:r>
            <a:r>
              <a:rPr lang="en-US" sz="4400" dirty="0" err="1" smtClean="0">
                <a:latin typeface="Segoe UI" panose="020B0502040204020203" pitchFamily="34" charset="0"/>
                <a:ea typeface="Calibri" panose="020F0502020204030204" pitchFamily="34" charset="0"/>
                <a:cs typeface="Segoe UI" panose="020B0502040204020203" pitchFamily="34" charset="0"/>
              </a:rPr>
              <a:t>SSL</a:t>
            </a:r>
            <a:endParaRPr lang="en-US" sz="4400" dirty="0" smtClean="0">
              <a:latin typeface="Segoe UI" panose="020B0502040204020203" pitchFamily="34" charset="0"/>
              <a:ea typeface="Calibri" panose="020F0502020204030204" pitchFamily="34" charset="0"/>
              <a:cs typeface="Segoe UI" panose="020B0502040204020203" pitchFamily="34" charset="0"/>
            </a:endParaRPr>
          </a:p>
          <a:p>
            <a:pPr marL="742950" indent="-742950" algn="just">
              <a:buFont typeface="+mj-lt"/>
              <a:buAutoNum type="arabicParenR"/>
            </a:pPr>
            <a:r>
              <a:rPr lang="en-US" sz="4400" dirty="0" smtClean="0">
                <a:latin typeface="Segoe UI" panose="020B0502040204020203" pitchFamily="34" charset="0"/>
                <a:ea typeface="Calibri" panose="020F0502020204030204" pitchFamily="34" charset="0"/>
                <a:cs typeface="Segoe UI" panose="020B0502040204020203" pitchFamily="34" charset="0"/>
              </a:rPr>
              <a:t>Configuration Settings</a:t>
            </a:r>
          </a:p>
          <a:p>
            <a:pPr marL="742950" indent="-742950" algn="just">
              <a:buFont typeface="+mj-lt"/>
              <a:buAutoNum type="arabicParenR"/>
            </a:pPr>
            <a:endParaRPr lang="en-US" sz="4400" dirty="0">
              <a:latin typeface="Segoe UI" panose="020B0502040204020203" pitchFamily="34" charset="0"/>
              <a:ea typeface="Calibri" panose="020F0502020204030204" pitchFamily="34" charset="0"/>
              <a:cs typeface="Segoe UI" panose="020B0502040204020203" pitchFamily="34" charset="0"/>
            </a:endParaRPr>
          </a:p>
          <a:p>
            <a:pPr marL="742950" indent="-742950" algn="just">
              <a:buFont typeface="+mj-lt"/>
              <a:buAutoNum type="arabicParenR"/>
            </a:pPr>
            <a:endParaRPr lang="en-US" sz="4400" dirty="0" smtClean="0">
              <a:latin typeface="Segoe UI" panose="020B0502040204020203" pitchFamily="34" charset="0"/>
              <a:ea typeface="Calibri" panose="020F0502020204030204" pitchFamily="34" charset="0"/>
              <a:cs typeface="Segoe UI" panose="020B0502040204020203" pitchFamily="34" charset="0"/>
            </a:endParaRPr>
          </a:p>
        </p:txBody>
      </p:sp>
    </p:spTree>
    <p:extLst>
      <p:ext uri="{BB962C8B-B14F-4D97-AF65-F5344CB8AC3E}">
        <p14:creationId xmlns:p14="http://schemas.microsoft.com/office/powerpoint/2010/main" val="1419181016"/>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pPr marL="914400" indent="-914400"/>
            <a:r>
              <a:rPr lang="en-US" dirty="0" smtClean="0"/>
              <a:t>05 | </a:t>
            </a:r>
            <a:r>
              <a:rPr lang="en-US" dirty="0"/>
              <a:t>Go Live Checklist</a:t>
            </a:r>
          </a:p>
        </p:txBody>
      </p:sp>
      <p:sp>
        <p:nvSpPr>
          <p:cNvPr id="4" name="Subtitle 3"/>
          <p:cNvSpPr>
            <a:spLocks noGrp="1"/>
          </p:cNvSpPr>
          <p:nvPr>
            <p:ph type="subTitle" idx="1"/>
          </p:nvPr>
        </p:nvSpPr>
        <p:spPr>
          <a:xfrm>
            <a:off x="193271" y="5132437"/>
            <a:ext cx="9453649" cy="1460779"/>
          </a:xfrm>
        </p:spPr>
        <p:txBody>
          <a:bodyPr/>
          <a:lstStyle/>
          <a:p>
            <a:r>
              <a:rPr lang="en-US" dirty="0"/>
              <a:t>James Chambers | Microsoft MVP in </a:t>
            </a:r>
            <a:r>
              <a:rPr lang="en-US" dirty="0" err="1"/>
              <a:t>Asp.Net</a:t>
            </a:r>
            <a:r>
              <a:rPr lang="en-US" dirty="0"/>
              <a:t>/IIS</a:t>
            </a:r>
          </a:p>
          <a:p>
            <a:r>
              <a:rPr lang="en-US" dirty="0" err="1"/>
              <a:t>Tejaswi</a:t>
            </a:r>
            <a:r>
              <a:rPr lang="en-US" dirty="0"/>
              <a:t> </a:t>
            </a:r>
            <a:r>
              <a:rPr lang="en-US" dirty="0" err="1"/>
              <a:t>Redkar</a:t>
            </a:r>
            <a:r>
              <a:rPr lang="en-US" dirty="0"/>
              <a:t> | Author, Director of Business Programs (</a:t>
            </a:r>
            <a:r>
              <a:rPr lang="en-US" dirty="0" err="1"/>
              <a:t>AppPlat</a:t>
            </a:r>
            <a:r>
              <a:rPr lang="en-US" dirty="0"/>
              <a:t>)</a:t>
            </a:r>
          </a:p>
        </p:txBody>
      </p:sp>
    </p:spTree>
    <p:extLst>
      <p:ext uri="{BB962C8B-B14F-4D97-AF65-F5344CB8AC3E}">
        <p14:creationId xmlns:p14="http://schemas.microsoft.com/office/powerpoint/2010/main" val="1092171209"/>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en-GB" dirty="0" smtClean="0"/>
              <a:t>Exploring a Sample Project</a:t>
            </a:r>
          </a:p>
          <a:p>
            <a:r>
              <a:rPr lang="en-GB" dirty="0" smtClean="0"/>
              <a:t>Building a Checklist</a:t>
            </a:r>
          </a:p>
          <a:p>
            <a:r>
              <a:rPr lang="en-GB" dirty="0" smtClean="0"/>
              <a:t>Bringing it Live!</a:t>
            </a:r>
          </a:p>
          <a:p>
            <a:r>
              <a:rPr lang="en-GB" dirty="0" smtClean="0"/>
              <a:t>Resources</a:t>
            </a:r>
          </a:p>
        </p:txBody>
      </p:sp>
      <p:sp>
        <p:nvSpPr>
          <p:cNvPr id="2" name="Title 1"/>
          <p:cNvSpPr>
            <a:spLocks noGrp="1"/>
          </p:cNvSpPr>
          <p:nvPr>
            <p:ph type="title"/>
          </p:nvPr>
        </p:nvSpPr>
        <p:spPr/>
        <p:txBody>
          <a:bodyPr/>
          <a:lstStyle/>
          <a:p>
            <a:r>
              <a:rPr lang="en-US" smtClean="0"/>
              <a:t>Module Overview</a:t>
            </a:r>
            <a:endParaRPr lang="en-US" dirty="0"/>
          </a:p>
        </p:txBody>
      </p:sp>
    </p:spTree>
    <p:extLst>
      <p:ext uri="{BB962C8B-B14F-4D97-AF65-F5344CB8AC3E}">
        <p14:creationId xmlns:p14="http://schemas.microsoft.com/office/powerpoint/2010/main" val="228848395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en-GB" dirty="0" err="1" smtClean="0"/>
              <a:t>CloudSurvey</a:t>
            </a:r>
            <a:r>
              <a:rPr lang="en-GB" dirty="0" smtClean="0"/>
              <a:t> from the Windows Azure Training Kit</a:t>
            </a:r>
          </a:p>
          <a:p>
            <a:r>
              <a:rPr lang="en-GB" dirty="0" smtClean="0"/>
              <a:t>Follow along with your own copy</a:t>
            </a:r>
          </a:p>
          <a:p>
            <a:endParaRPr lang="en-GB" dirty="0" smtClean="0"/>
          </a:p>
        </p:txBody>
      </p:sp>
      <p:sp>
        <p:nvSpPr>
          <p:cNvPr id="2" name="Title 1"/>
          <p:cNvSpPr>
            <a:spLocks noGrp="1"/>
          </p:cNvSpPr>
          <p:nvPr>
            <p:ph type="title"/>
          </p:nvPr>
        </p:nvSpPr>
        <p:spPr/>
        <p:txBody>
          <a:bodyPr/>
          <a:lstStyle/>
          <a:p>
            <a:r>
              <a:rPr lang="en-US" dirty="0" smtClean="0"/>
              <a:t>Our Sample</a:t>
            </a:r>
            <a:endParaRPr lang="en-US" dirty="0"/>
          </a:p>
        </p:txBody>
      </p:sp>
    </p:spTree>
    <p:extLst>
      <p:ext uri="{BB962C8B-B14F-4D97-AF65-F5344CB8AC3E}">
        <p14:creationId xmlns:p14="http://schemas.microsoft.com/office/powerpoint/2010/main" val="1938786608"/>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Survey</a:t>
            </a:r>
            <a:endParaRPr lang="en-US" dirty="0"/>
          </a:p>
        </p:txBody>
      </p:sp>
    </p:spTree>
    <p:extLst>
      <p:ext uri="{BB962C8B-B14F-4D97-AF65-F5344CB8AC3E}">
        <p14:creationId xmlns:p14="http://schemas.microsoft.com/office/powerpoint/2010/main" val="1284086736"/>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en-GB" dirty="0" smtClean="0"/>
              <a:t>Commonly used</a:t>
            </a:r>
          </a:p>
          <a:p>
            <a:r>
              <a:rPr lang="en-GB" dirty="0" smtClean="0"/>
              <a:t>Often overlooked as a key tool</a:t>
            </a:r>
          </a:p>
          <a:p>
            <a:r>
              <a:rPr lang="en-GB" dirty="0" smtClean="0"/>
              <a:t>Can reduce errors by over 50%</a:t>
            </a:r>
          </a:p>
        </p:txBody>
      </p:sp>
      <p:sp>
        <p:nvSpPr>
          <p:cNvPr id="2" name="Title 1"/>
          <p:cNvSpPr>
            <a:spLocks noGrp="1"/>
          </p:cNvSpPr>
          <p:nvPr>
            <p:ph type="title"/>
          </p:nvPr>
        </p:nvSpPr>
        <p:spPr/>
        <p:txBody>
          <a:bodyPr/>
          <a:lstStyle/>
          <a:p>
            <a:r>
              <a:rPr lang="en-US" dirty="0" smtClean="0"/>
              <a:t>Are Checklists Important? Critical?</a:t>
            </a:r>
            <a:endParaRPr lang="en-US" dirty="0"/>
          </a:p>
        </p:txBody>
      </p:sp>
    </p:spTree>
    <p:extLst>
      <p:ext uri="{BB962C8B-B14F-4D97-AF65-F5344CB8AC3E}">
        <p14:creationId xmlns:p14="http://schemas.microsoft.com/office/powerpoint/2010/main" val="86320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en-GB" dirty="0" smtClean="0"/>
              <a:t>Follow Best Practices</a:t>
            </a:r>
          </a:p>
          <a:p>
            <a:r>
              <a:rPr lang="en-GB" dirty="0" smtClean="0"/>
              <a:t>Cross-Browser/Device Vetting</a:t>
            </a:r>
          </a:p>
          <a:p>
            <a:r>
              <a:rPr lang="en-GB" dirty="0" smtClean="0"/>
              <a:t>Accessibility Concerns</a:t>
            </a:r>
          </a:p>
          <a:p>
            <a:r>
              <a:rPr lang="en-GB" dirty="0" smtClean="0"/>
              <a:t>Social Media Integrations</a:t>
            </a:r>
          </a:p>
          <a:p>
            <a:r>
              <a:rPr lang="en-GB" dirty="0" smtClean="0"/>
              <a:t>Security Concerns</a:t>
            </a:r>
          </a:p>
          <a:p>
            <a:endParaRPr lang="en-GB" dirty="0" smtClean="0"/>
          </a:p>
          <a:p>
            <a:endParaRPr lang="en-GB" dirty="0" smtClean="0"/>
          </a:p>
          <a:p>
            <a:endParaRPr lang="en-GB" dirty="0" smtClean="0"/>
          </a:p>
          <a:p>
            <a:endParaRPr lang="en-GB" dirty="0" smtClean="0"/>
          </a:p>
        </p:txBody>
      </p:sp>
      <p:sp>
        <p:nvSpPr>
          <p:cNvPr id="2" name="Title 1"/>
          <p:cNvSpPr>
            <a:spLocks noGrp="1"/>
          </p:cNvSpPr>
          <p:nvPr>
            <p:ph type="title"/>
          </p:nvPr>
        </p:nvSpPr>
        <p:spPr/>
        <p:txBody>
          <a:bodyPr/>
          <a:lstStyle/>
          <a:p>
            <a:r>
              <a:rPr lang="en-US" dirty="0" smtClean="0"/>
              <a:t>A Typical Web Sites Checklist</a:t>
            </a:r>
            <a:endParaRPr lang="en-US" dirty="0"/>
          </a:p>
        </p:txBody>
      </p:sp>
    </p:spTree>
    <p:extLst>
      <p:ext uri="{BB962C8B-B14F-4D97-AF65-F5344CB8AC3E}">
        <p14:creationId xmlns:p14="http://schemas.microsoft.com/office/powerpoint/2010/main" val="2800640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en-GB" dirty="0" smtClean="0"/>
              <a:t>Monitoring</a:t>
            </a:r>
          </a:p>
          <a:p>
            <a:r>
              <a:rPr lang="en-GB" dirty="0" smtClean="0"/>
              <a:t>Scale for Growth, When Needed</a:t>
            </a:r>
          </a:p>
          <a:p>
            <a:r>
              <a:rPr lang="en-GB" dirty="0" smtClean="0"/>
              <a:t>Site Configuration and SQL Firewall Settings</a:t>
            </a:r>
          </a:p>
          <a:p>
            <a:r>
              <a:rPr lang="en-GB" dirty="0" smtClean="0"/>
              <a:t>Remote </a:t>
            </a:r>
            <a:r>
              <a:rPr lang="en-GB" dirty="0"/>
              <a:t>Debugging -&gt; Turned Off</a:t>
            </a:r>
          </a:p>
          <a:p>
            <a:r>
              <a:rPr lang="en-GB" dirty="0" smtClean="0"/>
              <a:t>Optionally</a:t>
            </a:r>
          </a:p>
          <a:p>
            <a:pPr lvl="1"/>
            <a:r>
              <a:rPr lang="en-GB" dirty="0"/>
              <a:t>Secure the </a:t>
            </a:r>
            <a:r>
              <a:rPr lang="en-GB" dirty="0" smtClean="0"/>
              <a:t>Site</a:t>
            </a:r>
          </a:p>
          <a:p>
            <a:pPr lvl="1"/>
            <a:r>
              <a:rPr lang="en-GB" dirty="0" smtClean="0"/>
              <a:t>Implement a Continuous Deployment Strategy</a:t>
            </a:r>
          </a:p>
          <a:p>
            <a:endParaRPr lang="en-GB" dirty="0"/>
          </a:p>
          <a:p>
            <a:endParaRPr lang="en-GB" dirty="0" smtClean="0"/>
          </a:p>
        </p:txBody>
      </p:sp>
      <p:sp>
        <p:nvSpPr>
          <p:cNvPr id="2" name="Title 1"/>
          <p:cNvSpPr>
            <a:spLocks noGrp="1"/>
          </p:cNvSpPr>
          <p:nvPr>
            <p:ph type="title"/>
          </p:nvPr>
        </p:nvSpPr>
        <p:spPr/>
        <p:txBody>
          <a:bodyPr/>
          <a:lstStyle/>
          <a:p>
            <a:r>
              <a:rPr lang="en-US" dirty="0" smtClean="0"/>
              <a:t>A Windows Azure Web Sites Checklist</a:t>
            </a:r>
            <a:endParaRPr lang="en-US" dirty="0"/>
          </a:p>
        </p:txBody>
      </p:sp>
    </p:spTree>
    <p:extLst>
      <p:ext uri="{BB962C8B-B14F-4D97-AF65-F5344CB8AC3E}">
        <p14:creationId xmlns:p14="http://schemas.microsoft.com/office/powerpoint/2010/main" val="1689352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82BF3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0332" y="1306477"/>
            <a:ext cx="11524432" cy="1063487"/>
          </a:xfrm>
        </p:spPr>
        <p:txBody>
          <a:bodyPr>
            <a:normAutofit/>
          </a:bodyPr>
          <a:lstStyle/>
          <a:p>
            <a:r>
              <a:rPr lang="en-US" sz="5400" dirty="0" smtClean="0">
                <a:solidFill>
                  <a:schemeClr val="bg1"/>
                </a:solidFill>
              </a:rPr>
              <a:t>What is Windows Azure Web Sites?</a:t>
            </a:r>
            <a:endParaRPr lang="en-US" sz="5400" dirty="0">
              <a:solidFill>
                <a:schemeClr val="bg1"/>
              </a:solidFill>
            </a:endParaRPr>
          </a:p>
        </p:txBody>
      </p:sp>
    </p:spTree>
    <p:extLst>
      <p:ext uri="{BB962C8B-B14F-4D97-AF65-F5344CB8AC3E}">
        <p14:creationId xmlns:p14="http://schemas.microsoft.com/office/powerpoint/2010/main" val="1039123561"/>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Walking the Checklist with Cloud Survey</a:t>
            </a:r>
            <a:endParaRPr lang="en-US" dirty="0"/>
          </a:p>
        </p:txBody>
      </p:sp>
    </p:spTree>
    <p:extLst>
      <p:ext uri="{BB962C8B-B14F-4D97-AF65-F5344CB8AC3E}">
        <p14:creationId xmlns:p14="http://schemas.microsoft.com/office/powerpoint/2010/main" val="2965710789"/>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en-US" dirty="0">
                <a:hlinkClick r:id="rId3"/>
              </a:rPr>
              <a:t>http://</a:t>
            </a:r>
            <a:r>
              <a:rPr lang="en-US" dirty="0" smtClean="0">
                <a:hlinkClick r:id="rId3"/>
              </a:rPr>
              <a:t>www.asp.net/aspnet/overview/web-development-best-practices</a:t>
            </a:r>
            <a:endParaRPr lang="en-US" dirty="0" smtClean="0"/>
          </a:p>
          <a:p>
            <a:r>
              <a:rPr lang="en-US" dirty="0">
                <a:hlinkClick r:id="rId4"/>
              </a:rPr>
              <a:t>http://webdevchecklist.com</a:t>
            </a:r>
            <a:r>
              <a:rPr lang="en-US" dirty="0" smtClean="0">
                <a:hlinkClick r:id="rId4"/>
              </a:rPr>
              <a:t>/</a:t>
            </a:r>
            <a:endParaRPr lang="en-US" dirty="0" smtClean="0"/>
          </a:p>
          <a:p>
            <a:r>
              <a:rPr lang="en-US" dirty="0" smtClean="0">
                <a:hlinkClick r:id="rId5"/>
              </a:rPr>
              <a:t>https</a:t>
            </a:r>
            <a:r>
              <a:rPr lang="en-US" dirty="0">
                <a:hlinkClick r:id="rId5"/>
              </a:rPr>
              <a:t>://www.owasp.org/index.php/Cheat_Sheets</a:t>
            </a:r>
            <a:endParaRPr lang="en-US" dirty="0" smtClean="0"/>
          </a:p>
          <a:p>
            <a:endParaRPr lang="en-US" dirty="0" smtClean="0"/>
          </a:p>
          <a:p>
            <a:endParaRPr lang="en-GB" dirty="0" smtClean="0"/>
          </a:p>
        </p:txBody>
      </p:sp>
      <p:sp>
        <p:nvSpPr>
          <p:cNvPr id="2" name="Title 1"/>
          <p:cNvSpPr>
            <a:spLocks noGrp="1"/>
          </p:cNvSpPr>
          <p:nvPr>
            <p:ph type="title"/>
          </p:nvPr>
        </p:nvSpPr>
        <p:spPr/>
        <p:txBody>
          <a:bodyPr/>
          <a:lstStyle/>
          <a:p>
            <a:r>
              <a:rPr lang="en-US" dirty="0" smtClean="0"/>
              <a:t>Resources for Developers</a:t>
            </a:r>
            <a:endParaRPr lang="en-US" dirty="0"/>
          </a:p>
        </p:txBody>
      </p:sp>
      <p:pic>
        <p:nvPicPr>
          <p:cNvPr id="3" name="Picture 2"/>
          <p:cNvPicPr>
            <a:picLocks noChangeAspect="1"/>
          </p:cNvPicPr>
          <p:nvPr/>
        </p:nvPicPr>
        <p:blipFill>
          <a:blip r:embed="rId6"/>
          <a:stretch>
            <a:fillRect/>
          </a:stretch>
        </p:blipFill>
        <p:spPr>
          <a:xfrm>
            <a:off x="2805193" y="2342887"/>
            <a:ext cx="8269718" cy="4335727"/>
          </a:xfrm>
          <a:prstGeom prst="rect">
            <a:avLst/>
          </a:prstGeom>
        </p:spPr>
      </p:pic>
    </p:spTree>
    <p:extLst>
      <p:ext uri="{BB962C8B-B14F-4D97-AF65-F5344CB8AC3E}">
        <p14:creationId xmlns:p14="http://schemas.microsoft.com/office/powerpoint/2010/main" val="267747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en-GB" dirty="0" smtClean="0"/>
              <a:t>The importance of the checklist</a:t>
            </a:r>
          </a:p>
          <a:p>
            <a:r>
              <a:rPr lang="en-GB" dirty="0" smtClean="0"/>
              <a:t>Finding your own checklist</a:t>
            </a:r>
          </a:p>
          <a:p>
            <a:r>
              <a:rPr lang="en-GB" dirty="0" smtClean="0"/>
              <a:t>Working through an example</a:t>
            </a:r>
          </a:p>
          <a:p>
            <a:endParaRPr lang="en-GB" dirty="0" smtClean="0"/>
          </a:p>
        </p:txBody>
      </p:sp>
      <p:sp>
        <p:nvSpPr>
          <p:cNvPr id="2" name="Title 1"/>
          <p:cNvSpPr>
            <a:spLocks noGrp="1"/>
          </p:cNvSpPr>
          <p:nvPr>
            <p:ph type="title"/>
          </p:nvPr>
        </p:nvSpPr>
        <p:spPr/>
        <p:txBody>
          <a:bodyPr/>
          <a:lstStyle/>
          <a:p>
            <a:r>
              <a:rPr lang="en-US" dirty="0" smtClean="0"/>
              <a:t>Module Summary</a:t>
            </a:r>
            <a:endParaRPr lang="en-US" dirty="0"/>
          </a:p>
        </p:txBody>
      </p:sp>
    </p:spTree>
    <p:extLst>
      <p:ext uri="{BB962C8B-B14F-4D97-AF65-F5344CB8AC3E}">
        <p14:creationId xmlns:p14="http://schemas.microsoft.com/office/powerpoint/2010/main" val="1141332614"/>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pPr marL="914400" indent="-914400"/>
            <a:r>
              <a:rPr lang="en-US" dirty="0" smtClean="0"/>
              <a:t>06 | Case Studies</a:t>
            </a:r>
            <a:endParaRPr lang="en-US" dirty="0"/>
          </a:p>
        </p:txBody>
      </p:sp>
      <p:sp>
        <p:nvSpPr>
          <p:cNvPr id="8" name="Subtitle 3"/>
          <p:cNvSpPr>
            <a:spLocks noGrp="1"/>
          </p:cNvSpPr>
          <p:nvPr>
            <p:ph type="subTitle" idx="1"/>
          </p:nvPr>
        </p:nvSpPr>
        <p:spPr>
          <a:xfrm>
            <a:off x="193271" y="5132437"/>
            <a:ext cx="8579886" cy="1460779"/>
          </a:xfrm>
        </p:spPr>
        <p:txBody>
          <a:bodyPr/>
          <a:lstStyle/>
          <a:p>
            <a:r>
              <a:rPr lang="en-US" dirty="0" smtClean="0"/>
              <a:t>James Chambers </a:t>
            </a:r>
            <a:r>
              <a:rPr lang="en-US" dirty="0"/>
              <a:t>| </a:t>
            </a:r>
            <a:r>
              <a:rPr lang="en-US" dirty="0" smtClean="0"/>
              <a:t>Author, Microsoft </a:t>
            </a:r>
            <a:r>
              <a:rPr lang="en-US" dirty="0"/>
              <a:t>ASP.NET/</a:t>
            </a:r>
            <a:r>
              <a:rPr lang="en-US" dirty="0" err="1"/>
              <a:t>IIS</a:t>
            </a:r>
            <a:r>
              <a:rPr lang="en-US" dirty="0"/>
              <a:t> MVP </a:t>
            </a:r>
            <a:endParaRPr lang="en-US" dirty="0" smtClean="0"/>
          </a:p>
          <a:p>
            <a:r>
              <a:rPr lang="en-US" dirty="0" smtClean="0"/>
              <a:t>Tejaswi Redkar | Author, Director of Business Programs (AppPlat)</a:t>
            </a:r>
            <a:endParaRPr lang="en-US" dirty="0"/>
          </a:p>
        </p:txBody>
      </p:sp>
    </p:spTree>
    <p:extLst>
      <p:ext uri="{BB962C8B-B14F-4D97-AF65-F5344CB8AC3E}">
        <p14:creationId xmlns:p14="http://schemas.microsoft.com/office/powerpoint/2010/main" val="3370302554"/>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79413" y="1246188"/>
            <a:ext cx="11638138" cy="5432425"/>
          </a:xfrm>
        </p:spPr>
        <p:txBody>
          <a:bodyPr>
            <a:normAutofit/>
          </a:bodyPr>
          <a:lstStyle/>
          <a:p>
            <a:r>
              <a:rPr lang="en-US" dirty="0" smtClean="0"/>
              <a:t>Website Capability Model</a:t>
            </a:r>
          </a:p>
          <a:p>
            <a:r>
              <a:rPr lang="en-US" dirty="0" smtClean="0"/>
              <a:t>Migrating Music Store Web App</a:t>
            </a:r>
            <a:endParaRPr lang="en-US" dirty="0"/>
          </a:p>
          <a:p>
            <a:r>
              <a:rPr lang="en-US" dirty="0" smtClean="0"/>
              <a:t>Migrating </a:t>
            </a:r>
            <a:r>
              <a:rPr lang="en-US" dirty="0" smtClean="0">
                <a:hlinkClick r:id="rId3"/>
              </a:rPr>
              <a:t>http://www.DynamicDeploy.com</a:t>
            </a:r>
            <a:r>
              <a:rPr lang="en-US" dirty="0" smtClean="0"/>
              <a:t> </a:t>
            </a:r>
            <a:endParaRPr lang="en-US" dirty="0"/>
          </a:p>
        </p:txBody>
      </p:sp>
      <p:sp>
        <p:nvSpPr>
          <p:cNvPr id="2" name="Title 1"/>
          <p:cNvSpPr>
            <a:spLocks noGrp="1"/>
          </p:cNvSpPr>
          <p:nvPr>
            <p:ph type="title"/>
          </p:nvPr>
        </p:nvSpPr>
        <p:spPr/>
        <p:txBody>
          <a:bodyPr/>
          <a:lstStyle/>
          <a:p>
            <a:r>
              <a:rPr lang="en-US" dirty="0" smtClean="0"/>
              <a:t>Module Overview</a:t>
            </a:r>
            <a:endParaRPr lang="en-US" dirty="0"/>
          </a:p>
        </p:txBody>
      </p:sp>
    </p:spTree>
    <p:extLst>
      <p:ext uri="{BB962C8B-B14F-4D97-AF65-F5344CB8AC3E}">
        <p14:creationId xmlns:p14="http://schemas.microsoft.com/office/powerpoint/2010/main" val="1211293673"/>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4670" y="2480153"/>
            <a:ext cx="11524432" cy="1696639"/>
          </a:xfrm>
        </p:spPr>
        <p:txBody>
          <a:bodyPr>
            <a:noAutofit/>
          </a:bodyPr>
          <a:lstStyle/>
          <a:p>
            <a:r>
              <a:rPr lang="en-US" sz="6600" dirty="0" smtClean="0"/>
              <a:t>List of core technical capabilities </a:t>
            </a:r>
            <a:r>
              <a:rPr lang="en-US" sz="6600" b="1" dirty="0" smtClean="0"/>
              <a:t>required</a:t>
            </a:r>
            <a:r>
              <a:rPr lang="en-US" sz="6600" dirty="0" smtClean="0"/>
              <a:t> by a website</a:t>
            </a:r>
            <a:endParaRPr lang="en-US" sz="6600" dirty="0"/>
          </a:p>
        </p:txBody>
      </p:sp>
      <p:sp>
        <p:nvSpPr>
          <p:cNvPr id="3" name="Title 1"/>
          <p:cNvSpPr txBox="1">
            <a:spLocks/>
          </p:cNvSpPr>
          <p:nvPr/>
        </p:nvSpPr>
        <p:spPr>
          <a:xfrm>
            <a:off x="379514" y="182215"/>
            <a:ext cx="11524432" cy="1063487"/>
          </a:xfrm>
          <a:prstGeom prst="rect">
            <a:avLst/>
          </a:prstGeom>
        </p:spPr>
        <p:txBody>
          <a:bodyPr vert="horz" lIns="91409" tIns="45705" rIns="91409" bIns="45705" rtlCol="0" anchor="t" anchorCtr="0">
            <a:normAutofit/>
          </a:bodyPr>
          <a:lst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smtClean="0"/>
              <a:t>Website Capability Model</a:t>
            </a:r>
            <a:endParaRPr lang="en-US" dirty="0"/>
          </a:p>
        </p:txBody>
      </p:sp>
    </p:spTree>
    <p:extLst>
      <p:ext uri="{BB962C8B-B14F-4D97-AF65-F5344CB8AC3E}">
        <p14:creationId xmlns:p14="http://schemas.microsoft.com/office/powerpoint/2010/main" val="3078821593"/>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nvPr>
        </p:nvGraphicFramePr>
        <p:xfrm>
          <a:off x="1127647" y="790004"/>
          <a:ext cx="9362831" cy="59323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03964344"/>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nvPr>
        </p:nvGraphicFramePr>
        <p:xfrm>
          <a:off x="986970" y="538796"/>
          <a:ext cx="9362831" cy="59323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60526235"/>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nvPr>
        </p:nvGraphicFramePr>
        <p:xfrm>
          <a:off x="1197986" y="709617"/>
          <a:ext cx="9362831" cy="59323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9201542"/>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332" y="2688382"/>
            <a:ext cx="11577385" cy="1696639"/>
          </a:xfrm>
        </p:spPr>
        <p:txBody>
          <a:bodyPr>
            <a:noAutofit/>
          </a:bodyPr>
          <a:lstStyle/>
          <a:p>
            <a:r>
              <a:rPr lang="en-US" sz="6600" dirty="0" smtClean="0"/>
              <a:t>Case Study: Music Store Website</a:t>
            </a:r>
            <a:endParaRPr lang="en-US" sz="6600" dirty="0"/>
          </a:p>
        </p:txBody>
      </p:sp>
    </p:spTree>
    <p:extLst>
      <p:ext uri="{BB962C8B-B14F-4D97-AF65-F5344CB8AC3E}">
        <p14:creationId xmlns:p14="http://schemas.microsoft.com/office/powerpoint/2010/main" val="42825669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738188" y="2049463"/>
            <a:ext cx="11183937" cy="2808298"/>
          </a:xfrm>
        </p:spPr>
        <p:txBody>
          <a:bodyPr/>
          <a:lstStyle/>
          <a:p>
            <a:pPr marL="0" indent="0">
              <a:buNone/>
            </a:pPr>
            <a:r>
              <a:rPr lang="en-US" sz="4700" b="0" dirty="0">
                <a:ln w="3175">
                  <a:noFill/>
                </a:ln>
                <a:gradFill>
                  <a:gsLst>
                    <a:gs pos="0">
                      <a:schemeClr val="tx1"/>
                    </a:gs>
                    <a:gs pos="100000">
                      <a:schemeClr val="tx1"/>
                    </a:gs>
                  </a:gsLst>
                  <a:lin ang="5400000" scaled="0"/>
                </a:gradFill>
                <a:latin typeface="Segoe UI" panose="020B0502040204020203" pitchFamily="34" charset="0"/>
                <a:cs typeface="Segoe UI" panose="020B0502040204020203" pitchFamily="34" charset="0"/>
              </a:rPr>
              <a:t>Windows Azure Web Sites enable the </a:t>
            </a:r>
            <a:r>
              <a:rPr lang="en-US" sz="4700" dirty="0">
                <a:ln w="3175">
                  <a:noFill/>
                </a:ln>
                <a:gradFill>
                  <a:gsLst>
                    <a:gs pos="0">
                      <a:schemeClr val="tx1"/>
                    </a:gs>
                    <a:gs pos="100000">
                      <a:schemeClr val="tx1"/>
                    </a:gs>
                  </a:gsLst>
                  <a:lin ang="5400000" scaled="0"/>
                </a:gradFill>
                <a:latin typeface="Segoe UI" panose="020B0502040204020203" pitchFamily="34" charset="0"/>
                <a:cs typeface="Segoe UI" panose="020B0502040204020203" pitchFamily="34" charset="0"/>
              </a:rPr>
              <a:t>full life-cycle delivery</a:t>
            </a:r>
            <a:r>
              <a:rPr lang="en-US" sz="4700" b="0" dirty="0">
                <a:ln w="3175">
                  <a:noFill/>
                </a:ln>
                <a:gradFill>
                  <a:gsLst>
                    <a:gs pos="0">
                      <a:schemeClr val="tx1"/>
                    </a:gs>
                    <a:gs pos="100000">
                      <a:schemeClr val="tx1"/>
                    </a:gs>
                  </a:gsLst>
                  <a:lin ang="5400000" scaled="0"/>
                </a:gradFill>
                <a:latin typeface="Segoe UI" panose="020B0502040204020203" pitchFamily="34" charset="0"/>
                <a:cs typeface="Segoe UI" panose="020B0502040204020203" pitchFamily="34" charset="0"/>
              </a:rPr>
              <a:t> of modern Web applications on the Microsoft </a:t>
            </a:r>
            <a:r>
              <a:rPr lang="en-US" sz="4700" b="0" dirty="0" smtClean="0">
                <a:ln w="3175">
                  <a:noFill/>
                </a:ln>
                <a:gradFill>
                  <a:gsLst>
                    <a:gs pos="0">
                      <a:schemeClr val="tx1"/>
                    </a:gs>
                    <a:gs pos="100000">
                      <a:schemeClr val="tx1"/>
                    </a:gs>
                  </a:gsLst>
                  <a:lin ang="5400000" scaled="0"/>
                </a:gradFill>
                <a:latin typeface="Segoe UI" panose="020B0502040204020203" pitchFamily="34" charset="0"/>
                <a:cs typeface="Segoe UI" panose="020B0502040204020203" pitchFamily="34" charset="0"/>
              </a:rPr>
              <a:t>cloud.</a:t>
            </a:r>
            <a:endParaRPr lang="en-US" sz="4700" b="0" dirty="0">
              <a:ln w="3175">
                <a:noFill/>
              </a:ln>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39040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4670" y="2480153"/>
            <a:ext cx="11524432" cy="1696639"/>
          </a:xfrm>
        </p:spPr>
        <p:txBody>
          <a:bodyPr>
            <a:noAutofit/>
          </a:bodyPr>
          <a:lstStyle/>
          <a:p>
            <a:r>
              <a:rPr lang="en-US" sz="6600" dirty="0" smtClean="0"/>
              <a:t>An E-commerce </a:t>
            </a:r>
            <a:r>
              <a:rPr lang="en-US" sz="6600" b="1" dirty="0" smtClean="0"/>
              <a:t>SAMPLE</a:t>
            </a:r>
            <a:r>
              <a:rPr lang="en-US" sz="6600" dirty="0" smtClean="0"/>
              <a:t> website</a:t>
            </a:r>
            <a:br>
              <a:rPr lang="en-US" sz="6600" dirty="0" smtClean="0"/>
            </a:br>
            <a:r>
              <a:rPr lang="en-US" sz="3200" u="sng" dirty="0">
                <a:hlinkClick r:id="rId2"/>
              </a:rPr>
              <a:t>http://mvcmusicstore.codeplex.com/</a:t>
            </a:r>
            <a:endParaRPr lang="en-US" sz="3200" dirty="0"/>
          </a:p>
        </p:txBody>
      </p:sp>
      <p:pic>
        <p:nvPicPr>
          <p:cNvPr id="1026" name="Picture 2" descr="MVC Music Sto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7425" y="3652333"/>
            <a:ext cx="4109776" cy="2956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9595522"/>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2978" y="179080"/>
            <a:ext cx="11524432" cy="926239"/>
          </a:xfrm>
        </p:spPr>
        <p:txBody>
          <a:bodyPr>
            <a:noAutofit/>
          </a:bodyPr>
          <a:lstStyle/>
          <a:p>
            <a:r>
              <a:rPr lang="en-US" sz="6600" dirty="0" smtClean="0"/>
              <a:t>Architecture</a:t>
            </a:r>
            <a:endParaRPr lang="en-US" sz="6600" dirty="0"/>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1614435" y="1457012"/>
            <a:ext cx="8745416" cy="4672484"/>
          </a:xfrm>
          <a:prstGeom prst="rect">
            <a:avLst/>
          </a:prstGeom>
        </p:spPr>
      </p:pic>
    </p:spTree>
    <p:extLst>
      <p:ext uri="{BB962C8B-B14F-4D97-AF65-F5344CB8AC3E}">
        <p14:creationId xmlns:p14="http://schemas.microsoft.com/office/powerpoint/2010/main" val="3048427050"/>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332" y="2688382"/>
            <a:ext cx="11577385" cy="1696639"/>
          </a:xfrm>
        </p:spPr>
        <p:txBody>
          <a:bodyPr>
            <a:noAutofit/>
          </a:bodyPr>
          <a:lstStyle/>
          <a:p>
            <a:r>
              <a:rPr lang="en-US" sz="6600" dirty="0" smtClean="0"/>
              <a:t>How do we take this live on WAWS?</a:t>
            </a:r>
            <a:endParaRPr lang="en-US" sz="6600" dirty="0"/>
          </a:p>
        </p:txBody>
      </p:sp>
    </p:spTree>
    <p:extLst>
      <p:ext uri="{BB962C8B-B14F-4D97-AF65-F5344CB8AC3E}">
        <p14:creationId xmlns:p14="http://schemas.microsoft.com/office/powerpoint/2010/main" val="4142086720"/>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514" y="182215"/>
            <a:ext cx="11524432" cy="852765"/>
          </a:xfrm>
        </p:spPr>
        <p:txBody>
          <a:bodyPr/>
          <a:lstStyle/>
          <a:p>
            <a:r>
              <a:rPr lang="en-US" dirty="0" smtClean="0"/>
              <a:t>Website Capability Model for Music Store</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58976" y="1034980"/>
            <a:ext cx="7191827" cy="5519729"/>
          </a:xfrm>
          <a:prstGeom prst="rect">
            <a:avLst/>
          </a:prstGeom>
        </p:spPr>
      </p:pic>
    </p:spTree>
    <p:extLst>
      <p:ext uri="{BB962C8B-B14F-4D97-AF65-F5344CB8AC3E}">
        <p14:creationId xmlns:p14="http://schemas.microsoft.com/office/powerpoint/2010/main" val="1642432514"/>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514" y="182215"/>
            <a:ext cx="11524432" cy="852765"/>
          </a:xfrm>
        </p:spPr>
        <p:txBody>
          <a:bodyPr/>
          <a:lstStyle/>
          <a:p>
            <a:r>
              <a:rPr lang="en-US" dirty="0" smtClean="0"/>
              <a:t>Website Capability Model for Music Store</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69024" y="835465"/>
            <a:ext cx="5570041" cy="6001719"/>
          </a:xfrm>
          <a:prstGeom prst="rect">
            <a:avLst/>
          </a:prstGeom>
        </p:spPr>
      </p:pic>
    </p:spTree>
    <p:extLst>
      <p:ext uri="{BB962C8B-B14F-4D97-AF65-F5344CB8AC3E}">
        <p14:creationId xmlns:p14="http://schemas.microsoft.com/office/powerpoint/2010/main" val="2390677508"/>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514" y="182215"/>
            <a:ext cx="11524432" cy="852765"/>
          </a:xfrm>
        </p:spPr>
        <p:txBody>
          <a:bodyPr/>
          <a:lstStyle/>
          <a:p>
            <a:r>
              <a:rPr lang="en-US" dirty="0" smtClean="0"/>
              <a:t>Website Capability Model for Music Store</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16134" y="897716"/>
            <a:ext cx="5930631" cy="5960284"/>
          </a:xfrm>
          <a:prstGeom prst="rect">
            <a:avLst/>
          </a:prstGeom>
        </p:spPr>
      </p:pic>
    </p:spTree>
    <p:extLst>
      <p:ext uri="{BB962C8B-B14F-4D97-AF65-F5344CB8AC3E}">
        <p14:creationId xmlns:p14="http://schemas.microsoft.com/office/powerpoint/2010/main" val="3232328797"/>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514" y="182215"/>
            <a:ext cx="11524432" cy="852765"/>
          </a:xfrm>
        </p:spPr>
        <p:txBody>
          <a:bodyPr/>
          <a:lstStyle/>
          <a:p>
            <a:r>
              <a:rPr lang="en-US" dirty="0" smtClean="0"/>
              <a:t>Website Capability Model for Music Store</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30280" y="790536"/>
            <a:ext cx="6471961" cy="6067464"/>
          </a:xfrm>
          <a:prstGeom prst="rect">
            <a:avLst/>
          </a:prstGeom>
        </p:spPr>
      </p:pic>
    </p:spTree>
    <p:extLst>
      <p:ext uri="{BB962C8B-B14F-4D97-AF65-F5344CB8AC3E}">
        <p14:creationId xmlns:p14="http://schemas.microsoft.com/office/powerpoint/2010/main" val="1193504006"/>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2978" y="179080"/>
            <a:ext cx="11524432" cy="926239"/>
          </a:xfrm>
        </p:spPr>
        <p:txBody>
          <a:bodyPr>
            <a:noAutofit/>
          </a:bodyPr>
          <a:lstStyle/>
          <a:p>
            <a:r>
              <a:rPr lang="en-US" sz="6600" dirty="0" smtClean="0"/>
              <a:t>Future State Architecture</a:t>
            </a:r>
            <a:endParaRPr lang="en-US" sz="6600" dirty="0"/>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2009869" y="1283490"/>
            <a:ext cx="7785979" cy="5162578"/>
          </a:xfrm>
          <a:prstGeom prst="rect">
            <a:avLst/>
          </a:prstGeom>
        </p:spPr>
      </p:pic>
    </p:spTree>
    <p:extLst>
      <p:ext uri="{BB962C8B-B14F-4D97-AF65-F5344CB8AC3E}">
        <p14:creationId xmlns:p14="http://schemas.microsoft.com/office/powerpoint/2010/main" val="11121408"/>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79413" y="1245702"/>
            <a:ext cx="11525250" cy="5432912"/>
          </a:xfrm>
        </p:spPr>
        <p:txBody>
          <a:bodyPr>
            <a:normAutofit/>
          </a:bodyPr>
          <a:lstStyle/>
          <a:p>
            <a:pPr marL="514350" indent="-514350">
              <a:buFont typeface="+mj-lt"/>
              <a:buAutoNum type="arabicParenR"/>
            </a:pPr>
            <a:r>
              <a:rPr lang="en-US" b="1" dirty="0" smtClean="0"/>
              <a:t>Migrating</a:t>
            </a:r>
            <a:r>
              <a:rPr lang="en-US" dirty="0" smtClean="0"/>
              <a:t> Databases (the 800 pound Gorilla)</a:t>
            </a:r>
          </a:p>
          <a:p>
            <a:pPr marL="914265" lvl="1" indent="-514350">
              <a:buFont typeface="Arial" panose="020B0604020202020204" pitchFamily="34" charset="0"/>
              <a:buChar char="•"/>
            </a:pPr>
            <a:r>
              <a:rPr lang="en-US" dirty="0" smtClean="0"/>
              <a:t>Application Database</a:t>
            </a:r>
          </a:p>
          <a:p>
            <a:pPr marL="914265" lvl="1" indent="-514350">
              <a:buFont typeface="Arial" panose="020B0604020202020204" pitchFamily="34" charset="0"/>
              <a:buChar char="•"/>
            </a:pPr>
            <a:r>
              <a:rPr lang="en-US" dirty="0" smtClean="0"/>
              <a:t>Membership Database</a:t>
            </a:r>
          </a:p>
          <a:p>
            <a:pPr marL="514350" indent="-514350">
              <a:buFont typeface="+mj-lt"/>
              <a:buAutoNum type="arabicParenR"/>
            </a:pPr>
            <a:r>
              <a:rPr lang="en-US" dirty="0" smtClean="0"/>
              <a:t>Enable </a:t>
            </a:r>
            <a:r>
              <a:rPr lang="en-US" b="1" dirty="0" smtClean="0"/>
              <a:t>Session Management </a:t>
            </a:r>
          </a:p>
          <a:p>
            <a:pPr marL="514350" indent="-514350">
              <a:buFont typeface="+mj-lt"/>
              <a:buAutoNum type="arabicParenR"/>
            </a:pPr>
            <a:r>
              <a:rPr lang="en-US" dirty="0" smtClean="0"/>
              <a:t>Adding </a:t>
            </a:r>
            <a:r>
              <a:rPr lang="en-US" b="1" dirty="0" smtClean="0"/>
              <a:t>ElasticSearch</a:t>
            </a:r>
            <a:r>
              <a:rPr lang="en-US" dirty="0" smtClean="0"/>
              <a:t> support</a:t>
            </a:r>
          </a:p>
          <a:p>
            <a:pPr marL="514350" indent="-514350">
              <a:buFont typeface="+mj-lt"/>
              <a:buAutoNum type="arabicParenR"/>
            </a:pPr>
            <a:r>
              <a:rPr lang="en-US" dirty="0" smtClean="0"/>
              <a:t>Adding Custom </a:t>
            </a:r>
            <a:r>
              <a:rPr lang="en-US" b="1" dirty="0" smtClean="0"/>
              <a:t>Analytics</a:t>
            </a:r>
            <a:r>
              <a:rPr lang="en-US" dirty="0" smtClean="0"/>
              <a:t> with PIWIK</a:t>
            </a:r>
          </a:p>
          <a:p>
            <a:pPr marL="514350" indent="-514350">
              <a:buFont typeface="+mj-lt"/>
              <a:buAutoNum type="arabicParenR"/>
            </a:pPr>
            <a:endParaRPr lang="en-US" dirty="0"/>
          </a:p>
        </p:txBody>
      </p:sp>
      <p:sp>
        <p:nvSpPr>
          <p:cNvPr id="2" name="Title 1"/>
          <p:cNvSpPr>
            <a:spLocks noGrp="1"/>
          </p:cNvSpPr>
          <p:nvPr>
            <p:ph type="title"/>
          </p:nvPr>
        </p:nvSpPr>
        <p:spPr/>
        <p:txBody>
          <a:bodyPr/>
          <a:lstStyle/>
          <a:p>
            <a:r>
              <a:rPr lang="en-US" dirty="0" smtClean="0"/>
              <a:t>Migration Activities</a:t>
            </a:r>
            <a:endParaRPr lang="en-US" dirty="0"/>
          </a:p>
        </p:txBody>
      </p:sp>
    </p:spTree>
    <p:extLst>
      <p:ext uri="{BB962C8B-B14F-4D97-AF65-F5344CB8AC3E}">
        <p14:creationId xmlns:p14="http://schemas.microsoft.com/office/powerpoint/2010/main" val="3973613841"/>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79413" y="1245702"/>
            <a:ext cx="11525250" cy="5432912"/>
          </a:xfrm>
        </p:spPr>
        <p:txBody>
          <a:bodyPr>
            <a:normAutofit/>
          </a:bodyPr>
          <a:lstStyle/>
          <a:p>
            <a:pPr marL="0" indent="0">
              <a:buNone/>
            </a:pPr>
            <a:r>
              <a:rPr lang="en-US" b="1" dirty="0" smtClean="0"/>
              <a:t>1)  </a:t>
            </a:r>
            <a:r>
              <a:rPr lang="en-US" b="1" dirty="0" err="1" smtClean="0"/>
              <a:t>MvcMusicStore.sdf</a:t>
            </a:r>
            <a:r>
              <a:rPr lang="en-US" b="1" dirty="0" smtClean="0"/>
              <a:t> </a:t>
            </a:r>
          </a:p>
          <a:p>
            <a:pPr marL="0" indent="0">
              <a:buNone/>
            </a:pPr>
            <a:r>
              <a:rPr lang="en-US" dirty="0" smtClean="0"/>
              <a:t>2) </a:t>
            </a:r>
            <a:r>
              <a:rPr lang="en-US" dirty="0" err="1" smtClean="0"/>
              <a:t>ExportSQLCE</a:t>
            </a:r>
            <a:r>
              <a:rPr lang="en-US" dirty="0" smtClean="0"/>
              <a:t> Tool (</a:t>
            </a:r>
            <a:r>
              <a:rPr lang="en-US" dirty="0"/>
              <a:t>exportsqlce40.3.5.2.33.zip </a:t>
            </a:r>
            <a:r>
              <a:rPr lang="en-US" dirty="0" smtClean="0"/>
              <a:t>)</a:t>
            </a:r>
          </a:p>
          <a:p>
            <a:pPr marL="0" indent="0">
              <a:buNone/>
            </a:pPr>
            <a:r>
              <a:rPr lang="en-US" sz="1600" u="sng" dirty="0" smtClean="0">
                <a:hlinkClick r:id="rId3"/>
              </a:rPr>
              <a:t>http</a:t>
            </a:r>
            <a:r>
              <a:rPr lang="en-US" sz="1600" u="sng" dirty="0">
                <a:hlinkClick r:id="rId3"/>
              </a:rPr>
              <a:t>://exportsqlce.codeplex.com/</a:t>
            </a:r>
            <a:endParaRPr lang="en-US" sz="1600" dirty="0" smtClean="0"/>
          </a:p>
          <a:p>
            <a:pPr marL="0" indent="0">
              <a:buNone/>
            </a:pPr>
            <a:endParaRPr lang="en-US" dirty="0"/>
          </a:p>
        </p:txBody>
      </p:sp>
      <p:sp>
        <p:nvSpPr>
          <p:cNvPr id="2" name="Title 1"/>
          <p:cNvSpPr>
            <a:spLocks noGrp="1"/>
          </p:cNvSpPr>
          <p:nvPr>
            <p:ph type="title"/>
          </p:nvPr>
        </p:nvSpPr>
        <p:spPr/>
        <p:txBody>
          <a:bodyPr/>
          <a:lstStyle/>
          <a:p>
            <a:r>
              <a:rPr lang="en-US" dirty="0" smtClean="0"/>
              <a:t>Migrating Application Database to Azure SQL</a:t>
            </a:r>
            <a:endParaRPr lang="en-US" dirty="0"/>
          </a:p>
        </p:txBody>
      </p:sp>
      <p:sp>
        <p:nvSpPr>
          <p:cNvPr id="3" name="Rectangle 2"/>
          <p:cNvSpPr>
            <a:spLocks noChangeArrowheads="1"/>
          </p:cNvSpPr>
          <p:nvPr/>
        </p:nvSpPr>
        <p:spPr bwMode="auto">
          <a:xfrm>
            <a:off x="50355" y="3199834"/>
            <a:ext cx="116737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182563"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Source Code Pro" panose="020B0509030403020204" pitchFamily="49" charset="0"/>
                <a:ea typeface="Calibri" panose="020F0502020204030204" pitchFamily="34" charset="0"/>
                <a:cs typeface="Times New Roman" panose="02020603050405020304" pitchFamily="18" charset="0"/>
              </a:rPr>
              <a:t>&gt;ExportSqlCe40.exe "</a:t>
            </a:r>
            <a:r>
              <a:rPr kumimoji="0" lang="en-US" b="0" i="0" u="none" strike="noStrike" cap="none" normalizeH="0" baseline="0" dirty="0" err="1" smtClean="0">
                <a:ln>
                  <a:noFill/>
                </a:ln>
                <a:solidFill>
                  <a:schemeClr val="tx1"/>
                </a:solidFill>
                <a:effectLst/>
                <a:latin typeface="Source Code Pro" panose="020B0509030403020204" pitchFamily="49" charset="0"/>
                <a:ea typeface="Calibri" panose="020F0502020204030204" pitchFamily="34" charset="0"/>
                <a:cs typeface="Times New Roman" panose="02020603050405020304" pitchFamily="18" charset="0"/>
              </a:rPr>
              <a:t>DataSource</a:t>
            </a:r>
            <a:r>
              <a:rPr kumimoji="0" lang="en-US" b="0" i="0" u="none" strike="noStrike" cap="none" normalizeH="0" baseline="0" dirty="0" smtClean="0">
                <a:ln>
                  <a:noFill/>
                </a:ln>
                <a:solidFill>
                  <a:schemeClr val="tx1"/>
                </a:solidFill>
                <a:effectLst/>
                <a:latin typeface="Source Code Pro" panose="020B0509030403020204" pitchFamily="49" charset="0"/>
                <a:ea typeface="Calibri" panose="020F0502020204030204" pitchFamily="34" charset="0"/>
                <a:cs typeface="Times New Roman" panose="02020603050405020304" pitchFamily="18" charset="0"/>
              </a:rPr>
              <a:t>=C:\</a:t>
            </a:r>
            <a:r>
              <a:rPr kumimoji="0" lang="en-US" b="0" i="0" u="none" strike="noStrike" cap="none" normalizeH="0" baseline="0" dirty="0" err="1" smtClean="0">
                <a:ln>
                  <a:noFill/>
                </a:ln>
                <a:solidFill>
                  <a:schemeClr val="tx1"/>
                </a:solidFill>
                <a:effectLst/>
                <a:latin typeface="Source Code Pro" panose="020B0509030403020204" pitchFamily="49" charset="0"/>
                <a:ea typeface="Calibri" panose="020F0502020204030204" pitchFamily="34" charset="0"/>
                <a:cs typeface="Times New Roman" panose="02020603050405020304" pitchFamily="18" charset="0"/>
              </a:rPr>
              <a:t>musics</a:t>
            </a:r>
            <a:r>
              <a:rPr kumimoji="0" lang="en-US" b="0" i="0" u="none" strike="noStrike" cap="none" normalizeH="0" baseline="0" dirty="0" smtClean="0">
                <a:ln>
                  <a:noFill/>
                </a:ln>
                <a:solidFill>
                  <a:schemeClr val="tx1"/>
                </a:solidFill>
                <a:effectLst/>
                <a:latin typeface="Source Code Pro" panose="020B0509030403020204" pitchFamily="49" charset="0"/>
                <a:ea typeface="Calibri" panose="020F0502020204030204" pitchFamily="34" charset="0"/>
                <a:cs typeface="Times New Roman" panose="02020603050405020304" pitchFamily="18" charset="0"/>
              </a:rPr>
              <a:t>\</a:t>
            </a:r>
            <a:r>
              <a:rPr kumimoji="0" lang="en-US" b="0" i="0" u="none" strike="noStrike" cap="none" normalizeH="0" baseline="0" dirty="0" err="1" smtClean="0">
                <a:ln>
                  <a:noFill/>
                </a:ln>
                <a:solidFill>
                  <a:schemeClr val="tx1"/>
                </a:solidFill>
                <a:effectLst/>
                <a:latin typeface="Source Code Pro" panose="020B0509030403020204" pitchFamily="49" charset="0"/>
                <a:ea typeface="Calibri" panose="020F0502020204030204" pitchFamily="34" charset="0"/>
                <a:cs typeface="Times New Roman" panose="02020603050405020304" pitchFamily="18" charset="0"/>
              </a:rPr>
              <a:t>App_Data</a:t>
            </a:r>
            <a:r>
              <a:rPr kumimoji="0" lang="en-US" b="0" i="0" u="none" strike="noStrike" cap="none" normalizeH="0" baseline="0" dirty="0" smtClean="0">
                <a:ln>
                  <a:noFill/>
                </a:ln>
                <a:solidFill>
                  <a:schemeClr val="tx1"/>
                </a:solidFill>
                <a:effectLst/>
                <a:latin typeface="Source Code Pro" panose="020B0509030403020204" pitchFamily="49" charset="0"/>
                <a:ea typeface="Calibri" panose="020F0502020204030204" pitchFamily="34" charset="0"/>
                <a:cs typeface="Times New Roman" panose="02020603050405020304" pitchFamily="18" charset="0"/>
              </a:rPr>
              <a:t>\</a:t>
            </a:r>
            <a:r>
              <a:rPr kumimoji="0" lang="en-US" b="0" i="0" u="none" strike="noStrike" cap="none" normalizeH="0" baseline="0" dirty="0" err="1" smtClean="0">
                <a:ln>
                  <a:noFill/>
                </a:ln>
                <a:solidFill>
                  <a:schemeClr val="tx1"/>
                </a:solidFill>
                <a:effectLst/>
                <a:latin typeface="Source Code Pro" panose="020B0509030403020204" pitchFamily="49" charset="0"/>
                <a:ea typeface="Calibri" panose="020F0502020204030204" pitchFamily="34" charset="0"/>
                <a:cs typeface="Times New Roman" panose="02020603050405020304" pitchFamily="18" charset="0"/>
              </a:rPr>
              <a:t>MvcMusicStore.sdf</a:t>
            </a:r>
            <a:r>
              <a:rPr kumimoji="0" lang="en-US" b="0" i="0" u="none" strike="noStrike" cap="none" normalizeH="0" baseline="0" dirty="0" smtClean="0">
                <a:ln>
                  <a:noFill/>
                </a:ln>
                <a:solidFill>
                  <a:schemeClr val="tx1"/>
                </a:solidFill>
                <a:effectLst/>
                <a:latin typeface="Source Code Pro" panose="020B0509030403020204" pitchFamily="49" charset="0"/>
                <a:ea typeface="Calibri" panose="020F0502020204030204" pitchFamily="34" charset="0"/>
                <a:cs typeface="Times New Roman" panose="02020603050405020304" pitchFamily="18" charset="0"/>
              </a:rPr>
              <a:t>;" </a:t>
            </a:r>
            <a:r>
              <a:rPr kumimoji="0" lang="en-US" b="1" i="0" u="none" strike="noStrike" cap="none" normalizeH="0" baseline="0" dirty="0" err="1" smtClean="0">
                <a:ln>
                  <a:noFill/>
                </a:ln>
                <a:solidFill>
                  <a:schemeClr val="tx1"/>
                </a:solidFill>
                <a:effectLst/>
                <a:latin typeface="Source Code Pro" panose="020B0509030403020204" pitchFamily="49" charset="0"/>
                <a:ea typeface="Calibri" panose="020F0502020204030204" pitchFamily="34" charset="0"/>
                <a:cs typeface="Times New Roman" panose="02020603050405020304" pitchFamily="18" charset="0"/>
              </a:rPr>
              <a:t>mvcmusic.sql</a:t>
            </a:r>
            <a:endParaRPr kumimoji="0" lang="en-US" b="1" i="0" u="none" strike="noStrike" cap="none" normalizeH="0" baseline="0" dirty="0" smtClean="0">
              <a:ln>
                <a:noFill/>
              </a:ln>
              <a:solidFill>
                <a:schemeClr val="tx1"/>
              </a:solidFill>
              <a:effectLst/>
            </a:endParaRPr>
          </a:p>
          <a:p>
            <a:pPr marL="0" marR="0" lvl="0" indent="182563" algn="l"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smtClean="0">
              <a:ln>
                <a:noFill/>
              </a:ln>
              <a:solidFill>
                <a:schemeClr val="tx1"/>
              </a:solidFill>
              <a:effectLst/>
              <a:latin typeface="Arial" panose="020B0604020202020204" pitchFamily="34" charset="0"/>
            </a:endParaRPr>
          </a:p>
        </p:txBody>
      </p:sp>
      <p:pic>
        <p:nvPicPr>
          <p:cNvPr id="3073" name="Picture 65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2630" y="3681627"/>
            <a:ext cx="5852093" cy="306320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65833" y="3921182"/>
            <a:ext cx="6213977" cy="1266454"/>
          </a:xfrm>
          <a:prstGeom prst="rect">
            <a:avLst/>
          </a:prstGeom>
          <a:noFill/>
          <a:ln>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05270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427360" y="2470378"/>
            <a:ext cx="7334129" cy="4347495"/>
            <a:chOff x="4420923" y="2470374"/>
            <a:chExt cx="7332220" cy="4347494"/>
          </a:xfrm>
        </p:grpSpPr>
        <p:pic>
          <p:nvPicPr>
            <p:cNvPr id="1027" name="Picture 3" descr="C:\Users\Jonahs\Dropbox\Critical Resources\Helveticons Basic\Png\512x512\Cloud 512x512.png"/>
            <p:cNvPicPr>
              <a:picLocks noChangeAspect="1" noChangeArrowheads="1"/>
            </p:cNvPicPr>
            <p:nvPr/>
          </p:nvPicPr>
          <p:blipFill>
            <a:blip r:embed="rId3">
              <a:duotone>
                <a:prstClr val="black"/>
                <a:schemeClr val="bg1">
                  <a:lumMod val="50000"/>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405649" y="2470374"/>
              <a:ext cx="4347494" cy="4347494"/>
            </a:xfrm>
            <a:prstGeom prst="rect">
              <a:avLst/>
            </a:prstGeom>
            <a:noFill/>
            <a:extLst>
              <a:ext uri="{909E8E84-426E-40dd-AFC4-6F175D3DCCD1}">
                <a14:hiddenFill xmlns:a14="http://schemas.microsoft.com/office/drawing/2010/main" xmlns="">
                  <a:solidFill>
                    <a:srgbClr val="FFFFFF"/>
                  </a:solidFill>
                </a14:hiddenFill>
              </a:ext>
            </a:extLst>
          </p:spPr>
        </p:pic>
        <p:pic>
          <p:nvPicPr>
            <p:cNvPr id="34" name="Picture 3" descr="C:\Users\Jonahs\Dropbox\Critical Resources\Helveticons Basic\Png\512x512\Cloud 512x512.png"/>
            <p:cNvPicPr>
              <a:picLocks noChangeAspect="1" noChangeArrowheads="1"/>
            </p:cNvPicPr>
            <p:nvPr/>
          </p:nvPicPr>
          <p:blipFill>
            <a:blip r:embed="rId3">
              <a:duotone>
                <a:prstClr val="black"/>
                <a:schemeClr val="bg1">
                  <a:lumMod val="50000"/>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629985" y="3595997"/>
              <a:ext cx="2854135" cy="2854135"/>
            </a:xfrm>
            <a:prstGeom prst="rect">
              <a:avLst/>
            </a:prstGeom>
            <a:noFill/>
            <a:extLst>
              <a:ext uri="{909E8E84-426E-40dd-AFC4-6F175D3DCCD1}">
                <a14:hiddenFill xmlns:a14="http://schemas.microsoft.com/office/drawing/2010/main" xmlns="">
                  <a:solidFill>
                    <a:srgbClr val="FFFFFF"/>
                  </a:solidFill>
                </a14:hiddenFill>
              </a:ext>
            </a:extLst>
          </p:spPr>
        </p:pic>
        <p:pic>
          <p:nvPicPr>
            <p:cNvPr id="35" name="Picture 3" descr="C:\Users\Jonahs\Dropbox\Critical Resources\Helveticons Basic\Png\512x512\Cloud 512x512.png"/>
            <p:cNvPicPr>
              <a:picLocks noChangeAspect="1" noChangeArrowheads="1"/>
            </p:cNvPicPr>
            <p:nvPr/>
          </p:nvPicPr>
          <p:blipFill>
            <a:blip r:embed="rId5" cstate="print">
              <a:duotone>
                <a:prstClr val="black"/>
                <a:schemeClr val="bg1">
                  <a:lumMod val="50000"/>
                  <a:tint val="45000"/>
                  <a:satMod val="400000"/>
                </a:schemeClr>
              </a:duotone>
              <a:extLst>
                <a:ext uri="{BEBA8EAE-BF5A-486C-A8C5-ECC9F3942E4B}">
                  <a14:imgProps xmlns:a14="http://schemas.microsoft.com/office/drawing/2010/main">
                    <a14:imgLayer r:embed="rId6">
                      <a14:imgEffect>
                        <a14:colorTemperature colorTemp="11500"/>
                      </a14:imgEffect>
                      <a14:imgEffect>
                        <a14:saturation sat="13500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4420923" y="4403409"/>
              <a:ext cx="1803636" cy="1803636"/>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24" name="Rectangle 123"/>
          <p:cNvSpPr/>
          <p:nvPr/>
        </p:nvSpPr>
        <p:spPr>
          <a:xfrm>
            <a:off x="1701337" y="1404763"/>
            <a:ext cx="1618312" cy="640080"/>
          </a:xfrm>
          <a:prstGeom prst="rect">
            <a:avLst/>
          </a:prstGeom>
          <a:noFill/>
          <a:ln w="9525" cap="flat" cmpd="sng" algn="ctr">
            <a:noFill/>
            <a:prstDash val="solid"/>
          </a:ln>
          <a:effectLst/>
        </p:spPr>
        <p:txBody>
          <a:bodyPr lIns="0" tIns="0" r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816" fontAlgn="base">
              <a:spcAft>
                <a:spcPct val="0"/>
              </a:spcAft>
            </a:pPr>
            <a:r>
              <a:rPr lang="en-US" sz="2000" dirty="0">
                <a:gradFill>
                  <a:gsLst>
                    <a:gs pos="0">
                      <a:schemeClr val="tx1"/>
                    </a:gs>
                    <a:gs pos="100000">
                      <a:schemeClr val="tx1"/>
                    </a:gs>
                  </a:gsLst>
                  <a:lin ang="5400000" scaled="0"/>
                </a:gradFill>
                <a:ea typeface="Kozuka Gothic Pro R" pitchFamily="34" charset="-128"/>
              </a:rPr>
              <a:t>Your Datacenter</a:t>
            </a:r>
          </a:p>
        </p:txBody>
      </p:sp>
      <p:sp>
        <p:nvSpPr>
          <p:cNvPr id="128" name="Rectangle 127"/>
          <p:cNvSpPr/>
          <p:nvPr/>
        </p:nvSpPr>
        <p:spPr>
          <a:xfrm>
            <a:off x="1680987" y="4409193"/>
            <a:ext cx="1638668" cy="381000"/>
          </a:xfrm>
          <a:prstGeom prst="rect">
            <a:avLst/>
          </a:prstGeom>
          <a:solidFill>
            <a:schemeClr val="tx2"/>
          </a:solidFill>
          <a:ln w="9525" cap="flat" cmpd="sng" algn="ctr">
            <a:noFill/>
            <a:prstDash val="solid"/>
          </a:ln>
          <a:effectLst/>
        </p:spPr>
        <p:txBody>
          <a:bodyPr lIns="91440" tIns="45721" rIns="91440" bIns="45721"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Virtualization</a:t>
            </a:r>
          </a:p>
        </p:txBody>
      </p:sp>
      <p:sp>
        <p:nvSpPr>
          <p:cNvPr id="129" name="Rectangle 128"/>
          <p:cNvSpPr/>
          <p:nvPr/>
        </p:nvSpPr>
        <p:spPr>
          <a:xfrm>
            <a:off x="1680987" y="3954375"/>
            <a:ext cx="1638668" cy="381000"/>
          </a:xfrm>
          <a:prstGeom prst="rect">
            <a:avLst/>
          </a:prstGeom>
          <a:solidFill>
            <a:schemeClr val="tx2"/>
          </a:solidFill>
          <a:ln w="9525" cap="flat" cmpd="sng" algn="ctr">
            <a:noFill/>
            <a:prstDash val="solid"/>
          </a:ln>
          <a:effectLst/>
        </p:spPr>
        <p:txBody>
          <a:bodyPr lIns="91440" tIns="45721" rIns="91440" bIns="45721"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O/S</a:t>
            </a:r>
          </a:p>
        </p:txBody>
      </p:sp>
      <p:sp>
        <p:nvSpPr>
          <p:cNvPr id="130" name="Rectangle 129"/>
          <p:cNvSpPr/>
          <p:nvPr/>
        </p:nvSpPr>
        <p:spPr>
          <a:xfrm>
            <a:off x="1680987" y="4864011"/>
            <a:ext cx="1638668" cy="381000"/>
          </a:xfrm>
          <a:prstGeom prst="rect">
            <a:avLst/>
          </a:prstGeom>
          <a:solidFill>
            <a:schemeClr val="tx2"/>
          </a:solidFill>
          <a:ln w="9525" cap="flat" cmpd="sng" algn="ctr">
            <a:noFill/>
            <a:prstDash val="solid"/>
          </a:ln>
          <a:effectLst/>
        </p:spPr>
        <p:txBody>
          <a:bodyPr lIns="91440" tIns="45721" rIns="91440" bIns="45721"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Hardware</a:t>
            </a:r>
          </a:p>
        </p:txBody>
      </p:sp>
      <p:sp>
        <p:nvSpPr>
          <p:cNvPr id="133" name="Rectangle 132"/>
          <p:cNvSpPr/>
          <p:nvPr/>
        </p:nvSpPr>
        <p:spPr>
          <a:xfrm>
            <a:off x="1680987" y="3499555"/>
            <a:ext cx="1638668" cy="381000"/>
          </a:xfrm>
          <a:prstGeom prst="rect">
            <a:avLst/>
          </a:prstGeom>
          <a:solidFill>
            <a:schemeClr val="tx2"/>
          </a:solidFill>
          <a:ln w="9525" cap="flat" cmpd="sng" algn="ctr">
            <a:noFill/>
            <a:prstDash val="solid"/>
          </a:ln>
          <a:effectLst/>
        </p:spPr>
        <p:txBody>
          <a:bodyPr lIns="0" tIns="45721" rIns="0" bIns="45721"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Network</a:t>
            </a:r>
          </a:p>
        </p:txBody>
      </p:sp>
      <p:sp>
        <p:nvSpPr>
          <p:cNvPr id="134" name="Rectangle 133"/>
          <p:cNvSpPr/>
          <p:nvPr/>
        </p:nvSpPr>
        <p:spPr>
          <a:xfrm>
            <a:off x="1680987" y="2572931"/>
            <a:ext cx="1638668" cy="381000"/>
          </a:xfrm>
          <a:prstGeom prst="rect">
            <a:avLst/>
          </a:prstGeom>
          <a:solidFill>
            <a:schemeClr val="tx2"/>
          </a:solidFill>
          <a:ln w="9525" cap="flat" cmpd="sng" algn="ctr">
            <a:noFill/>
            <a:prstDash val="solid"/>
          </a:ln>
          <a:effectLst/>
        </p:spPr>
        <p:txBody>
          <a:bodyPr lIns="91440" tIns="45721" rIns="91440" bIns="45721"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Data</a:t>
            </a:r>
          </a:p>
        </p:txBody>
      </p:sp>
      <p:sp>
        <p:nvSpPr>
          <p:cNvPr id="135" name="Rectangle 134"/>
          <p:cNvSpPr/>
          <p:nvPr/>
        </p:nvSpPr>
        <p:spPr>
          <a:xfrm>
            <a:off x="1680987" y="2118112"/>
            <a:ext cx="1638668" cy="381000"/>
          </a:xfrm>
          <a:prstGeom prst="rect">
            <a:avLst/>
          </a:prstGeom>
          <a:solidFill>
            <a:schemeClr val="tx2"/>
          </a:solidFill>
          <a:ln w="9525" cap="flat" cmpd="sng" algn="ctr">
            <a:noFill/>
            <a:prstDash val="solid"/>
          </a:ln>
          <a:effectLst/>
        </p:spPr>
        <p:txBody>
          <a:bodyPr lIns="91440" tIns="45721" rIns="91440" bIns="45721"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Applications</a:t>
            </a:r>
          </a:p>
        </p:txBody>
      </p:sp>
      <p:sp>
        <p:nvSpPr>
          <p:cNvPr id="136" name="Rectangle 135"/>
          <p:cNvSpPr/>
          <p:nvPr/>
        </p:nvSpPr>
        <p:spPr>
          <a:xfrm>
            <a:off x="1680986" y="3044736"/>
            <a:ext cx="1638668" cy="381000"/>
          </a:xfrm>
          <a:prstGeom prst="rect">
            <a:avLst/>
          </a:prstGeom>
          <a:solidFill>
            <a:schemeClr val="tx2"/>
          </a:solidFill>
          <a:ln w="9525" cap="flat" cmpd="sng" algn="ctr">
            <a:noFill/>
            <a:prstDash val="solid"/>
          </a:ln>
          <a:effectLst/>
        </p:spPr>
        <p:txBody>
          <a:bodyPr lIns="91440" tIns="45721" rIns="91440" bIns="45721"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Firewall</a:t>
            </a:r>
          </a:p>
        </p:txBody>
      </p:sp>
      <p:sp>
        <p:nvSpPr>
          <p:cNvPr id="170" name="Rectangle 169"/>
          <p:cNvSpPr/>
          <p:nvPr/>
        </p:nvSpPr>
        <p:spPr>
          <a:xfrm>
            <a:off x="9364296" y="1406096"/>
            <a:ext cx="1638667" cy="640080"/>
          </a:xfrm>
          <a:prstGeom prst="rect">
            <a:avLst/>
          </a:prstGeom>
          <a:noFill/>
          <a:ln w="9525" cap="flat" cmpd="sng" algn="ctr">
            <a:noFill/>
            <a:prstDash val="solid"/>
          </a:ln>
          <a:effectLst/>
        </p:spPr>
        <p:txBody>
          <a:bodyPr lIns="91440" tIns="0" rIns="9144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816" fontAlgn="base">
              <a:spcAft>
                <a:spcPct val="0"/>
              </a:spcAft>
            </a:pPr>
            <a:r>
              <a:rPr lang="en-US" sz="2000" dirty="0">
                <a:gradFill>
                  <a:gsLst>
                    <a:gs pos="0">
                      <a:schemeClr val="tx1"/>
                    </a:gs>
                    <a:gs pos="100000">
                      <a:schemeClr val="tx1"/>
                    </a:gs>
                  </a:gsLst>
                  <a:lin ang="5400000" scaled="0"/>
                </a:gradFill>
                <a:ea typeface="Kozuka Gothic Pro R" pitchFamily="34" charset="-128"/>
              </a:rPr>
              <a:t>Web </a:t>
            </a:r>
            <a:br>
              <a:rPr lang="en-US" sz="2000" dirty="0">
                <a:gradFill>
                  <a:gsLst>
                    <a:gs pos="0">
                      <a:schemeClr val="tx1"/>
                    </a:gs>
                    <a:gs pos="100000">
                      <a:schemeClr val="tx1"/>
                    </a:gs>
                  </a:gsLst>
                  <a:lin ang="5400000" scaled="0"/>
                </a:gradFill>
                <a:ea typeface="Kozuka Gothic Pro R" pitchFamily="34" charset="-128"/>
              </a:rPr>
            </a:br>
            <a:r>
              <a:rPr lang="en-US" sz="2000" dirty="0">
                <a:gradFill>
                  <a:gsLst>
                    <a:gs pos="0">
                      <a:schemeClr val="tx1"/>
                    </a:gs>
                    <a:gs pos="100000">
                      <a:schemeClr val="tx1"/>
                    </a:gs>
                  </a:gsLst>
                  <a:lin ang="5400000" scaled="0"/>
                </a:gradFill>
                <a:ea typeface="Kozuka Gothic Pro R" pitchFamily="34" charset="-128"/>
              </a:rPr>
              <a:t>Sites</a:t>
            </a:r>
          </a:p>
        </p:txBody>
      </p:sp>
      <p:sp>
        <p:nvSpPr>
          <p:cNvPr id="180" name="Rectangle 179"/>
          <p:cNvSpPr/>
          <p:nvPr/>
        </p:nvSpPr>
        <p:spPr>
          <a:xfrm>
            <a:off x="9364296" y="2119445"/>
            <a:ext cx="1638667" cy="381000"/>
          </a:xfrm>
          <a:prstGeom prst="rect">
            <a:avLst/>
          </a:prstGeom>
          <a:solidFill>
            <a:schemeClr val="accent2"/>
          </a:solidFill>
          <a:ln w="9525" cap="flat" cmpd="sng" algn="ctr">
            <a:noFill/>
            <a:prstDash val="solid"/>
          </a:ln>
          <a:effectLst/>
        </p:spPr>
        <p:txBody>
          <a:bodyPr lIns="0" tIns="45721" rIns="0" bIns="45721" rtlCol="0" anchor="ctr" anchorCtr="0"/>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Applications</a:t>
            </a:r>
          </a:p>
        </p:txBody>
      </p:sp>
      <p:sp>
        <p:nvSpPr>
          <p:cNvPr id="182" name="Rectangle 181"/>
          <p:cNvSpPr/>
          <p:nvPr/>
        </p:nvSpPr>
        <p:spPr>
          <a:xfrm>
            <a:off x="9364296" y="2574264"/>
            <a:ext cx="1638667" cy="381000"/>
          </a:xfrm>
          <a:prstGeom prst="rect">
            <a:avLst/>
          </a:prstGeom>
          <a:solidFill>
            <a:schemeClr val="accent2"/>
          </a:solidFill>
          <a:ln w="9525" cap="flat" cmpd="sng" algn="ctr">
            <a:noFill/>
            <a:prstDash val="solid"/>
          </a:ln>
          <a:effectLst/>
        </p:spPr>
        <p:txBody>
          <a:bodyPr lIns="0" tIns="45721" rIns="0" bIns="45721" rtlCol="0" anchor="ctr" anchorCtr="0"/>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Data</a:t>
            </a:r>
          </a:p>
        </p:txBody>
      </p:sp>
      <p:sp>
        <p:nvSpPr>
          <p:cNvPr id="154" name="Rectangle 153"/>
          <p:cNvSpPr/>
          <p:nvPr/>
        </p:nvSpPr>
        <p:spPr>
          <a:xfrm>
            <a:off x="6807063" y="1406096"/>
            <a:ext cx="1638667" cy="640080"/>
          </a:xfrm>
          <a:prstGeom prst="rect">
            <a:avLst/>
          </a:prstGeom>
          <a:noFill/>
          <a:ln w="9525" cap="flat" cmpd="sng" algn="ctr">
            <a:noFill/>
            <a:prstDash val="solid"/>
          </a:ln>
          <a:effectLst/>
        </p:spPr>
        <p:txBody>
          <a:bodyPr lIns="91440" tIns="0" rIns="9144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816" fontAlgn="base">
              <a:spcAft>
                <a:spcPct val="0"/>
              </a:spcAft>
            </a:pPr>
            <a:r>
              <a:rPr lang="en-US" sz="2000" dirty="0">
                <a:gradFill>
                  <a:gsLst>
                    <a:gs pos="0">
                      <a:schemeClr val="tx1"/>
                    </a:gs>
                    <a:gs pos="100000">
                      <a:schemeClr val="tx1"/>
                    </a:gs>
                  </a:gsLst>
                  <a:lin ang="5400000" scaled="0"/>
                </a:gradFill>
                <a:ea typeface="Kozuka Gothic Pro R" pitchFamily="34" charset="-128"/>
              </a:rPr>
              <a:t>Cloud Services</a:t>
            </a:r>
            <a:endParaRPr lang="en-US" sz="1600" dirty="0">
              <a:gradFill>
                <a:gsLst>
                  <a:gs pos="0">
                    <a:schemeClr val="tx1"/>
                  </a:gs>
                  <a:gs pos="100000">
                    <a:schemeClr val="tx1"/>
                  </a:gs>
                </a:gsLst>
                <a:lin ang="5400000" scaled="0"/>
              </a:gradFill>
              <a:ea typeface="Kozuka Gothic Pro R" pitchFamily="34" charset="-128"/>
            </a:endParaRPr>
          </a:p>
        </p:txBody>
      </p:sp>
      <p:sp>
        <p:nvSpPr>
          <p:cNvPr id="166" name="Rectangle 165"/>
          <p:cNvSpPr/>
          <p:nvPr/>
        </p:nvSpPr>
        <p:spPr>
          <a:xfrm>
            <a:off x="6807061" y="2119448"/>
            <a:ext cx="1638667" cy="381000"/>
          </a:xfrm>
          <a:prstGeom prst="rect">
            <a:avLst/>
          </a:prstGeom>
          <a:solidFill>
            <a:schemeClr val="accent1"/>
          </a:solidFill>
          <a:ln w="9525" cap="flat" cmpd="sng" algn="ctr">
            <a:noFill/>
            <a:prstDash val="solid"/>
          </a:ln>
          <a:effectLst/>
        </p:spPr>
        <p:txBody>
          <a:bodyPr lIns="91440" tIns="45721" rIns="91440" bIns="45721" rtlCol="0" anchor="ctr" anchorCtr="0"/>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Applications</a:t>
            </a:r>
          </a:p>
        </p:txBody>
      </p:sp>
      <p:sp>
        <p:nvSpPr>
          <p:cNvPr id="167" name="Rectangle 166"/>
          <p:cNvSpPr/>
          <p:nvPr/>
        </p:nvSpPr>
        <p:spPr>
          <a:xfrm>
            <a:off x="6807061" y="3051952"/>
            <a:ext cx="1638667" cy="381000"/>
          </a:xfrm>
          <a:prstGeom prst="rect">
            <a:avLst/>
          </a:prstGeom>
          <a:solidFill>
            <a:schemeClr val="accent1"/>
          </a:solidFill>
          <a:ln w="9525" cap="flat" cmpd="sng" algn="ctr">
            <a:noFill/>
            <a:prstDash val="solid"/>
          </a:ln>
          <a:effectLst/>
        </p:spPr>
        <p:txBody>
          <a:bodyPr lIns="0" tIns="45721" rIns="0" bIns="45721" rtlCol="0" anchor="ctr" anchorCtr="0"/>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Firewall Rules</a:t>
            </a:r>
          </a:p>
        </p:txBody>
      </p:sp>
      <p:sp>
        <p:nvSpPr>
          <p:cNvPr id="168" name="Rectangle 167"/>
          <p:cNvSpPr/>
          <p:nvPr/>
        </p:nvSpPr>
        <p:spPr>
          <a:xfrm>
            <a:off x="6807061" y="2574267"/>
            <a:ext cx="1638667" cy="381000"/>
          </a:xfrm>
          <a:prstGeom prst="rect">
            <a:avLst/>
          </a:prstGeom>
          <a:solidFill>
            <a:schemeClr val="accent1"/>
          </a:solidFill>
          <a:ln w="9525" cap="flat" cmpd="sng" algn="ctr">
            <a:noFill/>
            <a:prstDash val="solid"/>
          </a:ln>
          <a:effectLst/>
        </p:spPr>
        <p:txBody>
          <a:bodyPr lIns="91440" tIns="45721" rIns="91440" bIns="45721" rtlCol="0" anchor="ctr" anchorCtr="0"/>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Data</a:t>
            </a:r>
          </a:p>
        </p:txBody>
      </p:sp>
      <p:sp>
        <p:nvSpPr>
          <p:cNvPr id="77" name="Rectangle 76"/>
          <p:cNvSpPr/>
          <p:nvPr/>
        </p:nvSpPr>
        <p:spPr>
          <a:xfrm>
            <a:off x="6807061" y="3519008"/>
            <a:ext cx="1638667" cy="381000"/>
          </a:xfrm>
          <a:prstGeom prst="rect">
            <a:avLst/>
          </a:prstGeom>
          <a:solidFill>
            <a:schemeClr val="accent1"/>
          </a:solidFill>
          <a:ln w="9525" cap="flat" cmpd="sng" algn="ctr">
            <a:noFill/>
            <a:prstDash val="solid"/>
          </a:ln>
          <a:effectLst/>
        </p:spPr>
        <p:txBody>
          <a:bodyPr lIns="0" tIns="45721" rIns="0" bIns="45721" rtlCol="0" anchor="ctr" anchorCtr="0"/>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Virtual Network</a:t>
            </a:r>
          </a:p>
        </p:txBody>
      </p:sp>
      <p:sp>
        <p:nvSpPr>
          <p:cNvPr id="138" name="Rectangle 137"/>
          <p:cNvSpPr/>
          <p:nvPr/>
        </p:nvSpPr>
        <p:spPr>
          <a:xfrm>
            <a:off x="4256818" y="1406096"/>
            <a:ext cx="1638668" cy="640080"/>
          </a:xfrm>
          <a:prstGeom prst="rect">
            <a:avLst/>
          </a:prstGeom>
          <a:noFill/>
          <a:ln w="9525" cap="flat" cmpd="sng" algn="ctr">
            <a:noFill/>
            <a:prstDash val="solid"/>
          </a:ln>
          <a:effectLst/>
        </p:spPr>
        <p:txBody>
          <a:bodyPr lIns="91440" tIns="0" rIns="9144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816" fontAlgn="base">
              <a:spcAft>
                <a:spcPct val="0"/>
              </a:spcAft>
            </a:pPr>
            <a:r>
              <a:rPr lang="en-US" sz="2000" dirty="0">
                <a:gradFill>
                  <a:gsLst>
                    <a:gs pos="0">
                      <a:schemeClr val="tx1"/>
                    </a:gs>
                    <a:gs pos="100000">
                      <a:schemeClr val="tx1"/>
                    </a:gs>
                  </a:gsLst>
                  <a:lin ang="5400000" scaled="0"/>
                </a:gradFill>
                <a:ea typeface="Kozuka Gothic Pro R" pitchFamily="34" charset="-128"/>
              </a:rPr>
              <a:t>Virtual Machines</a:t>
            </a:r>
            <a:endParaRPr lang="en-US" sz="1600" dirty="0">
              <a:gradFill>
                <a:gsLst>
                  <a:gs pos="0">
                    <a:schemeClr val="tx1"/>
                  </a:gs>
                  <a:gs pos="100000">
                    <a:schemeClr val="tx1"/>
                  </a:gs>
                </a:gsLst>
                <a:lin ang="5400000" scaled="0"/>
              </a:gradFill>
              <a:ea typeface="Kozuka Gothic Pro R" pitchFamily="34" charset="-128"/>
            </a:endParaRPr>
          </a:p>
        </p:txBody>
      </p:sp>
      <p:sp>
        <p:nvSpPr>
          <p:cNvPr id="149" name="Rectangle 148"/>
          <p:cNvSpPr/>
          <p:nvPr/>
        </p:nvSpPr>
        <p:spPr>
          <a:xfrm>
            <a:off x="4256818" y="3500887"/>
            <a:ext cx="1638668" cy="381000"/>
          </a:xfrm>
          <a:prstGeom prst="rect">
            <a:avLst/>
          </a:prstGeom>
          <a:solidFill>
            <a:schemeClr val="accent5"/>
          </a:solidFill>
          <a:ln w="9525" cap="flat" cmpd="sng" algn="ctr">
            <a:noFill/>
            <a:prstDash val="solid"/>
          </a:ln>
          <a:effectLst/>
        </p:spPr>
        <p:txBody>
          <a:bodyPr lIns="0" tIns="45721" rIns="0" bIns="45721"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Virtual Network</a:t>
            </a:r>
          </a:p>
        </p:txBody>
      </p:sp>
      <p:sp>
        <p:nvSpPr>
          <p:cNvPr id="150" name="Rectangle 149"/>
          <p:cNvSpPr/>
          <p:nvPr/>
        </p:nvSpPr>
        <p:spPr>
          <a:xfrm>
            <a:off x="4256818" y="2574267"/>
            <a:ext cx="1638668" cy="381000"/>
          </a:xfrm>
          <a:prstGeom prst="rect">
            <a:avLst/>
          </a:prstGeom>
          <a:solidFill>
            <a:schemeClr val="accent5"/>
          </a:solidFill>
          <a:ln w="9525" cap="flat" cmpd="sng" algn="ctr">
            <a:noFill/>
            <a:prstDash val="solid"/>
          </a:ln>
          <a:effectLst/>
        </p:spPr>
        <p:txBody>
          <a:bodyPr lIns="91440" tIns="45721" rIns="91440" bIns="45721" rtlCol="0" anchor="ctr" anchorCtr="0"/>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Data</a:t>
            </a:r>
          </a:p>
        </p:txBody>
      </p:sp>
      <p:sp>
        <p:nvSpPr>
          <p:cNvPr id="151" name="Rectangle 150"/>
          <p:cNvSpPr/>
          <p:nvPr/>
        </p:nvSpPr>
        <p:spPr>
          <a:xfrm>
            <a:off x="4256818" y="2119449"/>
            <a:ext cx="1638668" cy="381000"/>
          </a:xfrm>
          <a:prstGeom prst="rect">
            <a:avLst/>
          </a:prstGeom>
          <a:solidFill>
            <a:schemeClr val="accent5"/>
          </a:solidFill>
          <a:ln w="9525" cap="flat" cmpd="sng" algn="ctr">
            <a:noFill/>
            <a:prstDash val="solid"/>
          </a:ln>
          <a:effectLst/>
        </p:spPr>
        <p:txBody>
          <a:bodyPr lIns="91440" tIns="45721" rIns="91440" bIns="45721" rtlCol="0" anchor="ctr" anchorCtr="0"/>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Applications</a:t>
            </a:r>
          </a:p>
        </p:txBody>
      </p:sp>
      <p:sp>
        <p:nvSpPr>
          <p:cNvPr id="152" name="Rectangle 151"/>
          <p:cNvSpPr/>
          <p:nvPr/>
        </p:nvSpPr>
        <p:spPr>
          <a:xfrm>
            <a:off x="4256818" y="3046069"/>
            <a:ext cx="1638668" cy="381000"/>
          </a:xfrm>
          <a:prstGeom prst="rect">
            <a:avLst/>
          </a:prstGeom>
          <a:solidFill>
            <a:schemeClr val="accent5"/>
          </a:solidFill>
          <a:ln w="9525" cap="flat" cmpd="sng" algn="ctr">
            <a:noFill/>
            <a:prstDash val="solid"/>
          </a:ln>
          <a:effectLst/>
        </p:spPr>
        <p:txBody>
          <a:bodyPr lIns="91440" tIns="45721" rIns="91440" bIns="45721" rtlCol="0" anchor="ctr" anchorCtr="0"/>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Firewall Rules</a:t>
            </a:r>
          </a:p>
        </p:txBody>
      </p:sp>
      <p:sp>
        <p:nvSpPr>
          <p:cNvPr id="71" name="Rectangle 70"/>
          <p:cNvSpPr/>
          <p:nvPr/>
        </p:nvSpPr>
        <p:spPr>
          <a:xfrm>
            <a:off x="4256818" y="3955707"/>
            <a:ext cx="1638668" cy="381000"/>
          </a:xfrm>
          <a:prstGeom prst="rect">
            <a:avLst/>
          </a:prstGeom>
          <a:solidFill>
            <a:schemeClr val="accent5"/>
          </a:solidFill>
          <a:ln w="9525" cap="flat" cmpd="sng" algn="ctr">
            <a:noFill/>
            <a:prstDash val="solid"/>
          </a:ln>
          <a:effectLst/>
        </p:spPr>
        <p:txBody>
          <a:bodyPr lIns="91440" tIns="45721" rIns="91440" bIns="45721" rtlCol="0" anchor="ctr" anchorCtr="0"/>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O/S</a:t>
            </a:r>
          </a:p>
        </p:txBody>
      </p:sp>
      <p:sp>
        <p:nvSpPr>
          <p:cNvPr id="41" name="Pentagon 40"/>
          <p:cNvSpPr/>
          <p:nvPr/>
        </p:nvSpPr>
        <p:spPr bwMode="auto">
          <a:xfrm>
            <a:off x="595745" y="5953471"/>
            <a:ext cx="10861620" cy="675932"/>
          </a:xfrm>
          <a:prstGeom prst="homePlat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1" tIns="45721" rIns="45721" bIns="45721" numCol="1" spcCol="0" rtlCol="0" fromWordArt="0" anchor="ctr" anchorCtr="0" forceAA="0" compatLnSpc="1">
            <a:prstTxWarp prst="textNoShape">
              <a:avLst/>
            </a:prstTxWarp>
            <a:noAutofit/>
          </a:bodyPr>
          <a:lstStyle/>
          <a:p>
            <a:pPr algn="ctr" defTabSz="914084"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Focus on the Application</a:t>
            </a:r>
          </a:p>
        </p:txBody>
      </p:sp>
      <p:pic>
        <p:nvPicPr>
          <p:cNvPr id="1026" name="Picture 2" descr="C:\Users\Jonahs\Dropbox\Critical Resources\Helveticons Basic\Png\512x512\Company 512x512.png"/>
          <p:cNvPicPr>
            <a:picLocks noChangeAspect="1" noChangeArrowheads="1"/>
          </p:cNvPicPr>
          <p:nvPr/>
        </p:nvPicPr>
        <p:blipFill>
          <a:blip r:embed="rId7" cstate="print">
            <a:duotone>
              <a:prstClr val="black"/>
              <a:schemeClr val="bg2">
                <a:lumMod val="10000"/>
                <a:tint val="45000"/>
                <a:satMod val="400000"/>
              </a:schemeClr>
            </a:duotone>
            <a:extLst>
              <a:ext uri="{BEBA8EAE-BF5A-486C-A8C5-ECC9F3942E4B}">
                <a14:imgProps xmlns:a14="http://schemas.microsoft.com/office/drawing/2010/main">
                  <a14:imgLayer r:embed="rId8">
                    <a14:imgEffect>
                      <a14:colorTemperature colorTemp="11500"/>
                    </a14:imgEffect>
                    <a14:imgEffect>
                      <a14:saturation sat="400000"/>
                    </a14:imgEffect>
                    <a14:imgEffect>
                      <a14:brightnessContrast bright="100000" contrast="-76000"/>
                    </a14:imgEffect>
                  </a14:imgLayer>
                </a14:imgProps>
              </a:ext>
              <a:ext uri="{28A0092B-C50C-407E-A947-70E740481C1C}">
                <a14:useLocalDpi xmlns:a14="http://schemas.microsoft.com/office/drawing/2010/main" val="0"/>
              </a:ext>
            </a:extLst>
          </a:blip>
          <a:srcRect/>
          <a:stretch>
            <a:fillRect/>
          </a:stretch>
        </p:blipFill>
        <p:spPr bwMode="auto">
          <a:xfrm>
            <a:off x="595740" y="4766243"/>
            <a:ext cx="1025891" cy="1025623"/>
          </a:xfrm>
          <a:prstGeom prst="rect">
            <a:avLst/>
          </a:prstGeom>
          <a:noFill/>
          <a:extLst>
            <a:ext uri="{909E8E84-426E-40dd-AFC4-6F175D3DCCD1}">
              <a14:hiddenFill xmlns:a14="http://schemas.microsoft.com/office/drawing/2010/main" xmlns="">
                <a:solidFill>
                  <a:srgbClr val="FFFFFF"/>
                </a:solidFill>
              </a14:hiddenFill>
            </a:ext>
          </a:extLst>
        </p:spPr>
      </p:pic>
      <p:cxnSp>
        <p:nvCxnSpPr>
          <p:cNvPr id="4" name="Straight Connector 3"/>
          <p:cNvCxnSpPr/>
          <p:nvPr/>
        </p:nvCxnSpPr>
        <p:spPr>
          <a:xfrm>
            <a:off x="3625887" y="921203"/>
            <a:ext cx="0" cy="477268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Left Brace 2"/>
          <p:cNvSpPr/>
          <p:nvPr/>
        </p:nvSpPr>
        <p:spPr>
          <a:xfrm rot="5400000">
            <a:off x="7340762" y="-1470603"/>
            <a:ext cx="444993" cy="5240755"/>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lIns="91440" tIns="45721" rIns="91440" bIns="45721" rtlCol="0" anchor="ctr"/>
          <a:lstStyle/>
          <a:p>
            <a:pPr algn="ctr"/>
            <a:endParaRPr lang="en-US" sz="2400"/>
          </a:p>
        </p:txBody>
      </p:sp>
      <p:sp>
        <p:nvSpPr>
          <p:cNvPr id="38" name="Rectangle 37"/>
          <p:cNvSpPr/>
          <p:nvPr/>
        </p:nvSpPr>
        <p:spPr>
          <a:xfrm>
            <a:off x="6246027" y="393548"/>
            <a:ext cx="2647987" cy="640080"/>
          </a:xfrm>
          <a:prstGeom prst="rect">
            <a:avLst/>
          </a:prstGeom>
          <a:noFill/>
          <a:ln w="9525" cap="flat" cmpd="sng" algn="ctr">
            <a:noFill/>
            <a:prstDash val="solid"/>
          </a:ln>
          <a:effectLst/>
        </p:spPr>
        <p:txBody>
          <a:bodyPr lIns="0" tIns="0" r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816" fontAlgn="base">
              <a:spcAft>
                <a:spcPct val="0"/>
              </a:spcAft>
            </a:pPr>
            <a:r>
              <a:rPr lang="en-US" sz="2000" dirty="0">
                <a:gradFill>
                  <a:gsLst>
                    <a:gs pos="0">
                      <a:schemeClr val="tx1"/>
                    </a:gs>
                    <a:gs pos="100000">
                      <a:schemeClr val="tx1"/>
                    </a:gs>
                  </a:gsLst>
                  <a:lin ang="5400000" scaled="0"/>
                </a:gradFill>
                <a:ea typeface="Kozuka Gothic Pro R" pitchFamily="34" charset="-128"/>
              </a:rPr>
              <a:t>Windows Azure</a:t>
            </a:r>
          </a:p>
        </p:txBody>
      </p:sp>
    </p:spTree>
    <p:extLst>
      <p:ext uri="{BB962C8B-B14F-4D97-AF65-F5344CB8AC3E}">
        <p14:creationId xmlns:p14="http://schemas.microsoft.com/office/powerpoint/2010/main" val="964192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4"/>
                                        </p:tgtEl>
                                        <p:attrNameLst>
                                          <p:attrName>style.visibility</p:attrName>
                                        </p:attrNameLst>
                                      </p:cBhvr>
                                      <p:to>
                                        <p:strVal val="visible"/>
                                      </p:to>
                                    </p:set>
                                    <p:animEffect transition="in" filter="fade">
                                      <p:cBhvr>
                                        <p:cTn id="19" dur="500"/>
                                        <p:tgtEl>
                                          <p:spTgt spid="12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35"/>
                                        </p:tgtEl>
                                        <p:attrNameLst>
                                          <p:attrName>style.visibility</p:attrName>
                                        </p:attrNameLst>
                                      </p:cBhvr>
                                      <p:to>
                                        <p:strVal val="visible"/>
                                      </p:to>
                                    </p:set>
                                    <p:animEffect transition="in" filter="fade">
                                      <p:cBhvr>
                                        <p:cTn id="31" dur="500"/>
                                        <p:tgtEl>
                                          <p:spTgt spid="135"/>
                                        </p:tgtEl>
                                      </p:cBhvr>
                                    </p:animEffect>
                                  </p:childTnLst>
                                </p:cTn>
                              </p:par>
                              <p:par>
                                <p:cTn id="32" presetID="10" presetClass="entr" presetSubtype="0" fill="hold" grpId="0" nodeType="withEffect">
                                  <p:stCondLst>
                                    <p:cond delay="250"/>
                                  </p:stCondLst>
                                  <p:childTnLst>
                                    <p:set>
                                      <p:cBhvr>
                                        <p:cTn id="33" dur="1" fill="hold">
                                          <p:stCondLst>
                                            <p:cond delay="0"/>
                                          </p:stCondLst>
                                        </p:cTn>
                                        <p:tgtEl>
                                          <p:spTgt spid="134"/>
                                        </p:tgtEl>
                                        <p:attrNameLst>
                                          <p:attrName>style.visibility</p:attrName>
                                        </p:attrNameLst>
                                      </p:cBhvr>
                                      <p:to>
                                        <p:strVal val="visible"/>
                                      </p:to>
                                    </p:set>
                                    <p:animEffect transition="in" filter="fade">
                                      <p:cBhvr>
                                        <p:cTn id="34" dur="500"/>
                                        <p:tgtEl>
                                          <p:spTgt spid="134"/>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136"/>
                                        </p:tgtEl>
                                        <p:attrNameLst>
                                          <p:attrName>style.visibility</p:attrName>
                                        </p:attrNameLst>
                                      </p:cBhvr>
                                      <p:to>
                                        <p:strVal val="visible"/>
                                      </p:to>
                                    </p:set>
                                    <p:animEffect transition="in" filter="fade">
                                      <p:cBhvr>
                                        <p:cTn id="37" dur="500"/>
                                        <p:tgtEl>
                                          <p:spTgt spid="136"/>
                                        </p:tgtEl>
                                      </p:cBhvr>
                                    </p:animEffect>
                                  </p:childTnLst>
                                </p:cTn>
                              </p:par>
                              <p:par>
                                <p:cTn id="38" presetID="10" presetClass="entr" presetSubtype="0" fill="hold" grpId="0" nodeType="withEffect">
                                  <p:stCondLst>
                                    <p:cond delay="750"/>
                                  </p:stCondLst>
                                  <p:childTnLst>
                                    <p:set>
                                      <p:cBhvr>
                                        <p:cTn id="39" dur="1" fill="hold">
                                          <p:stCondLst>
                                            <p:cond delay="0"/>
                                          </p:stCondLst>
                                        </p:cTn>
                                        <p:tgtEl>
                                          <p:spTgt spid="133"/>
                                        </p:tgtEl>
                                        <p:attrNameLst>
                                          <p:attrName>style.visibility</p:attrName>
                                        </p:attrNameLst>
                                      </p:cBhvr>
                                      <p:to>
                                        <p:strVal val="visible"/>
                                      </p:to>
                                    </p:set>
                                    <p:animEffect transition="in" filter="fade">
                                      <p:cBhvr>
                                        <p:cTn id="40" dur="500"/>
                                        <p:tgtEl>
                                          <p:spTgt spid="133"/>
                                        </p:tgtEl>
                                      </p:cBhvr>
                                    </p:animEffect>
                                  </p:childTnLst>
                                </p:cTn>
                              </p:par>
                              <p:par>
                                <p:cTn id="41" presetID="10" presetClass="entr" presetSubtype="0" fill="hold" grpId="0" nodeType="withEffect">
                                  <p:stCondLst>
                                    <p:cond delay="1000"/>
                                  </p:stCondLst>
                                  <p:childTnLst>
                                    <p:set>
                                      <p:cBhvr>
                                        <p:cTn id="42" dur="1" fill="hold">
                                          <p:stCondLst>
                                            <p:cond delay="0"/>
                                          </p:stCondLst>
                                        </p:cTn>
                                        <p:tgtEl>
                                          <p:spTgt spid="129"/>
                                        </p:tgtEl>
                                        <p:attrNameLst>
                                          <p:attrName>style.visibility</p:attrName>
                                        </p:attrNameLst>
                                      </p:cBhvr>
                                      <p:to>
                                        <p:strVal val="visible"/>
                                      </p:to>
                                    </p:set>
                                    <p:animEffect transition="in" filter="fade">
                                      <p:cBhvr>
                                        <p:cTn id="43" dur="500"/>
                                        <p:tgtEl>
                                          <p:spTgt spid="129"/>
                                        </p:tgtEl>
                                      </p:cBhvr>
                                    </p:animEffect>
                                  </p:childTnLst>
                                </p:cTn>
                              </p:par>
                              <p:par>
                                <p:cTn id="44" presetID="10" presetClass="entr" presetSubtype="0" fill="hold" grpId="0" nodeType="withEffect">
                                  <p:stCondLst>
                                    <p:cond delay="1250"/>
                                  </p:stCondLst>
                                  <p:childTnLst>
                                    <p:set>
                                      <p:cBhvr>
                                        <p:cTn id="45" dur="1" fill="hold">
                                          <p:stCondLst>
                                            <p:cond delay="0"/>
                                          </p:stCondLst>
                                        </p:cTn>
                                        <p:tgtEl>
                                          <p:spTgt spid="128"/>
                                        </p:tgtEl>
                                        <p:attrNameLst>
                                          <p:attrName>style.visibility</p:attrName>
                                        </p:attrNameLst>
                                      </p:cBhvr>
                                      <p:to>
                                        <p:strVal val="visible"/>
                                      </p:to>
                                    </p:set>
                                    <p:animEffect transition="in" filter="fade">
                                      <p:cBhvr>
                                        <p:cTn id="46" dur="500"/>
                                        <p:tgtEl>
                                          <p:spTgt spid="128"/>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130"/>
                                        </p:tgtEl>
                                        <p:attrNameLst>
                                          <p:attrName>style.visibility</p:attrName>
                                        </p:attrNameLst>
                                      </p:cBhvr>
                                      <p:to>
                                        <p:strVal val="visible"/>
                                      </p:to>
                                    </p:set>
                                    <p:animEffect transition="in" filter="fade">
                                      <p:cBhvr>
                                        <p:cTn id="49" dur="500"/>
                                        <p:tgtEl>
                                          <p:spTgt spid="13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38"/>
                                        </p:tgtEl>
                                        <p:attrNameLst>
                                          <p:attrName>style.visibility</p:attrName>
                                        </p:attrNameLst>
                                      </p:cBhvr>
                                      <p:to>
                                        <p:strVal val="visible"/>
                                      </p:to>
                                    </p:set>
                                    <p:animEffect transition="in" filter="fade">
                                      <p:cBhvr>
                                        <p:cTn id="54" dur="500"/>
                                        <p:tgtEl>
                                          <p:spTgt spid="138"/>
                                        </p:tgtEl>
                                      </p:cBhvr>
                                    </p:animEffect>
                                  </p:childTnLst>
                                </p:cTn>
                              </p:par>
                              <p:par>
                                <p:cTn id="55" presetID="10" presetClass="entr" presetSubtype="0" fill="hold" grpId="0" nodeType="withEffect">
                                  <p:stCondLst>
                                    <p:cond delay="250"/>
                                  </p:stCondLst>
                                  <p:childTnLst>
                                    <p:set>
                                      <p:cBhvr>
                                        <p:cTn id="56" dur="1" fill="hold">
                                          <p:stCondLst>
                                            <p:cond delay="0"/>
                                          </p:stCondLst>
                                        </p:cTn>
                                        <p:tgtEl>
                                          <p:spTgt spid="151"/>
                                        </p:tgtEl>
                                        <p:attrNameLst>
                                          <p:attrName>style.visibility</p:attrName>
                                        </p:attrNameLst>
                                      </p:cBhvr>
                                      <p:to>
                                        <p:strVal val="visible"/>
                                      </p:to>
                                    </p:set>
                                    <p:animEffect transition="in" filter="fade">
                                      <p:cBhvr>
                                        <p:cTn id="57" dur="500"/>
                                        <p:tgtEl>
                                          <p:spTgt spid="151"/>
                                        </p:tgtEl>
                                      </p:cBhvr>
                                    </p:animEffect>
                                  </p:childTnLst>
                                </p:cTn>
                              </p:par>
                              <p:par>
                                <p:cTn id="58" presetID="10" presetClass="entr" presetSubtype="0" fill="hold" grpId="0" nodeType="withEffect">
                                  <p:stCondLst>
                                    <p:cond delay="500"/>
                                  </p:stCondLst>
                                  <p:childTnLst>
                                    <p:set>
                                      <p:cBhvr>
                                        <p:cTn id="59" dur="1" fill="hold">
                                          <p:stCondLst>
                                            <p:cond delay="0"/>
                                          </p:stCondLst>
                                        </p:cTn>
                                        <p:tgtEl>
                                          <p:spTgt spid="150"/>
                                        </p:tgtEl>
                                        <p:attrNameLst>
                                          <p:attrName>style.visibility</p:attrName>
                                        </p:attrNameLst>
                                      </p:cBhvr>
                                      <p:to>
                                        <p:strVal val="visible"/>
                                      </p:to>
                                    </p:set>
                                    <p:animEffect transition="in" filter="fade">
                                      <p:cBhvr>
                                        <p:cTn id="60" dur="500"/>
                                        <p:tgtEl>
                                          <p:spTgt spid="150"/>
                                        </p:tgtEl>
                                      </p:cBhvr>
                                    </p:animEffect>
                                  </p:childTnLst>
                                </p:cTn>
                              </p:par>
                              <p:par>
                                <p:cTn id="61" presetID="10" presetClass="entr" presetSubtype="0" fill="hold" grpId="0" nodeType="withEffect">
                                  <p:stCondLst>
                                    <p:cond delay="750"/>
                                  </p:stCondLst>
                                  <p:childTnLst>
                                    <p:set>
                                      <p:cBhvr>
                                        <p:cTn id="62" dur="1" fill="hold">
                                          <p:stCondLst>
                                            <p:cond delay="0"/>
                                          </p:stCondLst>
                                        </p:cTn>
                                        <p:tgtEl>
                                          <p:spTgt spid="152"/>
                                        </p:tgtEl>
                                        <p:attrNameLst>
                                          <p:attrName>style.visibility</p:attrName>
                                        </p:attrNameLst>
                                      </p:cBhvr>
                                      <p:to>
                                        <p:strVal val="visible"/>
                                      </p:to>
                                    </p:set>
                                    <p:animEffect transition="in" filter="fade">
                                      <p:cBhvr>
                                        <p:cTn id="63" dur="500"/>
                                        <p:tgtEl>
                                          <p:spTgt spid="152"/>
                                        </p:tgtEl>
                                      </p:cBhvr>
                                    </p:animEffect>
                                  </p:childTnLst>
                                </p:cTn>
                              </p:par>
                              <p:par>
                                <p:cTn id="64" presetID="10" presetClass="entr" presetSubtype="0" fill="hold" grpId="0" nodeType="withEffect">
                                  <p:stCondLst>
                                    <p:cond delay="1000"/>
                                  </p:stCondLst>
                                  <p:childTnLst>
                                    <p:set>
                                      <p:cBhvr>
                                        <p:cTn id="65" dur="1" fill="hold">
                                          <p:stCondLst>
                                            <p:cond delay="0"/>
                                          </p:stCondLst>
                                        </p:cTn>
                                        <p:tgtEl>
                                          <p:spTgt spid="149"/>
                                        </p:tgtEl>
                                        <p:attrNameLst>
                                          <p:attrName>style.visibility</p:attrName>
                                        </p:attrNameLst>
                                      </p:cBhvr>
                                      <p:to>
                                        <p:strVal val="visible"/>
                                      </p:to>
                                    </p:set>
                                    <p:animEffect transition="in" filter="fade">
                                      <p:cBhvr>
                                        <p:cTn id="66" dur="500"/>
                                        <p:tgtEl>
                                          <p:spTgt spid="149"/>
                                        </p:tgtEl>
                                      </p:cBhvr>
                                    </p:animEffect>
                                  </p:childTnLst>
                                </p:cTn>
                              </p:par>
                              <p:par>
                                <p:cTn id="67" presetID="10" presetClass="entr" presetSubtype="0" fill="hold" grpId="0" nodeType="withEffect">
                                  <p:stCondLst>
                                    <p:cond delay="1250"/>
                                  </p:stCondLst>
                                  <p:childTnLst>
                                    <p:set>
                                      <p:cBhvr>
                                        <p:cTn id="68" dur="1" fill="hold">
                                          <p:stCondLst>
                                            <p:cond delay="0"/>
                                          </p:stCondLst>
                                        </p:cTn>
                                        <p:tgtEl>
                                          <p:spTgt spid="71"/>
                                        </p:tgtEl>
                                        <p:attrNameLst>
                                          <p:attrName>style.visibility</p:attrName>
                                        </p:attrNameLst>
                                      </p:cBhvr>
                                      <p:to>
                                        <p:strVal val="visible"/>
                                      </p:to>
                                    </p:set>
                                    <p:animEffect transition="in" filter="fade">
                                      <p:cBhvr>
                                        <p:cTn id="69" dur="500"/>
                                        <p:tgtEl>
                                          <p:spTgt spid="7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54"/>
                                        </p:tgtEl>
                                        <p:attrNameLst>
                                          <p:attrName>style.visibility</p:attrName>
                                        </p:attrNameLst>
                                      </p:cBhvr>
                                      <p:to>
                                        <p:strVal val="visible"/>
                                      </p:to>
                                    </p:set>
                                    <p:animEffect transition="in" filter="fade">
                                      <p:cBhvr>
                                        <p:cTn id="74" dur="500"/>
                                        <p:tgtEl>
                                          <p:spTgt spid="154"/>
                                        </p:tgtEl>
                                      </p:cBhvr>
                                    </p:animEffect>
                                  </p:childTnLst>
                                </p:cTn>
                              </p:par>
                              <p:par>
                                <p:cTn id="75" presetID="10" presetClass="entr" presetSubtype="0" fill="hold" grpId="0" nodeType="withEffect">
                                  <p:stCondLst>
                                    <p:cond delay="250"/>
                                  </p:stCondLst>
                                  <p:childTnLst>
                                    <p:set>
                                      <p:cBhvr>
                                        <p:cTn id="76" dur="1" fill="hold">
                                          <p:stCondLst>
                                            <p:cond delay="0"/>
                                          </p:stCondLst>
                                        </p:cTn>
                                        <p:tgtEl>
                                          <p:spTgt spid="166"/>
                                        </p:tgtEl>
                                        <p:attrNameLst>
                                          <p:attrName>style.visibility</p:attrName>
                                        </p:attrNameLst>
                                      </p:cBhvr>
                                      <p:to>
                                        <p:strVal val="visible"/>
                                      </p:to>
                                    </p:set>
                                    <p:animEffect transition="in" filter="fade">
                                      <p:cBhvr>
                                        <p:cTn id="77" dur="500"/>
                                        <p:tgtEl>
                                          <p:spTgt spid="166"/>
                                        </p:tgtEl>
                                      </p:cBhvr>
                                    </p:animEffect>
                                  </p:childTnLst>
                                </p:cTn>
                              </p:par>
                              <p:par>
                                <p:cTn id="78" presetID="10" presetClass="entr" presetSubtype="0" fill="hold" grpId="0" nodeType="withEffect">
                                  <p:stCondLst>
                                    <p:cond delay="500"/>
                                  </p:stCondLst>
                                  <p:childTnLst>
                                    <p:set>
                                      <p:cBhvr>
                                        <p:cTn id="79" dur="1" fill="hold">
                                          <p:stCondLst>
                                            <p:cond delay="0"/>
                                          </p:stCondLst>
                                        </p:cTn>
                                        <p:tgtEl>
                                          <p:spTgt spid="168"/>
                                        </p:tgtEl>
                                        <p:attrNameLst>
                                          <p:attrName>style.visibility</p:attrName>
                                        </p:attrNameLst>
                                      </p:cBhvr>
                                      <p:to>
                                        <p:strVal val="visible"/>
                                      </p:to>
                                    </p:set>
                                    <p:animEffect transition="in" filter="fade">
                                      <p:cBhvr>
                                        <p:cTn id="80" dur="500"/>
                                        <p:tgtEl>
                                          <p:spTgt spid="168"/>
                                        </p:tgtEl>
                                      </p:cBhvr>
                                    </p:animEffect>
                                  </p:childTnLst>
                                </p:cTn>
                              </p:par>
                              <p:par>
                                <p:cTn id="81" presetID="10" presetClass="entr" presetSubtype="0" fill="hold" grpId="0" nodeType="withEffect">
                                  <p:stCondLst>
                                    <p:cond delay="750"/>
                                  </p:stCondLst>
                                  <p:childTnLst>
                                    <p:set>
                                      <p:cBhvr>
                                        <p:cTn id="82" dur="1" fill="hold">
                                          <p:stCondLst>
                                            <p:cond delay="0"/>
                                          </p:stCondLst>
                                        </p:cTn>
                                        <p:tgtEl>
                                          <p:spTgt spid="167"/>
                                        </p:tgtEl>
                                        <p:attrNameLst>
                                          <p:attrName>style.visibility</p:attrName>
                                        </p:attrNameLst>
                                      </p:cBhvr>
                                      <p:to>
                                        <p:strVal val="visible"/>
                                      </p:to>
                                    </p:set>
                                    <p:animEffect transition="in" filter="fade">
                                      <p:cBhvr>
                                        <p:cTn id="83" dur="500"/>
                                        <p:tgtEl>
                                          <p:spTgt spid="167"/>
                                        </p:tgtEl>
                                      </p:cBhvr>
                                    </p:animEffect>
                                  </p:childTnLst>
                                </p:cTn>
                              </p:par>
                              <p:par>
                                <p:cTn id="84" presetID="10" presetClass="entr" presetSubtype="0" fill="hold" grpId="0" nodeType="withEffect">
                                  <p:stCondLst>
                                    <p:cond delay="1000"/>
                                  </p:stCondLst>
                                  <p:childTnLst>
                                    <p:set>
                                      <p:cBhvr>
                                        <p:cTn id="85" dur="1" fill="hold">
                                          <p:stCondLst>
                                            <p:cond delay="0"/>
                                          </p:stCondLst>
                                        </p:cTn>
                                        <p:tgtEl>
                                          <p:spTgt spid="77"/>
                                        </p:tgtEl>
                                        <p:attrNameLst>
                                          <p:attrName>style.visibility</p:attrName>
                                        </p:attrNameLst>
                                      </p:cBhvr>
                                      <p:to>
                                        <p:strVal val="visible"/>
                                      </p:to>
                                    </p:set>
                                    <p:animEffect transition="in" filter="fade">
                                      <p:cBhvr>
                                        <p:cTn id="86" dur="500"/>
                                        <p:tgtEl>
                                          <p:spTgt spid="77"/>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70"/>
                                        </p:tgtEl>
                                        <p:attrNameLst>
                                          <p:attrName>style.visibility</p:attrName>
                                        </p:attrNameLst>
                                      </p:cBhvr>
                                      <p:to>
                                        <p:strVal val="visible"/>
                                      </p:to>
                                    </p:set>
                                    <p:animEffect transition="in" filter="fade">
                                      <p:cBhvr>
                                        <p:cTn id="91" dur="500"/>
                                        <p:tgtEl>
                                          <p:spTgt spid="170"/>
                                        </p:tgtEl>
                                      </p:cBhvr>
                                    </p:animEffect>
                                  </p:childTnLst>
                                </p:cTn>
                              </p:par>
                              <p:par>
                                <p:cTn id="92" presetID="10" presetClass="entr" presetSubtype="0" fill="hold" grpId="0" nodeType="withEffect">
                                  <p:stCondLst>
                                    <p:cond delay="250"/>
                                  </p:stCondLst>
                                  <p:childTnLst>
                                    <p:set>
                                      <p:cBhvr>
                                        <p:cTn id="93" dur="1" fill="hold">
                                          <p:stCondLst>
                                            <p:cond delay="0"/>
                                          </p:stCondLst>
                                        </p:cTn>
                                        <p:tgtEl>
                                          <p:spTgt spid="180"/>
                                        </p:tgtEl>
                                        <p:attrNameLst>
                                          <p:attrName>style.visibility</p:attrName>
                                        </p:attrNameLst>
                                      </p:cBhvr>
                                      <p:to>
                                        <p:strVal val="visible"/>
                                      </p:to>
                                    </p:set>
                                    <p:animEffect transition="in" filter="fade">
                                      <p:cBhvr>
                                        <p:cTn id="94" dur="500"/>
                                        <p:tgtEl>
                                          <p:spTgt spid="180"/>
                                        </p:tgtEl>
                                      </p:cBhvr>
                                    </p:animEffect>
                                  </p:childTnLst>
                                </p:cTn>
                              </p:par>
                              <p:par>
                                <p:cTn id="95" presetID="10" presetClass="entr" presetSubtype="0" fill="hold" grpId="0" nodeType="withEffect">
                                  <p:stCondLst>
                                    <p:cond delay="500"/>
                                  </p:stCondLst>
                                  <p:childTnLst>
                                    <p:set>
                                      <p:cBhvr>
                                        <p:cTn id="96" dur="1" fill="hold">
                                          <p:stCondLst>
                                            <p:cond delay="0"/>
                                          </p:stCondLst>
                                        </p:cTn>
                                        <p:tgtEl>
                                          <p:spTgt spid="182"/>
                                        </p:tgtEl>
                                        <p:attrNameLst>
                                          <p:attrName>style.visibility</p:attrName>
                                        </p:attrNameLst>
                                      </p:cBhvr>
                                      <p:to>
                                        <p:strVal val="visible"/>
                                      </p:to>
                                    </p:set>
                                    <p:animEffect transition="in" filter="fade">
                                      <p:cBhvr>
                                        <p:cTn id="97" dur="500"/>
                                        <p:tgtEl>
                                          <p:spTgt spid="182"/>
                                        </p:tgtEl>
                                      </p:cBhvr>
                                    </p:animEffect>
                                  </p:childTnLst>
                                </p:cTn>
                              </p:par>
                              <p:par>
                                <p:cTn id="98" presetID="22" presetClass="entr" presetSubtype="8" fill="hold" grpId="0" nodeType="withEffect">
                                  <p:stCondLst>
                                    <p:cond delay="50"/>
                                  </p:stCondLst>
                                  <p:childTnLst>
                                    <p:set>
                                      <p:cBhvr>
                                        <p:cTn id="99" dur="1" fill="hold">
                                          <p:stCondLst>
                                            <p:cond delay="0"/>
                                          </p:stCondLst>
                                        </p:cTn>
                                        <p:tgtEl>
                                          <p:spTgt spid="41"/>
                                        </p:tgtEl>
                                        <p:attrNameLst>
                                          <p:attrName>style.visibility</p:attrName>
                                        </p:attrNameLst>
                                      </p:cBhvr>
                                      <p:to>
                                        <p:strVal val="visible"/>
                                      </p:to>
                                    </p:set>
                                    <p:animEffect transition="in" filter="wipe(left)">
                                      <p:cBhvr>
                                        <p:cTn id="100" dur="22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p:bldP spid="128" grpId="0" animBg="1"/>
      <p:bldP spid="129" grpId="0" animBg="1"/>
      <p:bldP spid="130" grpId="0" animBg="1"/>
      <p:bldP spid="133" grpId="0" animBg="1"/>
      <p:bldP spid="134" grpId="0" animBg="1"/>
      <p:bldP spid="135" grpId="0" animBg="1"/>
      <p:bldP spid="136" grpId="0" animBg="1"/>
      <p:bldP spid="170" grpId="0"/>
      <p:bldP spid="180" grpId="0" animBg="1"/>
      <p:bldP spid="182" grpId="0" animBg="1"/>
      <p:bldP spid="154" grpId="0"/>
      <p:bldP spid="166" grpId="0" animBg="1"/>
      <p:bldP spid="167" grpId="0" animBg="1"/>
      <p:bldP spid="168" grpId="0" animBg="1"/>
      <p:bldP spid="77" grpId="0" animBg="1"/>
      <p:bldP spid="138" grpId="0"/>
      <p:bldP spid="149" grpId="0" animBg="1"/>
      <p:bldP spid="150" grpId="0" animBg="1"/>
      <p:bldP spid="151" grpId="0" animBg="1"/>
      <p:bldP spid="152" grpId="0" animBg="1"/>
      <p:bldP spid="71" grpId="0" animBg="1"/>
      <p:bldP spid="41" grpId="0" animBg="1"/>
      <p:bldP spid="3" grpId="0" animBg="1"/>
      <p:bldP spid="38"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79413" y="1245702"/>
            <a:ext cx="11525250" cy="5432912"/>
          </a:xfrm>
        </p:spPr>
        <p:txBody>
          <a:bodyPr>
            <a:normAutofit/>
          </a:bodyPr>
          <a:lstStyle/>
          <a:p>
            <a:pPr marL="0" indent="0">
              <a:buNone/>
            </a:pPr>
            <a:r>
              <a:rPr lang="en-US" b="1" dirty="0" smtClean="0"/>
              <a:t>3) Create a new local SQL Server database (mvcmusic) and load the data in the tables</a:t>
            </a:r>
          </a:p>
          <a:p>
            <a:pPr marL="0" indent="0">
              <a:buNone/>
            </a:pPr>
            <a:r>
              <a:rPr lang="en-US" b="1" dirty="0"/>
              <a:t> </a:t>
            </a:r>
            <a:r>
              <a:rPr lang="en-US" b="1" dirty="0" smtClean="0"/>
              <a:t>    </a:t>
            </a:r>
            <a:endParaRPr lang="en-US" dirty="0"/>
          </a:p>
        </p:txBody>
      </p:sp>
      <p:sp>
        <p:nvSpPr>
          <p:cNvPr id="2" name="Title 1"/>
          <p:cNvSpPr>
            <a:spLocks noGrp="1"/>
          </p:cNvSpPr>
          <p:nvPr>
            <p:ph type="title"/>
          </p:nvPr>
        </p:nvSpPr>
        <p:spPr/>
        <p:txBody>
          <a:bodyPr/>
          <a:lstStyle/>
          <a:p>
            <a:r>
              <a:rPr lang="en-US" dirty="0" smtClean="0"/>
              <a:t>Migrating Application Database</a:t>
            </a:r>
            <a:endParaRPr lang="en-US" dirty="0"/>
          </a:p>
        </p:txBody>
      </p:sp>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921717" y="2823194"/>
            <a:ext cx="3043700" cy="2621957"/>
          </a:xfrm>
          <a:prstGeom prst="rect">
            <a:avLst/>
          </a:prstGeom>
        </p:spPr>
      </p:pic>
      <p:pic>
        <p:nvPicPr>
          <p:cNvPr id="9" name="Picture 8"/>
          <p:cNvPicPr/>
          <p:nvPr/>
        </p:nvPicPr>
        <p:blipFill>
          <a:blip r:embed="rId4" cstate="print">
            <a:extLst>
              <a:ext uri="{28A0092B-C50C-407E-A947-70E740481C1C}">
                <a14:useLocalDpi xmlns:a14="http://schemas.microsoft.com/office/drawing/2010/main" val="0"/>
              </a:ext>
            </a:extLst>
          </a:blip>
          <a:stretch>
            <a:fillRect/>
          </a:stretch>
        </p:blipFill>
        <p:spPr>
          <a:xfrm>
            <a:off x="6547014" y="2470110"/>
            <a:ext cx="3103979" cy="4039332"/>
          </a:xfrm>
          <a:prstGeom prst="rect">
            <a:avLst/>
          </a:prstGeom>
        </p:spPr>
      </p:pic>
      <p:sp>
        <p:nvSpPr>
          <p:cNvPr id="5" name="Right Arrow 4"/>
          <p:cNvSpPr/>
          <p:nvPr/>
        </p:nvSpPr>
        <p:spPr>
          <a:xfrm>
            <a:off x="4507721" y="3594226"/>
            <a:ext cx="987732" cy="479833"/>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p:cNvSpPr/>
          <p:nvPr/>
        </p:nvSpPr>
        <p:spPr>
          <a:xfrm>
            <a:off x="6835366" y="3328930"/>
            <a:ext cx="4191756" cy="1750063"/>
          </a:xfrm>
          <a:prstGeom prst="rect">
            <a:avLst/>
          </a:prstGeom>
          <a:noFill/>
          <a:ln>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61718"/>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9690" y="860081"/>
            <a:ext cx="11963668" cy="3548958"/>
          </a:xfrm>
        </p:spPr>
        <p:txBody>
          <a:bodyPr>
            <a:noAutofit/>
          </a:bodyPr>
          <a:lstStyle/>
          <a:p>
            <a:r>
              <a:rPr lang="en-US" sz="6600" dirty="0" smtClean="0"/>
              <a:t>POP QUIZ:</a:t>
            </a:r>
            <a:br>
              <a:rPr lang="en-US" sz="6600" dirty="0" smtClean="0"/>
            </a:br>
            <a:r>
              <a:rPr lang="en-US" sz="6600" dirty="0" smtClean="0"/>
              <a:t/>
            </a:r>
            <a:br>
              <a:rPr lang="en-US" sz="6600" dirty="0" smtClean="0"/>
            </a:br>
            <a:r>
              <a:rPr lang="en-US" sz="6600" dirty="0" smtClean="0"/>
              <a:t>Why not load directly into a Windows Azure </a:t>
            </a:r>
            <a:r>
              <a:rPr lang="en-US" sz="6600" smtClean="0"/>
              <a:t>SQL database</a:t>
            </a:r>
            <a:r>
              <a:rPr lang="en-US" sz="6600" dirty="0" smtClean="0"/>
              <a:t>?</a:t>
            </a:r>
            <a:endParaRPr lang="en-US" sz="6600" dirty="0"/>
          </a:p>
        </p:txBody>
      </p:sp>
      <p:sp>
        <p:nvSpPr>
          <p:cNvPr id="2" name="Rectangle 1"/>
          <p:cNvSpPr/>
          <p:nvPr/>
        </p:nvSpPr>
        <p:spPr>
          <a:xfrm>
            <a:off x="796705" y="4814546"/>
            <a:ext cx="10447699" cy="1176219"/>
          </a:xfrm>
          <a:prstGeom prst="rect">
            <a:avLst/>
          </a:prstGeom>
        </p:spPr>
        <p:txBody>
          <a:bodyPr wrap="square">
            <a:spAutoFit/>
          </a:bodyPr>
          <a:lstStyle/>
          <a:p>
            <a:pPr>
              <a:lnSpc>
                <a:spcPct val="115000"/>
              </a:lnSpc>
              <a:spcAft>
                <a:spcPts val="1000"/>
              </a:spcAft>
            </a:pPr>
            <a:r>
              <a:rPr lang="en-US" b="1" i="1" dirty="0" err="1">
                <a:solidFill>
                  <a:srgbClr val="FF0000"/>
                </a:solidFill>
                <a:latin typeface="Garamond" panose="02020404030301010803" pitchFamily="18" charset="0"/>
                <a:ea typeface="Calibri" panose="020F0502020204030204" pitchFamily="34" charset="0"/>
                <a:cs typeface="Times New Roman" panose="02020603050405020304" pitchFamily="18" charset="0"/>
              </a:rPr>
              <a:t>Msg</a:t>
            </a:r>
            <a:r>
              <a:rPr lang="en-US" b="1" i="1" dirty="0">
                <a:solidFill>
                  <a:srgbClr val="FF0000"/>
                </a:solidFill>
                <a:latin typeface="Garamond" panose="02020404030301010803" pitchFamily="18" charset="0"/>
                <a:ea typeface="Calibri" panose="020F0502020204030204" pitchFamily="34" charset="0"/>
                <a:cs typeface="Times New Roman" panose="02020603050405020304" pitchFamily="18" charset="0"/>
              </a:rPr>
              <a:t> 40054, Level 16, State 1, Line 1</a:t>
            </a:r>
            <a:endParaRPr lang="en-US" b="1" dirty="0">
              <a:solidFill>
                <a:srgbClr val="FF0000"/>
              </a:solidFill>
              <a:latin typeface="Garamond" panose="02020404030301010803" pitchFamily="18" charset="0"/>
              <a:ea typeface="Calibri" panose="020F0502020204030204" pitchFamily="34" charset="0"/>
              <a:cs typeface="Times New Roman" panose="02020603050405020304" pitchFamily="18" charset="0"/>
            </a:endParaRPr>
          </a:p>
          <a:p>
            <a:pPr>
              <a:lnSpc>
                <a:spcPct val="115000"/>
              </a:lnSpc>
              <a:spcAft>
                <a:spcPts val="1000"/>
              </a:spcAft>
            </a:pPr>
            <a:r>
              <a:rPr lang="en-US" b="1" i="1" dirty="0">
                <a:solidFill>
                  <a:srgbClr val="FF0000"/>
                </a:solidFill>
                <a:latin typeface="Garamond" panose="02020404030301010803" pitchFamily="18" charset="0"/>
                <a:ea typeface="Calibri" panose="020F0502020204030204" pitchFamily="34" charset="0"/>
                <a:cs typeface="Times New Roman" panose="02020603050405020304" pitchFamily="18" charset="0"/>
              </a:rPr>
              <a:t>Tables without a clustered index are not supported in this version of SQL Server. Please create a clustered index and try again.</a:t>
            </a:r>
            <a:endParaRPr lang="en-US" b="1" dirty="0">
              <a:solidFill>
                <a:srgbClr val="FF0000"/>
              </a:solidFill>
              <a:effectLst/>
              <a:latin typeface="Garamond" panose="020204040303010108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38961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79413" y="1245702"/>
            <a:ext cx="11525250" cy="5432912"/>
          </a:xfrm>
        </p:spPr>
        <p:txBody>
          <a:bodyPr>
            <a:normAutofit/>
          </a:bodyPr>
          <a:lstStyle/>
          <a:p>
            <a:pPr marL="0" indent="0">
              <a:buNone/>
            </a:pPr>
            <a:r>
              <a:rPr lang="en-US" b="1" dirty="0"/>
              <a:t>4</a:t>
            </a:r>
            <a:r>
              <a:rPr lang="en-US" b="1" dirty="0" smtClean="0"/>
              <a:t>) Deploy database to Azure SQL database</a:t>
            </a:r>
          </a:p>
          <a:p>
            <a:pPr marL="0" indent="0">
              <a:buNone/>
            </a:pPr>
            <a:r>
              <a:rPr lang="en-US" b="1" dirty="0"/>
              <a:t> </a:t>
            </a:r>
            <a:r>
              <a:rPr lang="en-US" b="1" dirty="0" smtClean="0"/>
              <a:t>    </a:t>
            </a:r>
            <a:endParaRPr lang="en-US" dirty="0"/>
          </a:p>
        </p:txBody>
      </p:sp>
      <p:sp>
        <p:nvSpPr>
          <p:cNvPr id="2" name="Title 1"/>
          <p:cNvSpPr>
            <a:spLocks noGrp="1"/>
          </p:cNvSpPr>
          <p:nvPr>
            <p:ph type="title"/>
          </p:nvPr>
        </p:nvSpPr>
        <p:spPr/>
        <p:txBody>
          <a:bodyPr/>
          <a:lstStyle/>
          <a:p>
            <a:r>
              <a:rPr lang="en-US" dirty="0" smtClean="0"/>
              <a:t>Migrating Application Database</a:t>
            </a:r>
            <a:endParaRPr lang="en-US" dirty="0"/>
          </a:p>
        </p:txBody>
      </p:sp>
      <p:grpSp>
        <p:nvGrpSpPr>
          <p:cNvPr id="3" name="Group 2"/>
          <p:cNvGrpSpPr/>
          <p:nvPr/>
        </p:nvGrpSpPr>
        <p:grpSpPr>
          <a:xfrm>
            <a:off x="247461" y="2047139"/>
            <a:ext cx="5175565" cy="4631475"/>
            <a:chOff x="1940459" y="2047138"/>
            <a:chExt cx="5175565" cy="4631475"/>
          </a:xfrm>
        </p:grpSpPr>
        <p:pic>
          <p:nvPicPr>
            <p:cNvPr id="11" name="Picture 10"/>
            <p:cNvPicPr/>
            <p:nvPr/>
          </p:nvPicPr>
          <p:blipFill>
            <a:blip r:embed="rId3" cstate="print">
              <a:extLst>
                <a:ext uri="{28A0092B-C50C-407E-A947-70E740481C1C}">
                  <a14:useLocalDpi xmlns:a14="http://schemas.microsoft.com/office/drawing/2010/main" val="0"/>
                </a:ext>
              </a:extLst>
            </a:blip>
            <a:stretch>
              <a:fillRect/>
            </a:stretch>
          </p:blipFill>
          <p:spPr>
            <a:xfrm>
              <a:off x="1940459" y="2047138"/>
              <a:ext cx="5021656" cy="4631475"/>
            </a:xfrm>
            <a:prstGeom prst="rect">
              <a:avLst/>
            </a:prstGeom>
          </p:spPr>
        </p:pic>
        <p:sp>
          <p:nvSpPr>
            <p:cNvPr id="12" name="Rectangle 11"/>
            <p:cNvSpPr/>
            <p:nvPr/>
          </p:nvSpPr>
          <p:spPr>
            <a:xfrm>
              <a:off x="4409037" y="4886126"/>
              <a:ext cx="2706987" cy="310563"/>
            </a:xfrm>
            <a:prstGeom prst="rect">
              <a:avLst/>
            </a:prstGeom>
            <a:no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4" name="Group 3"/>
          <p:cNvGrpSpPr/>
          <p:nvPr/>
        </p:nvGrpSpPr>
        <p:grpSpPr>
          <a:xfrm>
            <a:off x="6518495" y="2047139"/>
            <a:ext cx="5314384" cy="4542728"/>
            <a:chOff x="6518495" y="2047139"/>
            <a:chExt cx="5314384" cy="4542728"/>
          </a:xfrm>
        </p:grpSpPr>
        <p:pic>
          <p:nvPicPr>
            <p:cNvPr id="13" name="Picture 12"/>
            <p:cNvPicPr/>
            <p:nvPr/>
          </p:nvPicPr>
          <p:blipFill>
            <a:blip r:embed="rId4" cstate="print">
              <a:extLst>
                <a:ext uri="{28A0092B-C50C-407E-A947-70E740481C1C}">
                  <a14:useLocalDpi xmlns:a14="http://schemas.microsoft.com/office/drawing/2010/main" val="0"/>
                </a:ext>
              </a:extLst>
            </a:blip>
            <a:stretch>
              <a:fillRect/>
            </a:stretch>
          </p:blipFill>
          <p:spPr>
            <a:xfrm>
              <a:off x="6518495" y="2047139"/>
              <a:ext cx="5314384" cy="4542728"/>
            </a:xfrm>
            <a:prstGeom prst="rect">
              <a:avLst/>
            </a:prstGeom>
          </p:spPr>
        </p:pic>
        <p:sp>
          <p:nvSpPr>
            <p:cNvPr id="14" name="Rectangle 13"/>
            <p:cNvSpPr/>
            <p:nvPr/>
          </p:nvSpPr>
          <p:spPr>
            <a:xfrm>
              <a:off x="7880075" y="3427010"/>
              <a:ext cx="3871323" cy="1253632"/>
            </a:xfrm>
            <a:prstGeom prst="rect">
              <a:avLst/>
            </a:prstGeom>
            <a:no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34274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Migrating Application Database</a:t>
            </a:r>
            <a:endParaRPr lang="en-US" dirty="0"/>
          </a:p>
        </p:txBody>
      </p:sp>
      <p:pic>
        <p:nvPicPr>
          <p:cNvPr id="15" name="Picture 14"/>
          <p:cNvPicPr/>
          <p:nvPr/>
        </p:nvPicPr>
        <p:blipFill>
          <a:blip r:embed="rId3" cstate="print">
            <a:extLst>
              <a:ext uri="{28A0092B-C50C-407E-A947-70E740481C1C}">
                <a14:useLocalDpi xmlns:a14="http://schemas.microsoft.com/office/drawing/2010/main" val="0"/>
              </a:ext>
            </a:extLst>
          </a:blip>
          <a:stretch>
            <a:fillRect/>
          </a:stretch>
        </p:blipFill>
        <p:spPr>
          <a:xfrm>
            <a:off x="6141730" y="1483863"/>
            <a:ext cx="5450918" cy="4998417"/>
          </a:xfrm>
          <a:prstGeom prst="rect">
            <a:avLst/>
          </a:prstGeom>
        </p:spPr>
      </p:pic>
      <p:pic>
        <p:nvPicPr>
          <p:cNvPr id="16" name="Picture 15"/>
          <p:cNvPicPr/>
          <p:nvPr/>
        </p:nvPicPr>
        <p:blipFill>
          <a:blip r:embed="rId4" cstate="print">
            <a:extLst>
              <a:ext uri="{28A0092B-C50C-407E-A947-70E740481C1C}">
                <a14:useLocalDpi xmlns:a14="http://schemas.microsoft.com/office/drawing/2010/main" val="0"/>
              </a:ext>
            </a:extLst>
          </a:blip>
          <a:stretch>
            <a:fillRect/>
          </a:stretch>
        </p:blipFill>
        <p:spPr>
          <a:xfrm>
            <a:off x="238408" y="1483863"/>
            <a:ext cx="5320420" cy="4998417"/>
          </a:xfrm>
          <a:prstGeom prst="rect">
            <a:avLst/>
          </a:prstGeom>
        </p:spPr>
      </p:pic>
    </p:spTree>
    <p:extLst>
      <p:ext uri="{BB962C8B-B14F-4D97-AF65-F5344CB8AC3E}">
        <p14:creationId xmlns:p14="http://schemas.microsoft.com/office/powerpoint/2010/main" val="2172962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Migrating Application Database</a:t>
            </a:r>
            <a:endParaRPr lang="en-US" dirty="0"/>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156925" y="1064392"/>
            <a:ext cx="5927003" cy="5671386"/>
          </a:xfrm>
          <a:prstGeom prst="rect">
            <a:avLst/>
          </a:prstGeom>
        </p:spPr>
      </p:pic>
      <p:pic>
        <p:nvPicPr>
          <p:cNvPr id="6" name="Picture 5"/>
          <p:cNvPicPr/>
          <p:nvPr/>
        </p:nvPicPr>
        <p:blipFill>
          <a:blip r:embed="rId4" cstate="print">
            <a:extLst>
              <a:ext uri="{28A0092B-C50C-407E-A947-70E740481C1C}">
                <a14:useLocalDpi xmlns:a14="http://schemas.microsoft.com/office/drawing/2010/main" val="0"/>
              </a:ext>
            </a:extLst>
          </a:blip>
          <a:stretch>
            <a:fillRect/>
          </a:stretch>
        </p:blipFill>
        <p:spPr>
          <a:xfrm>
            <a:off x="6222747" y="1245702"/>
            <a:ext cx="5818361" cy="1443177"/>
          </a:xfrm>
          <a:prstGeom prst="rect">
            <a:avLst/>
          </a:prstGeom>
        </p:spPr>
      </p:pic>
    </p:spTree>
    <p:extLst>
      <p:ext uri="{BB962C8B-B14F-4D97-AF65-F5344CB8AC3E}">
        <p14:creationId xmlns:p14="http://schemas.microsoft.com/office/powerpoint/2010/main" val="342278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Modify web.config</a:t>
            </a:r>
            <a:endParaRPr lang="en-US" dirty="0"/>
          </a:p>
        </p:txBody>
      </p:sp>
      <p:pic>
        <p:nvPicPr>
          <p:cNvPr id="7" name="Picture 6"/>
          <p:cNvPicPr/>
          <p:nvPr/>
        </p:nvPicPr>
        <p:blipFill>
          <a:blip r:embed="rId3" cstate="print">
            <a:extLst>
              <a:ext uri="{28A0092B-C50C-407E-A947-70E740481C1C}">
                <a14:useLocalDpi xmlns:a14="http://schemas.microsoft.com/office/drawing/2010/main" val="0"/>
              </a:ext>
            </a:extLst>
          </a:blip>
          <a:stretch>
            <a:fillRect/>
          </a:stretch>
        </p:blipFill>
        <p:spPr>
          <a:xfrm>
            <a:off x="763508" y="1245701"/>
            <a:ext cx="9186249" cy="2366631"/>
          </a:xfrm>
          <a:prstGeom prst="rect">
            <a:avLst/>
          </a:prstGeom>
        </p:spPr>
      </p:pic>
      <p:pic>
        <p:nvPicPr>
          <p:cNvPr id="8" name="Picture 7"/>
          <p:cNvPicPr/>
          <p:nvPr/>
        </p:nvPicPr>
        <p:blipFill>
          <a:blip r:embed="rId4" cstate="print">
            <a:extLst>
              <a:ext uri="{28A0092B-C50C-407E-A947-70E740481C1C}">
                <a14:useLocalDpi xmlns:a14="http://schemas.microsoft.com/office/drawing/2010/main" val="0"/>
              </a:ext>
            </a:extLst>
          </a:blip>
          <a:stretch>
            <a:fillRect/>
          </a:stretch>
        </p:blipFill>
        <p:spPr>
          <a:xfrm>
            <a:off x="2972554" y="3485584"/>
            <a:ext cx="5320419" cy="3223034"/>
          </a:xfrm>
          <a:prstGeom prst="rect">
            <a:avLst/>
          </a:prstGeom>
        </p:spPr>
      </p:pic>
    </p:spTree>
    <p:extLst>
      <p:ext uri="{BB962C8B-B14F-4D97-AF65-F5344CB8AC3E}">
        <p14:creationId xmlns:p14="http://schemas.microsoft.com/office/powerpoint/2010/main" val="1145412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8744" y="2706489"/>
            <a:ext cx="11963668" cy="1696639"/>
          </a:xfrm>
        </p:spPr>
        <p:txBody>
          <a:bodyPr>
            <a:noAutofit/>
          </a:bodyPr>
          <a:lstStyle/>
          <a:p>
            <a:r>
              <a:rPr lang="en-US" sz="6600" dirty="0" smtClean="0"/>
              <a:t>This was just one database </a:t>
            </a:r>
            <a:r>
              <a:rPr lang="en-US" sz="6600" dirty="0" smtClean="0">
                <a:sym typeface="Wingdings" panose="05000000000000000000" pitchFamily="2" charset="2"/>
              </a:rPr>
              <a:t></a:t>
            </a:r>
            <a:endParaRPr lang="en-US" sz="6600" dirty="0"/>
          </a:p>
        </p:txBody>
      </p:sp>
    </p:spTree>
    <p:extLst>
      <p:ext uri="{BB962C8B-B14F-4D97-AF65-F5344CB8AC3E}">
        <p14:creationId xmlns:p14="http://schemas.microsoft.com/office/powerpoint/2010/main" val="999938684"/>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79413" y="1245702"/>
            <a:ext cx="11525250" cy="5432912"/>
          </a:xfrm>
        </p:spPr>
        <p:txBody>
          <a:bodyPr>
            <a:normAutofit/>
          </a:bodyPr>
          <a:lstStyle/>
          <a:p>
            <a:pPr marL="0" indent="0">
              <a:buNone/>
            </a:pPr>
            <a:r>
              <a:rPr lang="en-US" b="1" dirty="0" smtClean="0"/>
              <a:t>1) </a:t>
            </a:r>
            <a:r>
              <a:rPr lang="en-US" b="1" dirty="0"/>
              <a:t>ASPNETDB.MDF </a:t>
            </a:r>
            <a:r>
              <a:rPr lang="en-US" b="1" dirty="0" smtClean="0"/>
              <a:t> </a:t>
            </a:r>
          </a:p>
          <a:p>
            <a:pPr marL="0" indent="0">
              <a:buNone/>
            </a:pPr>
            <a:r>
              <a:rPr lang="en-US" dirty="0" smtClean="0"/>
              <a:t>2) </a:t>
            </a:r>
            <a:r>
              <a:rPr lang="en-US" dirty="0"/>
              <a:t>Microsoft ASP.NET Universal </a:t>
            </a:r>
            <a:r>
              <a:rPr lang="en-US" dirty="0" smtClean="0"/>
              <a:t>Providers</a:t>
            </a:r>
          </a:p>
          <a:p>
            <a:pPr marL="0" indent="0">
              <a:buNone/>
            </a:pPr>
            <a:endParaRPr lang="en-US" dirty="0"/>
          </a:p>
        </p:txBody>
      </p:sp>
      <p:sp>
        <p:nvSpPr>
          <p:cNvPr id="2" name="Title 1"/>
          <p:cNvSpPr>
            <a:spLocks noGrp="1"/>
          </p:cNvSpPr>
          <p:nvPr>
            <p:ph type="title"/>
          </p:nvPr>
        </p:nvSpPr>
        <p:spPr/>
        <p:txBody>
          <a:bodyPr/>
          <a:lstStyle/>
          <a:p>
            <a:r>
              <a:rPr lang="en-US" dirty="0" smtClean="0"/>
              <a:t>Migrating Membership Database to Azure SQL</a:t>
            </a:r>
            <a:endParaRPr lang="en-US" dirty="0"/>
          </a:p>
        </p:txBody>
      </p:sp>
      <p:grpSp>
        <p:nvGrpSpPr>
          <p:cNvPr id="5" name="Group 4"/>
          <p:cNvGrpSpPr/>
          <p:nvPr/>
        </p:nvGrpSpPr>
        <p:grpSpPr>
          <a:xfrm>
            <a:off x="814812" y="2469044"/>
            <a:ext cx="3521798" cy="4316528"/>
            <a:chOff x="2453489" y="2541472"/>
            <a:chExt cx="3521798" cy="4316528"/>
          </a:xfrm>
        </p:grpSpPr>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2601221" y="2541472"/>
              <a:ext cx="3211104" cy="4316528"/>
            </a:xfrm>
            <a:prstGeom prst="rect">
              <a:avLst/>
            </a:prstGeom>
          </p:spPr>
        </p:pic>
        <p:sp>
          <p:nvSpPr>
            <p:cNvPr id="4" name="Rectangle 3"/>
            <p:cNvSpPr/>
            <p:nvPr/>
          </p:nvSpPr>
          <p:spPr>
            <a:xfrm>
              <a:off x="2453489" y="4653481"/>
              <a:ext cx="3521798" cy="280658"/>
            </a:xfrm>
            <a:prstGeom prst="rect">
              <a:avLst/>
            </a:prstGeom>
            <a:no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pic>
        <p:nvPicPr>
          <p:cNvPr id="9" name="Picture 8"/>
          <p:cNvPicPr/>
          <p:nvPr/>
        </p:nvPicPr>
        <p:blipFill>
          <a:blip r:embed="rId4" cstate="print">
            <a:extLst>
              <a:ext uri="{28A0092B-C50C-407E-A947-70E740481C1C}">
                <a14:useLocalDpi xmlns:a14="http://schemas.microsoft.com/office/drawing/2010/main" val="0"/>
              </a:ext>
            </a:extLst>
          </a:blip>
          <a:stretch>
            <a:fillRect/>
          </a:stretch>
        </p:blipFill>
        <p:spPr>
          <a:xfrm>
            <a:off x="4544516" y="2469044"/>
            <a:ext cx="6392069" cy="4316528"/>
          </a:xfrm>
          <a:prstGeom prst="rect">
            <a:avLst/>
          </a:prstGeom>
        </p:spPr>
      </p:pic>
    </p:spTree>
    <p:extLst>
      <p:ext uri="{BB962C8B-B14F-4D97-AF65-F5344CB8AC3E}">
        <p14:creationId xmlns:p14="http://schemas.microsoft.com/office/powerpoint/2010/main" val="1403320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Migrating Membership Database to Azure SQL</a:t>
            </a:r>
            <a:endParaRPr lang="en-US" dirty="0"/>
          </a:p>
        </p:txBody>
      </p:sp>
      <p:pic>
        <p:nvPicPr>
          <p:cNvPr id="10" name="Picture 9"/>
          <p:cNvPicPr/>
          <p:nvPr/>
        </p:nvPicPr>
        <p:blipFill>
          <a:blip r:embed="rId3" cstate="print">
            <a:extLst>
              <a:ext uri="{28A0092B-C50C-407E-A947-70E740481C1C}">
                <a14:useLocalDpi xmlns:a14="http://schemas.microsoft.com/office/drawing/2010/main" val="0"/>
              </a:ext>
            </a:extLst>
          </a:blip>
          <a:stretch>
            <a:fillRect/>
          </a:stretch>
        </p:blipFill>
        <p:spPr>
          <a:xfrm>
            <a:off x="3216997" y="907619"/>
            <a:ext cx="4659517" cy="5665197"/>
          </a:xfrm>
          <a:prstGeom prst="rect">
            <a:avLst/>
          </a:prstGeom>
        </p:spPr>
      </p:pic>
      <p:sp>
        <p:nvSpPr>
          <p:cNvPr id="6" name="TextBox 5"/>
          <p:cNvSpPr txBox="1"/>
          <p:nvPr/>
        </p:nvSpPr>
        <p:spPr>
          <a:xfrm>
            <a:off x="379514" y="907619"/>
            <a:ext cx="2292231" cy="400110"/>
          </a:xfrm>
          <a:prstGeom prst="rect">
            <a:avLst/>
          </a:prstGeom>
          <a:noFill/>
        </p:spPr>
        <p:txBody>
          <a:bodyPr wrap="none" rtlCol="0">
            <a:spAutoFit/>
          </a:bodyPr>
          <a:lstStyle/>
          <a:p>
            <a:r>
              <a:rPr lang="en-US" sz="2000" u="sng" dirty="0" smtClean="0">
                <a:latin typeface="Segoe UI" panose="020B0502040204020203" pitchFamily="34" charset="0"/>
                <a:cs typeface="Segoe UI" panose="020B0502040204020203" pitchFamily="34" charset="0"/>
              </a:rPr>
              <a:t>Modify web.config</a:t>
            </a:r>
            <a:endParaRPr lang="en-US" sz="2000" u="sng"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35843608"/>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Migrating Membership Database to Azure SQL</a:t>
            </a:r>
            <a:endParaRPr lang="en-US" dirty="0"/>
          </a:p>
        </p:txBody>
      </p:sp>
      <p:sp>
        <p:nvSpPr>
          <p:cNvPr id="6" name="TextBox 5"/>
          <p:cNvSpPr txBox="1"/>
          <p:nvPr/>
        </p:nvSpPr>
        <p:spPr>
          <a:xfrm>
            <a:off x="244619" y="1695270"/>
            <a:ext cx="3748270" cy="707886"/>
          </a:xfrm>
          <a:prstGeom prst="rect">
            <a:avLst/>
          </a:prstGeom>
          <a:noFill/>
        </p:spPr>
        <p:txBody>
          <a:bodyPr wrap="none" rtlCol="0">
            <a:spAutoFit/>
          </a:bodyPr>
          <a:lstStyle/>
          <a:p>
            <a:r>
              <a:rPr lang="en-US" sz="2000" u="sng" dirty="0" smtClean="0">
                <a:latin typeface="Segoe UI" panose="020B0502040204020203" pitchFamily="34" charset="0"/>
                <a:cs typeface="Segoe UI" panose="020B0502040204020203" pitchFamily="34" charset="0"/>
              </a:rPr>
              <a:t>Run the website to create</a:t>
            </a:r>
          </a:p>
          <a:p>
            <a:r>
              <a:rPr lang="en-US" sz="2000" u="sng" dirty="0" smtClean="0">
                <a:latin typeface="Segoe UI" panose="020B0502040204020203" pitchFamily="34" charset="0"/>
                <a:cs typeface="Segoe UI" panose="020B0502040204020203" pitchFamily="34" charset="0"/>
              </a:rPr>
              <a:t>Membership and session tables</a:t>
            </a:r>
            <a:endParaRPr lang="en-US" sz="2000" u="sng" dirty="0">
              <a:latin typeface="Segoe UI" panose="020B0502040204020203" pitchFamily="34" charset="0"/>
              <a:cs typeface="Segoe UI" panose="020B0502040204020203" pitchFamily="34" charset="0"/>
            </a:endParaRPr>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3992889" y="1182310"/>
            <a:ext cx="4055641" cy="5272811"/>
          </a:xfrm>
          <a:prstGeom prst="rect">
            <a:avLst/>
          </a:prstGeom>
        </p:spPr>
      </p:pic>
    </p:spTree>
    <p:extLst>
      <p:ext uri="{BB962C8B-B14F-4D97-AF65-F5344CB8AC3E}">
        <p14:creationId xmlns:p14="http://schemas.microsoft.com/office/powerpoint/2010/main" val="1819286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Meet James Chambers | ‏@</a:t>
            </a:r>
            <a:r>
              <a:rPr lang="en-US" sz="4000" dirty="0" err="1" smtClean="0"/>
              <a:t>CanadianJames</a:t>
            </a:r>
            <a:r>
              <a:rPr lang="en-US" sz="4000" dirty="0" smtClean="0"/>
              <a:t> </a:t>
            </a:r>
            <a:endParaRPr lang="en-US" sz="4000" dirty="0"/>
          </a:p>
        </p:txBody>
      </p:sp>
      <p:sp>
        <p:nvSpPr>
          <p:cNvPr id="7" name="Content Placeholder 6"/>
          <p:cNvSpPr>
            <a:spLocks noGrp="1"/>
          </p:cNvSpPr>
          <p:nvPr>
            <p:ph idx="10"/>
          </p:nvPr>
        </p:nvSpPr>
        <p:spPr>
          <a:xfrm>
            <a:off x="379413" y="1129146"/>
            <a:ext cx="11525250" cy="5290388"/>
          </a:xfrm>
        </p:spPr>
        <p:txBody>
          <a:bodyPr/>
          <a:lstStyle/>
          <a:p>
            <a:r>
              <a:rPr lang="en-US" dirty="0" smtClean="0"/>
              <a:t>An “In the trenches” Developer on the </a:t>
            </a:r>
            <a:r>
              <a:rPr lang="en-US" dirty="0" err="1" smtClean="0"/>
              <a:t>.Net</a:t>
            </a:r>
            <a:r>
              <a:rPr lang="en-US" dirty="0" smtClean="0"/>
              <a:t> stack</a:t>
            </a:r>
          </a:p>
          <a:p>
            <a:pPr lvl="1"/>
            <a:r>
              <a:rPr lang="en-US" dirty="0" smtClean="0"/>
              <a:t>Over 15 years professional development experience in </a:t>
            </a:r>
            <a:br>
              <a:rPr lang="en-US" dirty="0" smtClean="0"/>
            </a:br>
            <a:r>
              <a:rPr lang="en-US" dirty="0" smtClean="0"/>
              <a:t>a mix of languages and environments</a:t>
            </a:r>
          </a:p>
          <a:p>
            <a:pPr lvl="1"/>
            <a:r>
              <a:rPr lang="en-US" dirty="0" smtClean="0"/>
              <a:t>Has built applications in a variety of industries, from health care and oil &amp; gas to restaurant and resource management</a:t>
            </a:r>
          </a:p>
          <a:p>
            <a:r>
              <a:rPr lang="en-US" dirty="0" smtClean="0"/>
              <a:t>Author and Speaker </a:t>
            </a:r>
          </a:p>
          <a:p>
            <a:pPr lvl="1"/>
            <a:r>
              <a:rPr lang="en-US" dirty="0"/>
              <a:t>Frequent speaker at conferences, user groups and </a:t>
            </a:r>
            <a:r>
              <a:rPr lang="en-US" dirty="0" smtClean="0"/>
              <a:t>internal company workshops </a:t>
            </a:r>
          </a:p>
          <a:p>
            <a:pPr lvl="1"/>
            <a:r>
              <a:rPr lang="en-US" dirty="0" smtClean="0"/>
              <a:t>Chosen for Microsoft MVP award in </a:t>
            </a:r>
            <a:r>
              <a:rPr lang="en-US" dirty="0" err="1" smtClean="0"/>
              <a:t>Asp.Net</a:t>
            </a:r>
            <a:r>
              <a:rPr lang="en-US" dirty="0" smtClean="0"/>
              <a:t>/IIS for technical community involvement, mentorship and providing real world solutions</a:t>
            </a:r>
          </a:p>
          <a:p>
            <a:pPr lvl="1"/>
            <a:r>
              <a:rPr lang="en-US" dirty="0" smtClean="0">
                <a:hlinkClick r:id="rId3"/>
              </a:rPr>
              <a:t>http://jameschambers.com</a:t>
            </a:r>
            <a:r>
              <a:rPr lang="en-US" dirty="0" smtClean="0"/>
              <a:t> - </a:t>
            </a:r>
          </a:p>
          <a:p>
            <a:pPr lvl="1"/>
            <a:endParaRPr lang="en-US" dirty="0" smtClean="0"/>
          </a:p>
        </p:txBody>
      </p:sp>
      <p:pic>
        <p:nvPicPr>
          <p:cNvPr id="6" name="Picture 5"/>
          <p:cNvPicPr>
            <a:picLocks noChangeAspect="1"/>
          </p:cNvPicPr>
          <p:nvPr/>
        </p:nvPicPr>
        <p:blipFill>
          <a:blip r:embed="rId4"/>
          <a:stretch>
            <a:fillRect/>
          </a:stretch>
        </p:blipFill>
        <p:spPr>
          <a:xfrm>
            <a:off x="9829800" y="170663"/>
            <a:ext cx="2177177" cy="2281113"/>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40941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cstate="print">
            <a:duotone>
              <a:prstClr val="black"/>
              <a:schemeClr val="tx1">
                <a:lumMod val="50000"/>
                <a:tint val="45000"/>
                <a:satMod val="400000"/>
              </a:schemeClr>
            </a:duotone>
            <a:extLst>
              <a:ext uri="{28A0092B-C50C-407E-A947-70E740481C1C}">
                <a14:useLocalDpi xmlns:a14="http://schemas.microsoft.com/office/drawing/2010/main" val="0"/>
              </a:ext>
            </a:extLst>
          </a:blip>
          <a:stretch>
            <a:fillRect/>
          </a:stretch>
        </p:blipFill>
        <p:spPr>
          <a:xfrm>
            <a:off x="228661" y="867829"/>
            <a:ext cx="2757508" cy="2756791"/>
          </a:xfrm>
          <a:prstGeom prst="rect">
            <a:avLst/>
          </a:prstGeom>
          <a:effectLst>
            <a:outerShdw blurRad="50800" dist="50800" dir="5400000" algn="ctr" rotWithShape="0">
              <a:schemeClr val="bg1">
                <a:alpha val="13000"/>
              </a:schemeClr>
            </a:outerShdw>
          </a:effectLst>
        </p:spPr>
      </p:pic>
      <p:sp>
        <p:nvSpPr>
          <p:cNvPr id="12" name="Rectangle 11"/>
          <p:cNvSpPr/>
          <p:nvPr/>
        </p:nvSpPr>
        <p:spPr bwMode="auto">
          <a:xfrm>
            <a:off x="3134011" y="1456625"/>
            <a:ext cx="8515460" cy="994616"/>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48" tIns="0" rIns="121848" bIns="0" numCol="1" rtlCol="0" anchor="ctr" anchorCtr="0" compatLnSpc="1">
            <a:prstTxWarp prst="textNoShape">
              <a:avLst/>
            </a:prstTxWarp>
          </a:bodyPr>
          <a:lstStyle/>
          <a:p>
            <a:pPr fontAlgn="base">
              <a:spcBef>
                <a:spcPct val="0"/>
              </a:spcBef>
              <a:spcAft>
                <a:spcPct val="0"/>
              </a:spcAft>
              <a:buClr>
                <a:srgbClr val="FFFF99"/>
              </a:buClr>
              <a:buSzPct val="120000"/>
              <a:defRPr/>
            </a:pPr>
            <a:r>
              <a:rPr lang="en-US" sz="5467" spc="-100" dirty="0">
                <a:ln w="3175">
                  <a:noFill/>
                </a:ln>
                <a:gradFill>
                  <a:gsLst>
                    <a:gs pos="0">
                      <a:schemeClr val="tx1"/>
                    </a:gs>
                    <a:gs pos="100000">
                      <a:schemeClr val="tx1"/>
                    </a:gs>
                  </a:gsLst>
                  <a:lin ang="5400000" scaled="0"/>
                </a:gradFill>
                <a:latin typeface="Segoe UI" pitchFamily="34" charset="0"/>
                <a:ea typeface="Segoe UI" pitchFamily="34" charset="0"/>
                <a:cs typeface="Segoe UI" pitchFamily="34" charset="0"/>
              </a:rPr>
              <a:t>Windows Azure Web Sites</a:t>
            </a:r>
            <a:endParaRPr lang="en-US" altLang="zh-CN" sz="5467" spc="-100" dirty="0">
              <a:ln w="3175">
                <a:noFill/>
              </a:ln>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Rectangle 5"/>
          <p:cNvSpPr/>
          <p:nvPr/>
        </p:nvSpPr>
        <p:spPr bwMode="auto">
          <a:xfrm>
            <a:off x="3134011" y="2400651"/>
            <a:ext cx="8515460" cy="533400"/>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48" tIns="0" rIns="121848" bIns="0" numCol="1" rtlCol="0" anchor="t" anchorCtr="0" compatLnSpc="1">
            <a:prstTxWarp prst="textNoShape">
              <a:avLst/>
            </a:prstTxWarp>
          </a:bodyPr>
          <a:lstStyle/>
          <a:p>
            <a:pPr fontAlgn="base">
              <a:spcBef>
                <a:spcPct val="0"/>
              </a:spcBef>
              <a:spcAft>
                <a:spcPct val="0"/>
              </a:spcAft>
              <a:buClr>
                <a:srgbClr val="FFFF99"/>
              </a:buClr>
              <a:buSzPct val="120000"/>
              <a:defRPr/>
            </a:pPr>
            <a:r>
              <a:rPr lang="en-US" sz="3600" spc="-100" dirty="0">
                <a:ln w="3175">
                  <a:noFill/>
                </a:ln>
                <a:gradFill>
                  <a:gsLst>
                    <a:gs pos="0">
                      <a:schemeClr val="tx1"/>
                    </a:gs>
                    <a:gs pos="100000">
                      <a:schemeClr val="tx1"/>
                    </a:gs>
                  </a:gsLst>
                  <a:lin ang="5400000" scaled="0"/>
                </a:gradFill>
                <a:latin typeface="Segoe UI" pitchFamily="34" charset="0"/>
                <a:ea typeface="Segoe UI" pitchFamily="34" charset="0"/>
                <a:cs typeface="Segoe UI" pitchFamily="34" charset="0"/>
              </a:rPr>
              <a:t> powerful web sites in seconds</a:t>
            </a:r>
            <a:endParaRPr lang="en-US" altLang="zh-CN" sz="3600" spc="-100" dirty="0">
              <a:ln w="3175">
                <a:noFill/>
              </a:ln>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grpSp>
        <p:nvGrpSpPr>
          <p:cNvPr id="18" name="Group 17"/>
          <p:cNvGrpSpPr/>
          <p:nvPr/>
        </p:nvGrpSpPr>
        <p:grpSpPr>
          <a:xfrm>
            <a:off x="335631" y="4319057"/>
            <a:ext cx="3778653" cy="2365137"/>
            <a:chOff x="335543" y="3872726"/>
            <a:chExt cx="3777669" cy="2365137"/>
          </a:xfrm>
        </p:grpSpPr>
        <p:sp>
          <p:nvSpPr>
            <p:cNvPr id="2" name="Rectangle 1"/>
            <p:cNvSpPr/>
            <p:nvPr/>
          </p:nvSpPr>
          <p:spPr bwMode="auto">
            <a:xfrm>
              <a:off x="335543" y="3872727"/>
              <a:ext cx="3777669" cy="883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err="1">
                <a:gradFill>
                  <a:gsLst>
                    <a:gs pos="0">
                      <a:schemeClr val="tx1"/>
                    </a:gs>
                    <a:gs pos="100000">
                      <a:schemeClr val="tx1"/>
                    </a:gs>
                  </a:gsLst>
                  <a:lin ang="5400000" scaled="0"/>
                </a:gradFill>
              </a:endParaRPr>
            </a:p>
          </p:txBody>
        </p:sp>
        <p:sp>
          <p:nvSpPr>
            <p:cNvPr id="7" name="Rectangle 6"/>
            <p:cNvSpPr/>
            <p:nvPr/>
          </p:nvSpPr>
          <p:spPr bwMode="auto">
            <a:xfrm>
              <a:off x="335543" y="3872726"/>
              <a:ext cx="3777669" cy="9946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defTabSz="914084" fontAlgn="base">
                <a:spcBef>
                  <a:spcPct val="0"/>
                </a:spcBef>
                <a:spcAft>
                  <a:spcPct val="0"/>
                </a:spcAft>
              </a:pPr>
              <a:r>
                <a:rPr lang="en-US" sz="3600" dirty="0">
                  <a:gradFill>
                    <a:gsLst>
                      <a:gs pos="0">
                        <a:schemeClr val="tx1"/>
                      </a:gs>
                      <a:gs pos="100000">
                        <a:schemeClr val="tx1"/>
                      </a:gs>
                    </a:gsLst>
                    <a:lin ang="5400000" scaled="0"/>
                  </a:gradFill>
                </a:rPr>
                <a:t>start simple</a:t>
              </a:r>
              <a:endParaRPr lang="en-US" altLang="zh-CN" sz="3600" dirty="0">
                <a:gradFill>
                  <a:gsLst>
                    <a:gs pos="0">
                      <a:schemeClr val="tx1"/>
                    </a:gs>
                    <a:gs pos="100000">
                      <a:schemeClr val="tx1"/>
                    </a:gs>
                  </a:gsLst>
                  <a:lin ang="5400000" scaled="0"/>
                </a:gradFill>
              </a:endParaRPr>
            </a:p>
          </p:txBody>
        </p:sp>
        <p:sp>
          <p:nvSpPr>
            <p:cNvPr id="8" name="Rectangle 7"/>
            <p:cNvSpPr/>
            <p:nvPr/>
          </p:nvSpPr>
          <p:spPr bwMode="auto">
            <a:xfrm>
              <a:off x="335543" y="4811570"/>
              <a:ext cx="3572428" cy="14262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t" anchorCtr="0" compatLnSpc="1">
              <a:prstTxWarp prst="textNoShape">
                <a:avLst/>
              </a:prstTxWarp>
            </a:bodyPr>
            <a:lstStyle/>
            <a:p>
              <a:pPr defTabSz="914084" fontAlgn="base">
                <a:spcBef>
                  <a:spcPct val="0"/>
                </a:spcBef>
                <a:spcAft>
                  <a:spcPct val="0"/>
                </a:spcAft>
              </a:pPr>
              <a:r>
                <a:rPr lang="en-US" sz="2000" dirty="0">
                  <a:gradFill>
                    <a:gsLst>
                      <a:gs pos="0">
                        <a:schemeClr val="tx1"/>
                      </a:gs>
                      <a:gs pos="100000">
                        <a:schemeClr val="tx1"/>
                      </a:gs>
                    </a:gsLst>
                    <a:lin ang="5400000" scaled="0"/>
                  </a:gradFill>
                </a:rPr>
                <a:t>start free, scale up and out as you go, friction-free and without the headaches</a:t>
              </a:r>
              <a:endParaRPr lang="en-US" altLang="zh-CN" sz="2000" dirty="0">
                <a:gradFill>
                  <a:gsLst>
                    <a:gs pos="0">
                      <a:schemeClr val="tx1"/>
                    </a:gs>
                    <a:gs pos="100000">
                      <a:schemeClr val="tx1"/>
                    </a:gs>
                  </a:gsLst>
                  <a:lin ang="5400000" scaled="0"/>
                </a:gradFill>
              </a:endParaRPr>
            </a:p>
          </p:txBody>
        </p:sp>
      </p:grpSp>
      <p:grpSp>
        <p:nvGrpSpPr>
          <p:cNvPr id="19" name="Group 18"/>
          <p:cNvGrpSpPr/>
          <p:nvPr/>
        </p:nvGrpSpPr>
        <p:grpSpPr>
          <a:xfrm>
            <a:off x="4206674" y="4319052"/>
            <a:ext cx="3778653" cy="2371573"/>
            <a:chOff x="4205578" y="3872726"/>
            <a:chExt cx="3777669" cy="2371573"/>
          </a:xfrm>
        </p:grpSpPr>
        <p:sp>
          <p:nvSpPr>
            <p:cNvPr id="14" name="Rectangle 13"/>
            <p:cNvSpPr/>
            <p:nvPr/>
          </p:nvSpPr>
          <p:spPr bwMode="auto">
            <a:xfrm>
              <a:off x="4205578" y="3872726"/>
              <a:ext cx="3777669" cy="8838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60" tIns="60960" rIns="60960" bIns="60960" numCol="1" spcCol="0" rtlCol="0" fromWordArt="0" anchor="ctr" anchorCtr="0" forceAA="0" compatLnSpc="1">
              <a:prstTxWarp prst="textNoShape">
                <a:avLst/>
              </a:prstTxWarp>
              <a:noAutofit/>
            </a:bodyPr>
            <a:lstStyle/>
            <a:p>
              <a:pPr algn="ctr" defTabSz="914084" fontAlgn="base">
                <a:spcBef>
                  <a:spcPct val="0"/>
                </a:spcBef>
                <a:spcAft>
                  <a:spcPct val="0"/>
                </a:spcAft>
              </a:pPr>
              <a:endParaRPr lang="en-US" sz="2400" dirty="0" err="1">
                <a:gradFill>
                  <a:gsLst>
                    <a:gs pos="0">
                      <a:schemeClr val="tx1"/>
                    </a:gs>
                    <a:gs pos="100000">
                      <a:schemeClr val="tx1"/>
                    </a:gs>
                  </a:gsLst>
                  <a:lin ang="5400000" scaled="0"/>
                </a:gradFill>
                <a:ea typeface="Segoe UI" pitchFamily="34" charset="0"/>
                <a:cs typeface="Segoe UI" pitchFamily="34" charset="0"/>
              </a:endParaRPr>
            </a:p>
          </p:txBody>
        </p:sp>
        <p:sp>
          <p:nvSpPr>
            <p:cNvPr id="9" name="Rectangle 8"/>
            <p:cNvSpPr/>
            <p:nvPr/>
          </p:nvSpPr>
          <p:spPr bwMode="auto">
            <a:xfrm>
              <a:off x="4205578" y="3872726"/>
              <a:ext cx="3777669" cy="994616"/>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62464" tIns="0" rIns="162464" bIns="0" numCol="1" rtlCol="0" anchor="ctr" anchorCtr="0" compatLnSpc="1">
              <a:prstTxWarp prst="textNoShape">
                <a:avLst/>
              </a:prstTxWarp>
            </a:bodyPr>
            <a:lstStyle/>
            <a:p>
              <a:pPr defTabSz="914084" fontAlgn="base">
                <a:spcBef>
                  <a:spcPct val="0"/>
                </a:spcBef>
                <a:spcAft>
                  <a:spcPct val="0"/>
                </a:spcAft>
                <a:buClr>
                  <a:srgbClr val="FFFF99"/>
                </a:buClr>
                <a:buSzPct val="120000"/>
                <a:defRPr/>
              </a:pPr>
              <a:r>
                <a:rPr lang="en-US" sz="3600" dirty="0">
                  <a:gradFill>
                    <a:gsLst>
                      <a:gs pos="0">
                        <a:schemeClr val="tx1"/>
                      </a:gs>
                      <a:gs pos="100000">
                        <a:schemeClr val="tx1"/>
                      </a:gs>
                    </a:gsLst>
                    <a:lin ang="5400000" scaled="0"/>
                  </a:gradFill>
                </a:rPr>
                <a:t>code smart</a:t>
              </a:r>
              <a:endParaRPr lang="en-US" altLang="zh-CN" sz="3600" dirty="0">
                <a:gradFill>
                  <a:gsLst>
                    <a:gs pos="0">
                      <a:schemeClr val="tx1"/>
                    </a:gs>
                    <a:gs pos="100000">
                      <a:schemeClr val="tx1"/>
                    </a:gs>
                  </a:gsLst>
                  <a:lin ang="5400000" scaled="0"/>
                </a:gradFill>
              </a:endParaRPr>
            </a:p>
          </p:txBody>
        </p:sp>
        <p:sp>
          <p:nvSpPr>
            <p:cNvPr id="11" name="Rectangle 10"/>
            <p:cNvSpPr/>
            <p:nvPr/>
          </p:nvSpPr>
          <p:spPr bwMode="auto">
            <a:xfrm>
              <a:off x="4205578" y="4818006"/>
              <a:ext cx="3621251" cy="1426293"/>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62464" tIns="0" rIns="162464" bIns="0" numCol="1" rtlCol="0" anchor="t" anchorCtr="0" compatLnSpc="1">
              <a:prstTxWarp prst="textNoShape">
                <a:avLst/>
              </a:prstTxWarp>
            </a:bodyPr>
            <a:lstStyle/>
            <a:p>
              <a:pPr defTabSz="914084" fontAlgn="base">
                <a:spcBef>
                  <a:spcPct val="0"/>
                </a:spcBef>
                <a:spcAft>
                  <a:spcPct val="0"/>
                </a:spcAft>
                <a:buClr>
                  <a:srgbClr val="FFFF99"/>
                </a:buClr>
                <a:buSzPct val="120000"/>
                <a:defRPr/>
              </a:pPr>
              <a:r>
                <a:rPr lang="en-US" sz="2000" dirty="0">
                  <a:gradFill>
                    <a:gsLst>
                      <a:gs pos="0">
                        <a:schemeClr val="tx1"/>
                      </a:gs>
                      <a:gs pos="100000">
                        <a:schemeClr val="tx1"/>
                      </a:gs>
                    </a:gsLst>
                    <a:lin ang="5400000" scaled="0"/>
                  </a:gradFill>
                </a:rPr>
                <a:t>with classic asp, asp.net, </a:t>
              </a:r>
              <a:r>
                <a:rPr lang="en-US" sz="2000" dirty="0" err="1">
                  <a:gradFill>
                    <a:gsLst>
                      <a:gs pos="0">
                        <a:schemeClr val="tx1"/>
                      </a:gs>
                      <a:gs pos="100000">
                        <a:schemeClr val="tx1"/>
                      </a:gs>
                    </a:gsLst>
                    <a:lin ang="5400000" scaled="0"/>
                  </a:gradFill>
                </a:rPr>
                <a:t>php</a:t>
              </a:r>
              <a:r>
                <a:rPr lang="en-US" sz="2000" dirty="0">
                  <a:gradFill>
                    <a:gsLst>
                      <a:gs pos="0">
                        <a:schemeClr val="tx1"/>
                      </a:gs>
                      <a:gs pos="100000">
                        <a:schemeClr val="tx1"/>
                      </a:gs>
                    </a:gsLst>
                    <a:lin ang="5400000" scaled="0"/>
                  </a:gradFill>
                </a:rPr>
                <a:t> or node.js, develop on Windows, OSX or Linux</a:t>
              </a:r>
              <a:endParaRPr lang="en-US" altLang="zh-CN" sz="2000" dirty="0">
                <a:gradFill>
                  <a:gsLst>
                    <a:gs pos="0">
                      <a:schemeClr val="tx1"/>
                    </a:gs>
                    <a:gs pos="100000">
                      <a:schemeClr val="tx1"/>
                    </a:gs>
                  </a:gsLst>
                  <a:lin ang="5400000" scaled="0"/>
                </a:gradFill>
              </a:endParaRPr>
            </a:p>
          </p:txBody>
        </p:sp>
      </p:grpSp>
      <p:grpSp>
        <p:nvGrpSpPr>
          <p:cNvPr id="20" name="Group 19"/>
          <p:cNvGrpSpPr/>
          <p:nvPr/>
        </p:nvGrpSpPr>
        <p:grpSpPr>
          <a:xfrm>
            <a:off x="8077717" y="4319057"/>
            <a:ext cx="3856135" cy="2376023"/>
            <a:chOff x="8075613" y="3872726"/>
            <a:chExt cx="3855130" cy="2376022"/>
          </a:xfrm>
        </p:grpSpPr>
        <p:sp>
          <p:nvSpPr>
            <p:cNvPr id="15" name="Rectangle 14"/>
            <p:cNvSpPr/>
            <p:nvPr/>
          </p:nvSpPr>
          <p:spPr bwMode="auto">
            <a:xfrm>
              <a:off x="8075613" y="3872726"/>
              <a:ext cx="3777669" cy="88381"/>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60" tIns="60960" rIns="60960" bIns="60960" numCol="1" spcCol="0" rtlCol="0" fromWordArt="0" anchor="ctr" anchorCtr="0" forceAA="0" compatLnSpc="1">
              <a:prstTxWarp prst="textNoShape">
                <a:avLst/>
              </a:prstTxWarp>
              <a:noAutofit/>
            </a:bodyPr>
            <a:lstStyle/>
            <a:p>
              <a:pPr algn="ctr" defTabSz="914084" fontAlgn="base">
                <a:spcBef>
                  <a:spcPct val="0"/>
                </a:spcBef>
                <a:spcAft>
                  <a:spcPct val="0"/>
                </a:spcAft>
              </a:pPr>
              <a:endParaRPr lang="en-US" sz="2400" dirty="0" err="1">
                <a:gradFill>
                  <a:gsLst>
                    <a:gs pos="0">
                      <a:schemeClr val="tx1"/>
                    </a:gs>
                    <a:gs pos="100000">
                      <a:schemeClr val="tx1"/>
                    </a:gs>
                  </a:gsLst>
                  <a:lin ang="5400000" scaled="0"/>
                </a:gradFill>
                <a:ea typeface="Segoe UI" pitchFamily="34" charset="0"/>
                <a:cs typeface="Segoe UI" pitchFamily="34" charset="0"/>
              </a:endParaRPr>
            </a:p>
          </p:txBody>
        </p:sp>
        <p:sp>
          <p:nvSpPr>
            <p:cNvPr id="10" name="Rectangle 9"/>
            <p:cNvSpPr/>
            <p:nvPr/>
          </p:nvSpPr>
          <p:spPr bwMode="auto">
            <a:xfrm>
              <a:off x="8075613" y="3872726"/>
              <a:ext cx="3777669" cy="994616"/>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62464" tIns="0" rIns="162464" bIns="0" numCol="1" rtlCol="0" anchor="ctr" anchorCtr="0" compatLnSpc="1">
              <a:prstTxWarp prst="textNoShape">
                <a:avLst/>
              </a:prstTxWarp>
            </a:bodyPr>
            <a:lstStyle/>
            <a:p>
              <a:pPr defTabSz="914084" fontAlgn="base">
                <a:spcBef>
                  <a:spcPct val="0"/>
                </a:spcBef>
                <a:spcAft>
                  <a:spcPct val="0"/>
                </a:spcAft>
                <a:buClr>
                  <a:srgbClr val="FFFF99"/>
                </a:buClr>
                <a:buSzPct val="120000"/>
                <a:defRPr/>
              </a:pPr>
              <a:r>
                <a:rPr lang="en-US" sz="3600" dirty="0">
                  <a:gradFill>
                    <a:gsLst>
                      <a:gs pos="0">
                        <a:schemeClr val="tx1"/>
                      </a:gs>
                      <a:gs pos="100000">
                        <a:schemeClr val="tx1"/>
                      </a:gs>
                    </a:gsLst>
                    <a:lin ang="5400000" scaled="0"/>
                  </a:gradFill>
                </a:rPr>
                <a:t>go live</a:t>
              </a:r>
              <a:endParaRPr lang="en-US" altLang="zh-CN" sz="3600" dirty="0">
                <a:gradFill>
                  <a:gsLst>
                    <a:gs pos="0">
                      <a:schemeClr val="tx1"/>
                    </a:gs>
                    <a:gs pos="100000">
                      <a:schemeClr val="tx1"/>
                    </a:gs>
                  </a:gsLst>
                  <a:lin ang="5400000" scaled="0"/>
                </a:gradFill>
              </a:endParaRPr>
            </a:p>
          </p:txBody>
        </p:sp>
        <p:sp>
          <p:nvSpPr>
            <p:cNvPr id="16" name="Rectangle 15"/>
            <p:cNvSpPr/>
            <p:nvPr/>
          </p:nvSpPr>
          <p:spPr bwMode="auto">
            <a:xfrm>
              <a:off x="8075613" y="4822455"/>
              <a:ext cx="3855130" cy="1426293"/>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62464" tIns="0" rIns="162464" bIns="0" numCol="1" rtlCol="0" anchor="t" anchorCtr="0" compatLnSpc="1">
              <a:prstTxWarp prst="textNoShape">
                <a:avLst/>
              </a:prstTxWarp>
            </a:bodyPr>
            <a:lstStyle/>
            <a:p>
              <a:pPr fontAlgn="base">
                <a:spcBef>
                  <a:spcPct val="0"/>
                </a:spcBef>
                <a:spcAft>
                  <a:spcPct val="0"/>
                </a:spcAft>
                <a:buClr>
                  <a:srgbClr val="FFFF99"/>
                </a:buClr>
                <a:buSzPct val="120000"/>
                <a:defRPr/>
              </a:pPr>
              <a:r>
                <a:rPr lang="en-US" sz="2000" dirty="0">
                  <a:gradFill>
                    <a:gsLst>
                      <a:gs pos="0">
                        <a:schemeClr val="tx1"/>
                      </a:gs>
                      <a:gs pos="100000">
                        <a:schemeClr val="tx1"/>
                      </a:gs>
                    </a:gsLst>
                    <a:lin ang="5400000" scaled="0"/>
                  </a:gradFill>
                </a:rPr>
                <a:t>deploy live in seconds, easily monitor performance, rapidly diagnose and fix issues</a:t>
              </a:r>
              <a:endParaRPr lang="en-US" altLang="zh-CN" sz="2000" dirty="0">
                <a:gradFill>
                  <a:gsLst>
                    <a:gs pos="0">
                      <a:schemeClr val="tx1"/>
                    </a:gs>
                    <a:gs pos="100000">
                      <a:schemeClr val="tx1"/>
                    </a:gs>
                  </a:gsLst>
                  <a:lin ang="5400000" scaled="0"/>
                </a:gradFill>
              </a:endParaRPr>
            </a:p>
          </p:txBody>
        </p:sp>
      </p:grpSp>
    </p:spTree>
    <p:extLst>
      <p:ext uri="{BB962C8B-B14F-4D97-AF65-F5344CB8AC3E}">
        <p14:creationId xmlns:p14="http://schemas.microsoft.com/office/powerpoint/2010/main" val="772707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Publish the website to WAWS</a:t>
            </a:r>
            <a:endParaRPr lang="en-US" dirty="0"/>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564332" y="1044245"/>
            <a:ext cx="7556626" cy="3926107"/>
          </a:xfrm>
          <a:prstGeom prst="rect">
            <a:avLst/>
          </a:prstGeom>
        </p:spPr>
      </p:pic>
      <p:pic>
        <p:nvPicPr>
          <p:cNvPr id="7" name="Picture 6"/>
          <p:cNvPicPr/>
          <p:nvPr/>
        </p:nvPicPr>
        <p:blipFill>
          <a:blip r:embed="rId4" cstate="print">
            <a:extLst>
              <a:ext uri="{28A0092B-C50C-407E-A947-70E740481C1C}">
                <a14:useLocalDpi xmlns:a14="http://schemas.microsoft.com/office/drawing/2010/main" val="0"/>
              </a:ext>
            </a:extLst>
          </a:blip>
          <a:stretch>
            <a:fillRect/>
          </a:stretch>
        </p:blipFill>
        <p:spPr>
          <a:xfrm>
            <a:off x="1397251" y="2541607"/>
            <a:ext cx="7737696" cy="1206528"/>
          </a:xfrm>
          <a:prstGeom prst="rect">
            <a:avLst/>
          </a:prstGeom>
        </p:spPr>
      </p:pic>
      <p:pic>
        <p:nvPicPr>
          <p:cNvPr id="8" name="Picture 7"/>
          <p:cNvPicPr/>
          <p:nvPr/>
        </p:nvPicPr>
        <p:blipFill>
          <a:blip r:embed="rId5" cstate="print">
            <a:extLst>
              <a:ext uri="{28A0092B-C50C-407E-A947-70E740481C1C}">
                <a14:useLocalDpi xmlns:a14="http://schemas.microsoft.com/office/drawing/2010/main" val="0"/>
              </a:ext>
            </a:extLst>
          </a:blip>
          <a:stretch>
            <a:fillRect/>
          </a:stretch>
        </p:blipFill>
        <p:spPr>
          <a:xfrm>
            <a:off x="1904144" y="1044245"/>
            <a:ext cx="7363146" cy="5418200"/>
          </a:xfrm>
          <a:prstGeom prst="rect">
            <a:avLst/>
          </a:prstGeom>
        </p:spPr>
      </p:pic>
      <p:pic>
        <p:nvPicPr>
          <p:cNvPr id="9" name="Picture 8"/>
          <p:cNvPicPr/>
          <p:nvPr/>
        </p:nvPicPr>
        <p:blipFill>
          <a:blip r:embed="rId6" cstate="print">
            <a:extLst>
              <a:ext uri="{28A0092B-C50C-407E-A947-70E740481C1C}">
                <a14:useLocalDpi xmlns:a14="http://schemas.microsoft.com/office/drawing/2010/main" val="0"/>
              </a:ext>
            </a:extLst>
          </a:blip>
          <a:stretch>
            <a:fillRect/>
          </a:stretch>
        </p:blipFill>
        <p:spPr>
          <a:xfrm>
            <a:off x="1904144" y="1044245"/>
            <a:ext cx="8431658" cy="5813755"/>
          </a:xfrm>
          <a:prstGeom prst="rect">
            <a:avLst/>
          </a:prstGeom>
        </p:spPr>
      </p:pic>
    </p:spTree>
    <p:extLst>
      <p:ext uri="{BB962C8B-B14F-4D97-AF65-F5344CB8AC3E}">
        <p14:creationId xmlns:p14="http://schemas.microsoft.com/office/powerpoint/2010/main" val="1430753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7"/>
                                        </p:tgtEl>
                                        <p:attrNameLst>
                                          <p:attrName>style.visibility</p:attrName>
                                        </p:attrNameLst>
                                      </p:cBhvr>
                                      <p:to>
                                        <p:strVal val="hidden"/>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8"/>
                                        </p:tgtEl>
                                        <p:attrNameLst>
                                          <p:attrName>style.visibility</p:attrName>
                                        </p:attrNameLst>
                                      </p:cBhvr>
                                      <p:to>
                                        <p:strVal val="hidden"/>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332" y="2353403"/>
            <a:ext cx="11963668" cy="1696639"/>
          </a:xfrm>
        </p:spPr>
        <p:txBody>
          <a:bodyPr>
            <a:noAutofit/>
          </a:bodyPr>
          <a:lstStyle/>
          <a:p>
            <a:r>
              <a:rPr lang="en-US" sz="6600" dirty="0" smtClean="0"/>
              <a:t>Congratulations! We just moved the data-tier out of the website.</a:t>
            </a:r>
            <a:endParaRPr lang="en-US" sz="6600" dirty="0"/>
          </a:p>
        </p:txBody>
      </p:sp>
    </p:spTree>
    <p:extLst>
      <p:ext uri="{BB962C8B-B14F-4D97-AF65-F5344CB8AC3E}">
        <p14:creationId xmlns:p14="http://schemas.microsoft.com/office/powerpoint/2010/main" val="958299745"/>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79413" y="1245702"/>
            <a:ext cx="11525250" cy="5432912"/>
          </a:xfrm>
        </p:spPr>
        <p:txBody>
          <a:bodyPr>
            <a:normAutofit/>
          </a:bodyPr>
          <a:lstStyle/>
          <a:p>
            <a:pPr marL="514350" indent="-514350">
              <a:buFont typeface="+mj-lt"/>
              <a:buAutoNum type="arabicParenR"/>
            </a:pPr>
            <a:r>
              <a:rPr lang="en-US" b="1" strike="sngStrike" dirty="0" smtClean="0"/>
              <a:t>Migrating</a:t>
            </a:r>
            <a:r>
              <a:rPr lang="en-US" strike="sngStrike" dirty="0" smtClean="0"/>
              <a:t> Databases (the 800 pound Gorilla)</a:t>
            </a:r>
          </a:p>
          <a:p>
            <a:pPr marL="914265" lvl="1" indent="-514350">
              <a:buFont typeface="Arial" panose="020B0604020202020204" pitchFamily="34" charset="0"/>
              <a:buChar char="•"/>
            </a:pPr>
            <a:r>
              <a:rPr lang="en-US" strike="sngStrike" dirty="0" smtClean="0"/>
              <a:t>Application Database</a:t>
            </a:r>
          </a:p>
          <a:p>
            <a:pPr marL="914265" lvl="1" indent="-514350">
              <a:buFont typeface="Arial" panose="020B0604020202020204" pitchFamily="34" charset="0"/>
              <a:buChar char="•"/>
            </a:pPr>
            <a:r>
              <a:rPr lang="en-US" strike="sngStrike" dirty="0" smtClean="0"/>
              <a:t>Membership Database</a:t>
            </a:r>
          </a:p>
          <a:p>
            <a:pPr marL="514350" indent="-514350">
              <a:buFont typeface="+mj-lt"/>
              <a:buAutoNum type="arabicParenR"/>
            </a:pPr>
            <a:r>
              <a:rPr lang="en-US" strike="sngStrike" dirty="0" smtClean="0"/>
              <a:t>Enable </a:t>
            </a:r>
            <a:r>
              <a:rPr lang="en-US" b="1" strike="sngStrike" dirty="0" smtClean="0"/>
              <a:t>Session Management </a:t>
            </a:r>
          </a:p>
          <a:p>
            <a:pPr marL="514350" indent="-514350">
              <a:buFont typeface="+mj-lt"/>
              <a:buAutoNum type="arabicParenR"/>
            </a:pPr>
            <a:r>
              <a:rPr lang="en-US" dirty="0" smtClean="0"/>
              <a:t>Adding </a:t>
            </a:r>
            <a:r>
              <a:rPr lang="en-US" b="1" dirty="0" smtClean="0"/>
              <a:t>ElasticSearch</a:t>
            </a:r>
            <a:r>
              <a:rPr lang="en-US" dirty="0" smtClean="0"/>
              <a:t> support</a:t>
            </a:r>
          </a:p>
          <a:p>
            <a:pPr marL="514350" indent="-514350">
              <a:buFont typeface="+mj-lt"/>
              <a:buAutoNum type="arabicParenR"/>
            </a:pPr>
            <a:r>
              <a:rPr lang="en-US" dirty="0" smtClean="0"/>
              <a:t>Adding Custom </a:t>
            </a:r>
            <a:r>
              <a:rPr lang="en-US" b="1" dirty="0" smtClean="0"/>
              <a:t>Analytics</a:t>
            </a:r>
            <a:r>
              <a:rPr lang="en-US" dirty="0" smtClean="0"/>
              <a:t> with PIWIK</a:t>
            </a:r>
          </a:p>
          <a:p>
            <a:pPr marL="514350" indent="-514350">
              <a:buFont typeface="+mj-lt"/>
              <a:buAutoNum type="arabicParenR"/>
            </a:pPr>
            <a:endParaRPr lang="en-US" dirty="0"/>
          </a:p>
        </p:txBody>
      </p:sp>
      <p:sp>
        <p:nvSpPr>
          <p:cNvPr id="2" name="Title 1"/>
          <p:cNvSpPr>
            <a:spLocks noGrp="1"/>
          </p:cNvSpPr>
          <p:nvPr>
            <p:ph type="title"/>
          </p:nvPr>
        </p:nvSpPr>
        <p:spPr/>
        <p:txBody>
          <a:bodyPr/>
          <a:lstStyle/>
          <a:p>
            <a:r>
              <a:rPr lang="en-US" dirty="0" smtClean="0"/>
              <a:t>Migration Activities</a:t>
            </a:r>
            <a:endParaRPr lang="en-US" dirty="0"/>
          </a:p>
        </p:txBody>
      </p:sp>
    </p:spTree>
    <p:extLst>
      <p:ext uri="{BB962C8B-B14F-4D97-AF65-F5344CB8AC3E}">
        <p14:creationId xmlns:p14="http://schemas.microsoft.com/office/powerpoint/2010/main" val="3880483016"/>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Search Concept</a:t>
            </a:r>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051389" y="1986008"/>
            <a:ext cx="9263865" cy="4188761"/>
          </a:xfrm>
          <a:prstGeom prst="rect">
            <a:avLst/>
          </a:prstGeom>
        </p:spPr>
      </p:pic>
    </p:spTree>
    <p:extLst>
      <p:ext uri="{BB962C8B-B14F-4D97-AF65-F5344CB8AC3E}">
        <p14:creationId xmlns:p14="http://schemas.microsoft.com/office/powerpoint/2010/main" val="3618180261"/>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ElasticSearch Concepts</a:t>
            </a:r>
            <a:endParaRPr lang="en-US" dirty="0"/>
          </a:p>
        </p:txBody>
      </p:sp>
      <p:sp>
        <p:nvSpPr>
          <p:cNvPr id="3" name="Content Placeholder 2"/>
          <p:cNvSpPr>
            <a:spLocks noGrp="1"/>
          </p:cNvSpPr>
          <p:nvPr>
            <p:ph sz="quarter" idx="10"/>
          </p:nvPr>
        </p:nvSpPr>
        <p:spPr/>
        <p:txBody>
          <a:bodyPr/>
          <a:lstStyle/>
          <a:p>
            <a:r>
              <a:rPr lang="en-US" b="1" u="sng" dirty="0">
                <a:hlinkClick r:id="rId2"/>
              </a:rPr>
              <a:t>http://www.elasticsearchtutorial.com/</a:t>
            </a:r>
            <a:endParaRPr lang="en-US" b="1" dirty="0"/>
          </a:p>
          <a:p>
            <a:r>
              <a:rPr lang="en-US" b="1" u="sng" dirty="0">
                <a:hlinkClick r:id="rId3"/>
              </a:rPr>
              <a:t>http://www.elasticsearchtutorial.com/basic-elasticsearch-concepts.html</a:t>
            </a:r>
            <a:endParaRPr lang="en-US" b="1" dirty="0"/>
          </a:p>
          <a:p>
            <a:r>
              <a:rPr lang="en-US" b="1" u="sng" dirty="0">
                <a:hlinkClick r:id="rId4"/>
              </a:rPr>
              <a:t>http://joelabrahamsson.com/elasticsearch-101/</a:t>
            </a:r>
            <a:endParaRPr lang="en-US" b="1" dirty="0"/>
          </a:p>
          <a:p>
            <a:r>
              <a:rPr lang="en-US" b="1" u="sng" dirty="0">
                <a:hlinkClick r:id="rId5"/>
              </a:rPr>
              <a:t>http://www.elasticsearch.org</a:t>
            </a:r>
            <a:endParaRPr lang="en-US" b="1" dirty="0"/>
          </a:p>
          <a:p>
            <a:endParaRPr lang="en-US" dirty="0"/>
          </a:p>
        </p:txBody>
      </p:sp>
    </p:spTree>
    <p:extLst>
      <p:ext uri="{BB962C8B-B14F-4D97-AF65-F5344CB8AC3E}">
        <p14:creationId xmlns:p14="http://schemas.microsoft.com/office/powerpoint/2010/main" val="1083734464"/>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Music Store Search Conceptual Architecture</a:t>
            </a:r>
            <a:endParaRPr lang="en-US" dirty="0"/>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940105" y="1573408"/>
            <a:ext cx="9669137" cy="4342650"/>
          </a:xfrm>
          <a:prstGeom prst="rect">
            <a:avLst/>
          </a:prstGeom>
        </p:spPr>
      </p:pic>
    </p:spTree>
    <p:extLst>
      <p:ext uri="{BB962C8B-B14F-4D97-AF65-F5344CB8AC3E}">
        <p14:creationId xmlns:p14="http://schemas.microsoft.com/office/powerpoint/2010/main" val="1309564964"/>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Run ElasticSearch locally and with dynamicdeploy.com</a:t>
            </a:r>
            <a:br>
              <a:rPr lang="en-US" dirty="0" smtClean="0"/>
            </a:br>
            <a:r>
              <a:rPr lang="en-US" dirty="0" smtClean="0"/>
              <a:t/>
            </a:r>
            <a:br>
              <a:rPr lang="en-US" dirty="0" smtClean="0"/>
            </a:br>
            <a:r>
              <a:rPr lang="en-US" sz="1800" dirty="0" smtClean="0">
                <a:latin typeface="Segoe UI" panose="020B0502040204020203" pitchFamily="34" charset="0"/>
                <a:cs typeface="Segoe UI" panose="020B0502040204020203" pitchFamily="34" charset="0"/>
              </a:rPr>
              <a:t>Live:</a:t>
            </a:r>
            <a:r>
              <a:rPr lang="en-US" dirty="0" smtClean="0"/>
              <a:t> </a:t>
            </a:r>
            <a:r>
              <a:rPr lang="en-US" sz="1800" dirty="0" smtClean="0">
                <a:latin typeface="Segoe UI" panose="020B0502040204020203" pitchFamily="34" charset="0"/>
                <a:cs typeface="Segoe UI" panose="020B0502040204020203" pitchFamily="34" charset="0"/>
                <a:hlinkClick r:id="rId3"/>
              </a:rPr>
              <a:t>http</a:t>
            </a:r>
            <a:r>
              <a:rPr lang="en-US" sz="1800" dirty="0">
                <a:latin typeface="Segoe UI" panose="020B0502040204020203" pitchFamily="34" charset="0"/>
                <a:cs typeface="Segoe UI" panose="020B0502040204020203" pitchFamily="34" charset="0"/>
                <a:hlinkClick r:id="rId3"/>
              </a:rPr>
              <a:t>://elasticsearchvm.cloudapp.net:9200</a:t>
            </a:r>
            <a:r>
              <a:rPr lang="en-US" sz="1800" dirty="0" smtClean="0">
                <a:latin typeface="Segoe UI" panose="020B0502040204020203" pitchFamily="34" charset="0"/>
                <a:cs typeface="Segoe UI" panose="020B0502040204020203" pitchFamily="34" charset="0"/>
                <a:hlinkClick r:id="rId3"/>
              </a:rPr>
              <a:t>/</a:t>
            </a:r>
            <a:r>
              <a:rPr lang="en-US" sz="1800" dirty="0" smtClean="0">
                <a:latin typeface="Segoe UI" panose="020B0502040204020203" pitchFamily="34" charset="0"/>
                <a:cs typeface="Segoe UI" panose="020B0502040204020203" pitchFamily="34" charset="0"/>
              </a:rPr>
              <a:t/>
            </a:r>
            <a:br>
              <a:rPr lang="en-US" sz="1800" dirty="0" smtClean="0">
                <a:latin typeface="Segoe UI" panose="020B0502040204020203" pitchFamily="34" charset="0"/>
                <a:cs typeface="Segoe UI" panose="020B0502040204020203" pitchFamily="34" charset="0"/>
              </a:rPr>
            </a:br>
            <a:r>
              <a:rPr lang="en-US" sz="1800" dirty="0" smtClean="0">
                <a:latin typeface="Segoe UI" panose="020B0502040204020203" pitchFamily="34" charset="0"/>
                <a:cs typeface="Segoe UI" panose="020B0502040204020203" pitchFamily="34" charset="0"/>
              </a:rPr>
              <a:t>Head: </a:t>
            </a:r>
            <a:r>
              <a:rPr lang="en-US" sz="1800" dirty="0">
                <a:latin typeface="Segoe UI" panose="020B0502040204020203" pitchFamily="34" charset="0"/>
                <a:cs typeface="Segoe UI" panose="020B0502040204020203" pitchFamily="34" charset="0"/>
                <a:hlinkClick r:id="rId4"/>
              </a:rPr>
              <a:t>http://elasticsearchvm.cloudapp.net:9200/_plugin/head/</a:t>
            </a:r>
            <a:r>
              <a:rPr lang="en-US" dirty="0"/>
              <a:t/>
            </a:r>
            <a:br>
              <a:rPr lang="en-US" dirty="0"/>
            </a:br>
            <a:endParaRPr lang="en-US" dirty="0"/>
          </a:p>
        </p:txBody>
      </p:sp>
    </p:spTree>
    <p:extLst>
      <p:ext uri="{BB962C8B-B14F-4D97-AF65-F5344CB8AC3E}">
        <p14:creationId xmlns:p14="http://schemas.microsoft.com/office/powerpoint/2010/main" val="1732825092"/>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332" y="238165"/>
            <a:ext cx="11963668" cy="1458434"/>
          </a:xfrm>
        </p:spPr>
        <p:txBody>
          <a:bodyPr>
            <a:noAutofit/>
          </a:bodyPr>
          <a:lstStyle/>
          <a:p>
            <a:r>
              <a:rPr lang="en-US" sz="4800" dirty="0" smtClean="0"/>
              <a:t>Deploying ElasticSearch Virtual Machine using dynamicdeploy.com</a:t>
            </a:r>
            <a:endParaRPr lang="en-US" sz="4800" dirty="0"/>
          </a:p>
        </p:txBody>
      </p:sp>
      <p:sp>
        <p:nvSpPr>
          <p:cNvPr id="2" name="Rectangle 1"/>
          <p:cNvSpPr/>
          <p:nvPr/>
        </p:nvSpPr>
        <p:spPr>
          <a:xfrm>
            <a:off x="242695" y="2915028"/>
            <a:ext cx="10994509" cy="523220"/>
          </a:xfrm>
          <a:prstGeom prst="rect">
            <a:avLst/>
          </a:prstGeom>
        </p:spPr>
        <p:txBody>
          <a:bodyPr wrap="square">
            <a:spAutoFit/>
          </a:bodyPr>
          <a:lstStyle/>
          <a:p>
            <a:r>
              <a:rPr lang="en-US" sz="2800" dirty="0" smtClean="0">
                <a:latin typeface="Segoe UI" panose="020B0502040204020203" pitchFamily="34" charset="0"/>
                <a:cs typeface="Segoe UI" panose="020B0502040204020203" pitchFamily="34" charset="0"/>
                <a:hlinkClick r:id="rId3"/>
              </a:rPr>
              <a:t>http://www.dynamicdeploy.com/packagedetails.aspx?pkgid=89</a:t>
            </a:r>
            <a:endParaRPr lang="en-US" sz="2800" dirty="0">
              <a:latin typeface="Segoe UI" panose="020B0502040204020203" pitchFamily="34" charset="0"/>
              <a:cs typeface="Segoe UI" panose="020B0502040204020203" pitchFamily="34" charset="0"/>
            </a:endParaRPr>
          </a:p>
        </p:txBody>
      </p:sp>
      <p:grpSp>
        <p:nvGrpSpPr>
          <p:cNvPr id="7" name="Group 6"/>
          <p:cNvGrpSpPr/>
          <p:nvPr/>
        </p:nvGrpSpPr>
        <p:grpSpPr>
          <a:xfrm>
            <a:off x="228332" y="4015115"/>
            <a:ext cx="11655846" cy="1371651"/>
            <a:chOff x="228332" y="4015115"/>
            <a:chExt cx="11655846" cy="1371651"/>
          </a:xfrm>
        </p:grpSpPr>
        <p:sp>
          <p:nvSpPr>
            <p:cNvPr id="3" name="Rectangle 2"/>
            <p:cNvSpPr/>
            <p:nvPr/>
          </p:nvSpPr>
          <p:spPr>
            <a:xfrm>
              <a:off x="228332" y="4863546"/>
              <a:ext cx="11655846" cy="523220"/>
            </a:xfrm>
            <a:prstGeom prst="rect">
              <a:avLst/>
            </a:prstGeom>
          </p:spPr>
          <p:txBody>
            <a:bodyPr wrap="square">
              <a:spAutoFit/>
            </a:bodyPr>
            <a:lstStyle/>
            <a:p>
              <a:r>
                <a:rPr lang="en-US" sz="2800" dirty="0">
                  <a:latin typeface="Segoe UI" panose="020B0502040204020203" pitchFamily="34" charset="0"/>
                  <a:cs typeface="Segoe UI" panose="020B0502040204020203" pitchFamily="34" charset="0"/>
                  <a:hlinkClick r:id="rId4"/>
                </a:rPr>
                <a:t>http://t.co/wguojva0Mi</a:t>
              </a:r>
              <a:endParaRPr lang="en-US" sz="2800" dirty="0">
                <a:latin typeface="Segoe UI" panose="020B0502040204020203" pitchFamily="34" charset="0"/>
                <a:cs typeface="Segoe UI" panose="020B0502040204020203" pitchFamily="34" charset="0"/>
              </a:endParaRPr>
            </a:p>
          </p:txBody>
        </p:sp>
        <p:sp>
          <p:nvSpPr>
            <p:cNvPr id="5" name="Title 3"/>
            <p:cNvSpPr txBox="1">
              <a:spLocks/>
            </p:cNvSpPr>
            <p:nvPr/>
          </p:nvSpPr>
          <p:spPr>
            <a:xfrm>
              <a:off x="242696" y="4015115"/>
              <a:ext cx="5298788" cy="733155"/>
            </a:xfrm>
            <a:prstGeom prst="rect">
              <a:avLst/>
            </a:prstGeom>
          </p:spPr>
          <p:txBody>
            <a:bodyPr vert="horz" lIns="91409" tIns="45705" rIns="91409" bIns="45705" rtlCol="0" anchor="t" anchorCtr="0">
              <a:noAutofit/>
            </a:bodyPr>
            <a:lst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sz="3600" dirty="0" smtClean="0"/>
                <a:t>Step-by-step procedure </a:t>
              </a:r>
              <a:endParaRPr lang="en-US" sz="3600" dirty="0"/>
            </a:p>
          </p:txBody>
        </p:sp>
      </p:grpSp>
      <p:sp>
        <p:nvSpPr>
          <p:cNvPr id="6" name="Title 3"/>
          <p:cNvSpPr txBox="1">
            <a:spLocks/>
          </p:cNvSpPr>
          <p:nvPr/>
        </p:nvSpPr>
        <p:spPr>
          <a:xfrm>
            <a:off x="228332" y="2181873"/>
            <a:ext cx="5298788" cy="733155"/>
          </a:xfrm>
          <a:prstGeom prst="rect">
            <a:avLst/>
          </a:prstGeom>
        </p:spPr>
        <p:txBody>
          <a:bodyPr vert="horz" lIns="91409" tIns="45705" rIns="91409" bIns="45705" rtlCol="0" anchor="t" anchorCtr="0">
            <a:noAutofit/>
          </a:bodyPr>
          <a:lst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sz="3600" dirty="0" smtClean="0"/>
              <a:t>Deploy page</a:t>
            </a:r>
            <a:endParaRPr lang="en-US" sz="3600" dirty="0"/>
          </a:p>
        </p:txBody>
      </p:sp>
    </p:spTree>
    <p:extLst>
      <p:ext uri="{BB962C8B-B14F-4D97-AF65-F5344CB8AC3E}">
        <p14:creationId xmlns:p14="http://schemas.microsoft.com/office/powerpoint/2010/main" val="4081744938"/>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Deployment Options</a:t>
            </a:r>
            <a:endParaRPr lang="en-US" dirty="0"/>
          </a:p>
        </p:txBody>
      </p:sp>
      <p:grpSp>
        <p:nvGrpSpPr>
          <p:cNvPr id="5" name="Group 4"/>
          <p:cNvGrpSpPr/>
          <p:nvPr/>
        </p:nvGrpSpPr>
        <p:grpSpPr>
          <a:xfrm>
            <a:off x="2296449" y="1442118"/>
            <a:ext cx="7188250" cy="4518007"/>
            <a:chOff x="2296449" y="1442118"/>
            <a:chExt cx="7188250" cy="4518007"/>
          </a:xfrm>
        </p:grpSpPr>
        <p:pic>
          <p:nvPicPr>
            <p:cNvPr id="3" name="Picture 2"/>
            <p:cNvPicPr>
              <a:picLocks noChangeAspect="1"/>
            </p:cNvPicPr>
            <p:nvPr/>
          </p:nvPicPr>
          <p:blipFill>
            <a:blip r:embed="rId2"/>
            <a:stretch>
              <a:fillRect/>
            </a:stretch>
          </p:blipFill>
          <p:spPr>
            <a:xfrm>
              <a:off x="2296449" y="1442118"/>
              <a:ext cx="7188250" cy="4518007"/>
            </a:xfrm>
            <a:prstGeom prst="rect">
              <a:avLst/>
            </a:prstGeom>
          </p:spPr>
        </p:pic>
        <p:sp>
          <p:nvSpPr>
            <p:cNvPr id="4" name="TextBox 3"/>
            <p:cNvSpPr txBox="1"/>
            <p:nvPr/>
          </p:nvSpPr>
          <p:spPr>
            <a:xfrm>
              <a:off x="7094863" y="1806766"/>
              <a:ext cx="2272406" cy="646331"/>
            </a:xfrm>
            <a:prstGeom prst="rect">
              <a:avLst/>
            </a:prstGeom>
            <a:noFill/>
          </p:spPr>
          <p:txBody>
            <a:bodyPr wrap="square" rtlCol="0">
              <a:spAutoFit/>
            </a:bodyPr>
            <a:lstStyle/>
            <a:p>
              <a:r>
                <a:rPr lang="en-US" sz="3600" dirty="0" smtClean="0">
                  <a:latin typeface="Segoe UI" panose="020B0502040204020203" pitchFamily="34" charset="0"/>
                  <a:cs typeface="Segoe UI" panose="020B0502040204020203" pitchFamily="34" charset="0"/>
                </a:rPr>
                <a:t>Free 1 VM</a:t>
              </a:r>
              <a:endParaRPr lang="en-US" sz="3600" dirty="0">
                <a:latin typeface="Segoe UI" panose="020B0502040204020203" pitchFamily="34" charset="0"/>
                <a:cs typeface="Segoe UI" panose="020B0502040204020203" pitchFamily="34" charset="0"/>
              </a:endParaRPr>
            </a:p>
          </p:txBody>
        </p:sp>
      </p:grpSp>
      <p:grpSp>
        <p:nvGrpSpPr>
          <p:cNvPr id="8" name="Group 7"/>
          <p:cNvGrpSpPr/>
          <p:nvPr/>
        </p:nvGrpSpPr>
        <p:grpSpPr>
          <a:xfrm>
            <a:off x="2296449" y="1442117"/>
            <a:ext cx="7210784" cy="4518007"/>
            <a:chOff x="2296449" y="1442117"/>
            <a:chExt cx="7210784" cy="4518007"/>
          </a:xfrm>
        </p:grpSpPr>
        <p:pic>
          <p:nvPicPr>
            <p:cNvPr id="6" name="Picture 5"/>
            <p:cNvPicPr>
              <a:picLocks noChangeAspect="1"/>
            </p:cNvPicPr>
            <p:nvPr/>
          </p:nvPicPr>
          <p:blipFill>
            <a:blip r:embed="rId3"/>
            <a:stretch>
              <a:fillRect/>
            </a:stretch>
          </p:blipFill>
          <p:spPr>
            <a:xfrm>
              <a:off x="2296449" y="1442117"/>
              <a:ext cx="7210784" cy="4518007"/>
            </a:xfrm>
            <a:prstGeom prst="rect">
              <a:avLst/>
            </a:prstGeom>
          </p:spPr>
        </p:pic>
        <p:sp>
          <p:nvSpPr>
            <p:cNvPr id="7" name="TextBox 6"/>
            <p:cNvSpPr txBox="1"/>
            <p:nvPr/>
          </p:nvSpPr>
          <p:spPr>
            <a:xfrm>
              <a:off x="2583629" y="1709501"/>
              <a:ext cx="6783640" cy="646331"/>
            </a:xfrm>
            <a:prstGeom prst="rect">
              <a:avLst/>
            </a:prstGeom>
            <a:noFill/>
          </p:spPr>
          <p:txBody>
            <a:bodyPr wrap="square" rtlCol="0">
              <a:spAutoFit/>
            </a:bodyPr>
            <a:lstStyle/>
            <a:p>
              <a:r>
                <a:rPr lang="en-US" sz="3600" dirty="0" smtClean="0">
                  <a:latin typeface="Segoe UI" panose="020B0502040204020203" pitchFamily="34" charset="0"/>
                  <a:cs typeface="Segoe UI" panose="020B0502040204020203" pitchFamily="34" charset="0"/>
                </a:rPr>
                <a:t>2-node cluster with membership</a:t>
              </a:r>
              <a:endParaRPr lang="en-US" sz="3600" dirty="0">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05653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4421" y="2320353"/>
            <a:ext cx="11963668" cy="1326748"/>
          </a:xfrm>
        </p:spPr>
        <p:txBody>
          <a:bodyPr>
            <a:noAutofit/>
          </a:bodyPr>
          <a:lstStyle/>
          <a:p>
            <a:r>
              <a:rPr lang="en-US" sz="4800" dirty="0" smtClean="0"/>
              <a:t>Step-by-step procedure for adding search to Music Store is addressed in Ch. 7 of my book.</a:t>
            </a:r>
            <a:r>
              <a:rPr lang="en-US" sz="4800" dirty="0"/>
              <a:t/>
            </a:r>
            <a:br>
              <a:rPr lang="en-US" sz="4800" dirty="0"/>
            </a:br>
            <a:r>
              <a:rPr lang="en-US" sz="4800" dirty="0" smtClean="0"/>
              <a:t/>
            </a:r>
            <a:br>
              <a:rPr lang="en-US" sz="4800" dirty="0" smtClean="0"/>
            </a:br>
            <a:endParaRPr lang="en-US" sz="4800" dirty="0"/>
          </a:p>
        </p:txBody>
      </p:sp>
      <p:sp>
        <p:nvSpPr>
          <p:cNvPr id="5" name="Rectangle 4"/>
          <p:cNvSpPr/>
          <p:nvPr/>
        </p:nvSpPr>
        <p:spPr>
          <a:xfrm>
            <a:off x="74421" y="3823370"/>
            <a:ext cx="11655846" cy="523220"/>
          </a:xfrm>
          <a:prstGeom prst="rect">
            <a:avLst/>
          </a:prstGeom>
        </p:spPr>
        <p:txBody>
          <a:bodyPr wrap="square">
            <a:spAutoFit/>
          </a:bodyPr>
          <a:lstStyle/>
          <a:p>
            <a:r>
              <a:rPr lang="en-US" sz="2800" dirty="0">
                <a:latin typeface="Segoe UI" panose="020B0502040204020203" pitchFamily="34" charset="0"/>
                <a:cs typeface="Segoe UI" panose="020B0502040204020203" pitchFamily="34" charset="0"/>
                <a:hlinkClick r:id="rId2"/>
              </a:rPr>
              <a:t>http://t.co/wguojva0Mi</a:t>
            </a:r>
            <a:endParaRPr lang="en-US" sz="2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522786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625600" y="1146629"/>
            <a:ext cx="8422251" cy="5615646"/>
            <a:chOff x="1625600" y="230900"/>
            <a:chExt cx="10175080" cy="653484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5600" y="230900"/>
              <a:ext cx="8432799" cy="6032779"/>
            </a:xfrm>
            <a:prstGeom prst="rect">
              <a:avLst/>
            </a:prstGeom>
          </p:spPr>
        </p:pic>
        <p:sp>
          <p:nvSpPr>
            <p:cNvPr id="5" name="TextBox 4"/>
            <p:cNvSpPr txBox="1"/>
            <p:nvPr/>
          </p:nvSpPr>
          <p:spPr>
            <a:xfrm>
              <a:off x="2423885" y="6371770"/>
              <a:ext cx="9376795" cy="393970"/>
            </a:xfrm>
            <a:prstGeom prst="rect">
              <a:avLst/>
            </a:prstGeom>
            <a:noFill/>
          </p:spPr>
          <p:txBody>
            <a:bodyPr wrap="none" rtlCol="0">
              <a:spAutoFit/>
            </a:bodyPr>
            <a:lstStyle/>
            <a:p>
              <a:r>
                <a:rPr lang="en-US" sz="1600" i="1" dirty="0" smtClean="0">
                  <a:solidFill>
                    <a:schemeClr val="tx1">
                      <a:lumMod val="65000"/>
                      <a:lumOff val="35000"/>
                    </a:schemeClr>
                  </a:solidFill>
                  <a:latin typeface="Segoe UI" panose="020B0502040204020203" pitchFamily="34" charset="0"/>
                  <a:cs typeface="Segoe UI" panose="020B0502040204020203" pitchFamily="34" charset="0"/>
                </a:rPr>
                <a:t>Image Source</a:t>
              </a:r>
              <a:r>
                <a:rPr lang="en-US" sz="1600" i="1" dirty="0">
                  <a:solidFill>
                    <a:schemeClr val="tx1">
                      <a:lumMod val="65000"/>
                      <a:lumOff val="35000"/>
                    </a:schemeClr>
                  </a:solidFill>
                  <a:latin typeface="Segoe UI" panose="020B0502040204020203" pitchFamily="34" charset="0"/>
                  <a:cs typeface="Segoe UI" panose="020B0502040204020203" pitchFamily="34" charset="0"/>
                </a:rPr>
                <a:t>: http://australianinathens.blogspot.com/2010/05/truth-is-elephant.html</a:t>
              </a:r>
            </a:p>
          </p:txBody>
        </p:sp>
        <p:sp>
          <p:nvSpPr>
            <p:cNvPr id="6" name="Oval Callout 5"/>
            <p:cNvSpPr/>
            <p:nvPr/>
          </p:nvSpPr>
          <p:spPr>
            <a:xfrm>
              <a:off x="3396344" y="230900"/>
              <a:ext cx="1538514" cy="1097922"/>
            </a:xfrm>
            <a:prstGeom prst="wedgeEllipseCallout">
              <a:avLst>
                <a:gd name="adj1" fmla="val 44684"/>
                <a:gd name="adj2" fmla="val 46992"/>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4400" dirty="0" smtClean="0">
                  <a:latin typeface="Segoe UI" panose="020B0502040204020203" pitchFamily="34" charset="0"/>
                  <a:cs typeface="Segoe UI" panose="020B0502040204020203" pitchFamily="34" charset="0"/>
                </a:rPr>
                <a:t>?</a:t>
              </a:r>
              <a:endParaRPr lang="en-US" sz="4400" dirty="0">
                <a:latin typeface="Segoe UI" panose="020B0502040204020203" pitchFamily="34" charset="0"/>
                <a:cs typeface="Segoe UI" panose="020B0502040204020203" pitchFamily="34" charset="0"/>
              </a:endParaRPr>
            </a:p>
          </p:txBody>
        </p:sp>
        <p:sp>
          <p:nvSpPr>
            <p:cNvPr id="7" name="Oval Callout 6"/>
            <p:cNvSpPr/>
            <p:nvPr/>
          </p:nvSpPr>
          <p:spPr>
            <a:xfrm>
              <a:off x="1625600" y="2307771"/>
              <a:ext cx="1538514" cy="1132880"/>
            </a:xfrm>
            <a:prstGeom prst="wedgeEllipseCallout">
              <a:avLst>
                <a:gd name="adj1" fmla="val 19212"/>
                <a:gd name="adj2" fmla="val 655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4000" dirty="0" smtClean="0">
                  <a:latin typeface="Segoe UI" panose="020B0502040204020203" pitchFamily="34" charset="0"/>
                  <a:cs typeface="Segoe UI" panose="020B0502040204020203" pitchFamily="34" charset="0"/>
                </a:rPr>
                <a:t>?</a:t>
              </a:r>
              <a:endParaRPr lang="en-US" sz="4000" dirty="0">
                <a:latin typeface="Segoe UI" panose="020B0502040204020203" pitchFamily="34" charset="0"/>
                <a:cs typeface="Segoe UI" panose="020B0502040204020203" pitchFamily="34" charset="0"/>
              </a:endParaRPr>
            </a:p>
          </p:txBody>
        </p:sp>
        <p:sp>
          <p:nvSpPr>
            <p:cNvPr id="9" name="Rectangular Callout 8"/>
            <p:cNvSpPr/>
            <p:nvPr/>
          </p:nvSpPr>
          <p:spPr>
            <a:xfrm>
              <a:off x="3164114" y="5007429"/>
              <a:ext cx="1219200" cy="1006262"/>
            </a:xfrm>
            <a:prstGeom prst="wedgeRectCallout">
              <a:avLst>
                <a:gd name="adj1" fmla="val 49405"/>
                <a:gd name="adj2" fmla="val -88555"/>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4000" dirty="0" smtClean="0">
                  <a:latin typeface="Segoe UI" panose="020B0502040204020203" pitchFamily="34" charset="0"/>
                  <a:cs typeface="Segoe UI" panose="020B0502040204020203" pitchFamily="34" charset="0"/>
                </a:rPr>
                <a:t>?</a:t>
              </a:r>
              <a:endParaRPr lang="en-US" sz="4000" dirty="0">
                <a:latin typeface="Segoe UI" panose="020B0502040204020203" pitchFamily="34" charset="0"/>
                <a:cs typeface="Segoe UI" panose="020B0502040204020203" pitchFamily="34" charset="0"/>
              </a:endParaRPr>
            </a:p>
          </p:txBody>
        </p:sp>
        <p:sp>
          <p:nvSpPr>
            <p:cNvPr id="10" name="Rectangular Callout 9"/>
            <p:cNvSpPr/>
            <p:nvPr/>
          </p:nvSpPr>
          <p:spPr>
            <a:xfrm>
              <a:off x="5392055" y="5200126"/>
              <a:ext cx="1458687" cy="922422"/>
            </a:xfrm>
            <a:prstGeom prst="wedgeRectCallout">
              <a:avLst>
                <a:gd name="adj1" fmla="val -38157"/>
                <a:gd name="adj2" fmla="val -9485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4000" dirty="0" smtClean="0">
                  <a:latin typeface="Segoe UI" panose="020B0502040204020203" pitchFamily="34" charset="0"/>
                  <a:cs typeface="Segoe UI" panose="020B0502040204020203" pitchFamily="34" charset="0"/>
                </a:rPr>
                <a:t>?</a:t>
              </a:r>
              <a:endParaRPr lang="en-US" sz="4000" dirty="0">
                <a:latin typeface="Segoe UI" panose="020B0502040204020203" pitchFamily="34" charset="0"/>
                <a:cs typeface="Segoe UI" panose="020B0502040204020203" pitchFamily="34" charset="0"/>
              </a:endParaRPr>
            </a:p>
          </p:txBody>
        </p:sp>
        <p:sp>
          <p:nvSpPr>
            <p:cNvPr id="11" name="Rectangular Callout 10"/>
            <p:cNvSpPr/>
            <p:nvPr/>
          </p:nvSpPr>
          <p:spPr>
            <a:xfrm>
              <a:off x="8418286" y="2206171"/>
              <a:ext cx="1103085" cy="1378858"/>
            </a:xfrm>
            <a:prstGeom prst="wedgeRectCallout">
              <a:avLst>
                <a:gd name="adj1" fmla="val -81416"/>
                <a:gd name="adj2" fmla="val 32238"/>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4000" dirty="0" smtClean="0">
                  <a:latin typeface="Segoe UI" panose="020B0502040204020203" pitchFamily="34" charset="0"/>
                  <a:cs typeface="Segoe UI" panose="020B0502040204020203" pitchFamily="34" charset="0"/>
                </a:rPr>
                <a:t>?</a:t>
              </a:r>
              <a:endParaRPr lang="en-US" sz="4000" dirty="0">
                <a:latin typeface="Segoe UI" panose="020B0502040204020203" pitchFamily="34" charset="0"/>
                <a:cs typeface="Segoe UI" panose="020B0502040204020203" pitchFamily="34" charset="0"/>
              </a:endParaRPr>
            </a:p>
          </p:txBody>
        </p:sp>
        <p:sp>
          <p:nvSpPr>
            <p:cNvPr id="12" name="Rectangular Callout 11"/>
            <p:cNvSpPr/>
            <p:nvPr/>
          </p:nvSpPr>
          <p:spPr>
            <a:xfrm>
              <a:off x="6415315" y="1696166"/>
              <a:ext cx="1228066" cy="1019347"/>
            </a:xfrm>
            <a:prstGeom prst="wedgeRectCallout">
              <a:avLst>
                <a:gd name="adj1" fmla="val -67233"/>
                <a:gd name="adj2" fmla="val 50748"/>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4000" dirty="0" smtClean="0">
                  <a:latin typeface="Segoe UI" panose="020B0502040204020203" pitchFamily="34" charset="0"/>
                  <a:cs typeface="Segoe UI" panose="020B0502040204020203" pitchFamily="34" charset="0"/>
                </a:rPr>
                <a:t>?</a:t>
              </a:r>
              <a:endParaRPr lang="en-US" sz="4000" dirty="0">
                <a:latin typeface="Segoe UI" panose="020B0502040204020203" pitchFamily="34" charset="0"/>
                <a:cs typeface="Segoe UI" panose="020B0502040204020203" pitchFamily="34" charset="0"/>
              </a:endParaRPr>
            </a:p>
          </p:txBody>
        </p:sp>
      </p:grpSp>
      <p:sp>
        <p:nvSpPr>
          <p:cNvPr id="15" name="Title 3"/>
          <p:cNvSpPr txBox="1">
            <a:spLocks/>
          </p:cNvSpPr>
          <p:nvPr/>
        </p:nvSpPr>
        <p:spPr>
          <a:xfrm>
            <a:off x="143401" y="177188"/>
            <a:ext cx="11375135" cy="1063487"/>
          </a:xfrm>
          <a:prstGeom prst="rect">
            <a:avLst/>
          </a:prstGeom>
        </p:spPr>
        <p:txBody>
          <a:bodyPr vert="horz" lIns="91409" tIns="45705" rIns="91409" bIns="45705" rtlCol="0" anchor="t" anchorCtr="0">
            <a:noAutofit/>
          </a:bodyPr>
          <a:lst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sz="8000" dirty="0" smtClean="0"/>
              <a:t>What is it about?</a:t>
            </a:r>
            <a:endParaRPr lang="en-US" sz="8000" dirty="0"/>
          </a:p>
        </p:txBody>
      </p:sp>
    </p:spTree>
    <p:extLst>
      <p:ext uri="{BB962C8B-B14F-4D97-AF65-F5344CB8AC3E}">
        <p14:creationId xmlns:p14="http://schemas.microsoft.com/office/powerpoint/2010/main" val="5587894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Album Ingestion</a:t>
            </a:r>
            <a:endParaRPr lang="en-US" dirty="0"/>
          </a:p>
        </p:txBody>
      </p:sp>
      <p:sp>
        <p:nvSpPr>
          <p:cNvPr id="3" name="Rectangle 2"/>
          <p:cNvSpPr/>
          <p:nvPr/>
        </p:nvSpPr>
        <p:spPr>
          <a:xfrm>
            <a:off x="379514" y="1047399"/>
            <a:ext cx="11331415" cy="5155257"/>
          </a:xfrm>
          <a:prstGeom prst="rect">
            <a:avLst/>
          </a:prstGeom>
        </p:spPr>
        <p:txBody>
          <a:bodyPr wrap="square">
            <a:spAutoFit/>
          </a:bodyPr>
          <a:lstStyle/>
          <a:p>
            <a:pPr indent="182880" algn="just"/>
            <a:r>
              <a:rPr lang="en-US" sz="900" dirty="0">
                <a:latin typeface="Source Code Pro" panose="020B0509030403020204" pitchFamily="49" charset="0"/>
                <a:ea typeface="Calibri" panose="020F0502020204030204" pitchFamily="34" charset="0"/>
                <a:cs typeface="Times New Roman" panose="02020603050405020304" pitchFamily="18" charset="0"/>
              </a:rPr>
              <a:t>//Add the assembly reference to NEST </a:t>
            </a:r>
          </a:p>
          <a:p>
            <a:pPr indent="182880" algn="just"/>
            <a:r>
              <a:rPr lang="en-US" sz="900" dirty="0">
                <a:latin typeface="Source Code Pro" panose="020B0509030403020204" pitchFamily="49" charset="0"/>
                <a:ea typeface="Calibri" panose="020F0502020204030204" pitchFamily="34" charset="0"/>
                <a:cs typeface="Times New Roman" panose="02020603050405020304" pitchFamily="18" charset="0"/>
              </a:rPr>
              <a:t>using Nest;</a:t>
            </a:r>
          </a:p>
          <a:p>
            <a:pPr indent="182880" algn="just"/>
            <a:r>
              <a:rPr lang="en-US" sz="900" dirty="0">
                <a:latin typeface="Source Code Pro" panose="020B0509030403020204" pitchFamily="49" charset="0"/>
                <a:ea typeface="Calibri" panose="020F0502020204030204" pitchFamily="34" charset="0"/>
                <a:cs typeface="Times New Roman" panose="02020603050405020304" pitchFamily="18" charset="0"/>
              </a:rPr>
              <a:t> </a:t>
            </a:r>
          </a:p>
          <a:p>
            <a:pPr indent="182880" algn="just"/>
            <a:r>
              <a:rPr lang="en-US" sz="900" dirty="0">
                <a:latin typeface="Source Code Pro" panose="020B0509030403020204" pitchFamily="49" charset="0"/>
                <a:ea typeface="Calibri" panose="020F0502020204030204" pitchFamily="34" charset="0"/>
                <a:cs typeface="Times New Roman" panose="02020603050405020304" pitchFamily="18" charset="0"/>
              </a:rPr>
              <a:t>//...</a:t>
            </a:r>
          </a:p>
          <a:p>
            <a:pPr indent="182880" algn="just"/>
            <a:r>
              <a:rPr lang="en-US" sz="900" dirty="0">
                <a:latin typeface="Source Code Pro" panose="020B0509030403020204" pitchFamily="49" charset="0"/>
                <a:ea typeface="Calibri" panose="020F0502020204030204" pitchFamily="34" charset="0"/>
                <a:cs typeface="Times New Roman" panose="02020603050405020304" pitchFamily="18" charset="0"/>
              </a:rPr>
              <a:t> </a:t>
            </a:r>
          </a:p>
          <a:p>
            <a:pPr indent="182880" algn="just"/>
            <a:r>
              <a:rPr lang="en-US" sz="900" dirty="0">
                <a:latin typeface="Source Code Pro" panose="020B0509030403020204" pitchFamily="49" charset="0"/>
                <a:ea typeface="Calibri" panose="020F0502020204030204" pitchFamily="34" charset="0"/>
                <a:cs typeface="Times New Roman" panose="02020603050405020304" pitchFamily="18" charset="0"/>
              </a:rPr>
              <a:t>//Define a </a:t>
            </a:r>
            <a:r>
              <a:rPr lang="en-US" sz="900" dirty="0" err="1">
                <a:latin typeface="Source Code Pro" panose="020B0509030403020204" pitchFamily="49" charset="0"/>
                <a:ea typeface="Calibri" panose="020F0502020204030204" pitchFamily="34" charset="0"/>
                <a:cs typeface="Times New Roman" panose="02020603050405020304" pitchFamily="18" charset="0"/>
              </a:rPr>
              <a:t>ReIndex</a:t>
            </a:r>
            <a:r>
              <a:rPr lang="en-US" sz="900" dirty="0">
                <a:latin typeface="Source Code Pro" panose="020B0509030403020204" pitchFamily="49" charset="0"/>
                <a:ea typeface="Calibri" panose="020F0502020204030204" pitchFamily="34" charset="0"/>
                <a:cs typeface="Times New Roman" panose="02020603050405020304" pitchFamily="18" charset="0"/>
              </a:rPr>
              <a:t> Action</a:t>
            </a:r>
          </a:p>
          <a:p>
            <a:pPr indent="182880" algn="just"/>
            <a:r>
              <a:rPr lang="en-US" sz="900" dirty="0">
                <a:latin typeface="Source Code Pro" panose="020B0509030403020204" pitchFamily="49" charset="0"/>
                <a:ea typeface="Calibri" panose="020F0502020204030204" pitchFamily="34" charset="0"/>
                <a:cs typeface="Times New Roman" panose="02020603050405020304" pitchFamily="18" charset="0"/>
              </a:rPr>
              <a:t>public </a:t>
            </a:r>
            <a:r>
              <a:rPr lang="en-US" sz="900" dirty="0" err="1">
                <a:latin typeface="Source Code Pro" panose="020B0509030403020204" pitchFamily="49" charset="0"/>
                <a:ea typeface="Calibri" panose="020F0502020204030204" pitchFamily="34" charset="0"/>
                <a:cs typeface="Times New Roman" panose="02020603050405020304" pitchFamily="18" charset="0"/>
              </a:rPr>
              <a:t>ActionResult</a:t>
            </a:r>
            <a:r>
              <a:rPr lang="en-US" sz="900" dirty="0">
                <a:latin typeface="Source Code Pro" panose="020B0509030403020204" pitchFamily="49" charset="0"/>
                <a:ea typeface="Calibri" panose="020F0502020204030204" pitchFamily="34" charset="0"/>
                <a:cs typeface="Times New Roman" panose="02020603050405020304" pitchFamily="18" charset="0"/>
              </a:rPr>
              <a:t> </a:t>
            </a:r>
            <a:r>
              <a:rPr lang="en-US" sz="900" dirty="0" err="1">
                <a:latin typeface="Source Code Pro" panose="020B0509030403020204" pitchFamily="49" charset="0"/>
                <a:ea typeface="Calibri" panose="020F0502020204030204" pitchFamily="34" charset="0"/>
                <a:cs typeface="Times New Roman" panose="02020603050405020304" pitchFamily="18" charset="0"/>
              </a:rPr>
              <a:t>ReIndex</a:t>
            </a:r>
            <a:r>
              <a:rPr lang="en-US" sz="900" dirty="0">
                <a:latin typeface="Source Code Pro" panose="020B0509030403020204" pitchFamily="49" charset="0"/>
                <a:ea typeface="Calibri" panose="020F0502020204030204" pitchFamily="34" charset="0"/>
                <a:cs typeface="Times New Roman" panose="02020603050405020304" pitchFamily="18" charset="0"/>
              </a:rPr>
              <a:t>()</a:t>
            </a:r>
          </a:p>
          <a:p>
            <a:pPr indent="182880" algn="just"/>
            <a:r>
              <a:rPr lang="en-US" sz="900" dirty="0">
                <a:latin typeface="Source Code Pro" panose="020B0509030403020204" pitchFamily="49" charset="0"/>
                <a:ea typeface="Calibri" panose="020F0502020204030204" pitchFamily="34" charset="0"/>
                <a:cs typeface="Times New Roman" panose="02020603050405020304" pitchFamily="18" charset="0"/>
              </a:rPr>
              <a:t>{</a:t>
            </a:r>
          </a:p>
          <a:p>
            <a:pPr indent="182880" algn="just"/>
            <a:r>
              <a:rPr lang="en-US" sz="900" dirty="0">
                <a:latin typeface="Source Code Pro" panose="020B0509030403020204" pitchFamily="49" charset="0"/>
                <a:ea typeface="Calibri" panose="020F0502020204030204" pitchFamily="34" charset="0"/>
                <a:cs typeface="Times New Roman" panose="02020603050405020304" pitchFamily="18" charset="0"/>
              </a:rPr>
              <a:t> //Retrieve the </a:t>
            </a:r>
            <a:r>
              <a:rPr lang="en-US" sz="900" dirty="0" err="1">
                <a:latin typeface="Source Code Pro" panose="020B0509030403020204" pitchFamily="49" charset="0"/>
                <a:ea typeface="Calibri" panose="020F0502020204030204" pitchFamily="34" charset="0"/>
                <a:cs typeface="Times New Roman" panose="02020603050405020304" pitchFamily="18" charset="0"/>
              </a:rPr>
              <a:t>elasticsearch</a:t>
            </a:r>
            <a:r>
              <a:rPr lang="en-US" sz="900" dirty="0">
                <a:latin typeface="Source Code Pro" panose="020B0509030403020204" pitchFamily="49" charset="0"/>
                <a:ea typeface="Calibri" panose="020F0502020204030204" pitchFamily="34" charset="0"/>
                <a:cs typeface="Times New Roman" panose="02020603050405020304" pitchFamily="18" charset="0"/>
              </a:rPr>
              <a:t> Uri from</a:t>
            </a:r>
          </a:p>
          <a:p>
            <a:pPr indent="182880" algn="just"/>
            <a:r>
              <a:rPr lang="en-US" sz="900" dirty="0">
                <a:latin typeface="Source Code Pro" panose="020B0509030403020204" pitchFamily="49" charset="0"/>
                <a:ea typeface="Calibri" panose="020F0502020204030204" pitchFamily="34" charset="0"/>
                <a:cs typeface="Times New Roman" panose="02020603050405020304" pitchFamily="18" charset="0"/>
              </a:rPr>
              <a:t> //configuration</a:t>
            </a:r>
          </a:p>
          <a:p>
            <a:pPr indent="182880" algn="just"/>
            <a:r>
              <a:rPr lang="en-US" sz="900" dirty="0">
                <a:latin typeface="Source Code Pro" panose="020B0509030403020204" pitchFamily="49" charset="0"/>
                <a:ea typeface="Calibri" panose="020F0502020204030204" pitchFamily="34" charset="0"/>
                <a:cs typeface="Times New Roman" panose="02020603050405020304" pitchFamily="18" charset="0"/>
              </a:rPr>
              <a:t>   string </a:t>
            </a:r>
            <a:r>
              <a:rPr lang="en-US" sz="900" dirty="0" err="1">
                <a:latin typeface="Source Code Pro" panose="020B0509030403020204" pitchFamily="49" charset="0"/>
                <a:ea typeface="Calibri" panose="020F0502020204030204" pitchFamily="34" charset="0"/>
                <a:cs typeface="Times New Roman" panose="02020603050405020304" pitchFamily="18" charset="0"/>
              </a:rPr>
              <a:t>elasticSearchUri</a:t>
            </a:r>
            <a:r>
              <a:rPr lang="en-US" sz="900" dirty="0">
                <a:latin typeface="Source Code Pro" panose="020B0509030403020204" pitchFamily="49" charset="0"/>
                <a:ea typeface="Calibri" panose="020F0502020204030204" pitchFamily="34" charset="0"/>
                <a:cs typeface="Times New Roman" panose="02020603050405020304" pitchFamily="18" charset="0"/>
              </a:rPr>
              <a:t> =</a:t>
            </a:r>
          </a:p>
          <a:p>
            <a:pPr indent="182880" algn="just"/>
            <a:r>
              <a:rPr lang="en-US" sz="900" dirty="0" err="1">
                <a:latin typeface="Source Code Pro" panose="020B0509030403020204" pitchFamily="49" charset="0"/>
                <a:ea typeface="Calibri" panose="020F0502020204030204" pitchFamily="34" charset="0"/>
                <a:cs typeface="Times New Roman" panose="02020603050405020304" pitchFamily="18" charset="0"/>
              </a:rPr>
              <a:t>ConfigurationManager.AppSettings</a:t>
            </a:r>
            <a:endParaRPr lang="en-US" sz="900" dirty="0">
              <a:latin typeface="Source Code Pro" panose="020B0509030403020204" pitchFamily="49" charset="0"/>
              <a:ea typeface="Calibri" panose="020F0502020204030204" pitchFamily="34" charset="0"/>
              <a:cs typeface="Times New Roman" panose="02020603050405020304" pitchFamily="18" charset="0"/>
            </a:endParaRPr>
          </a:p>
          <a:p>
            <a:pPr indent="182880" algn="just"/>
            <a:r>
              <a:rPr lang="en-US" sz="900" dirty="0">
                <a:latin typeface="Source Code Pro" panose="020B0509030403020204" pitchFamily="49" charset="0"/>
                <a:ea typeface="Calibri" panose="020F0502020204030204" pitchFamily="34" charset="0"/>
                <a:cs typeface="Times New Roman" panose="02020603050405020304" pitchFamily="18" charset="0"/>
              </a:rPr>
              <a:t>["</a:t>
            </a:r>
            <a:r>
              <a:rPr lang="en-US" sz="900" dirty="0" err="1">
                <a:latin typeface="Source Code Pro" panose="020B0509030403020204" pitchFamily="49" charset="0"/>
                <a:ea typeface="Calibri" panose="020F0502020204030204" pitchFamily="34" charset="0"/>
                <a:cs typeface="Times New Roman" panose="02020603050405020304" pitchFamily="18" charset="0"/>
              </a:rPr>
              <a:t>elasticsearchUri</a:t>
            </a:r>
            <a:r>
              <a:rPr lang="en-US" sz="900" dirty="0">
                <a:latin typeface="Source Code Pro" panose="020B0509030403020204" pitchFamily="49" charset="0"/>
                <a:ea typeface="Calibri" panose="020F0502020204030204" pitchFamily="34" charset="0"/>
                <a:cs typeface="Times New Roman" panose="02020603050405020304" pitchFamily="18" charset="0"/>
              </a:rPr>
              <a:t>"];</a:t>
            </a:r>
          </a:p>
          <a:p>
            <a:pPr indent="182880" algn="just"/>
            <a:r>
              <a:rPr lang="en-US" sz="900" dirty="0">
                <a:latin typeface="Source Code Pro" panose="020B0509030403020204" pitchFamily="49" charset="0"/>
                <a:ea typeface="Calibri" panose="020F0502020204030204" pitchFamily="34" charset="0"/>
                <a:cs typeface="Times New Roman" panose="02020603050405020304" pitchFamily="18" charset="0"/>
              </a:rPr>
              <a:t> //Create a connection settings object with the</a:t>
            </a:r>
          </a:p>
          <a:p>
            <a:pPr indent="182880" algn="just"/>
            <a:r>
              <a:rPr lang="en-US" sz="900" dirty="0">
                <a:latin typeface="Source Code Pro" panose="020B0509030403020204" pitchFamily="49" charset="0"/>
                <a:ea typeface="Calibri" panose="020F0502020204030204" pitchFamily="34" charset="0"/>
                <a:cs typeface="Times New Roman" panose="02020603050405020304" pitchFamily="18" charset="0"/>
              </a:rPr>
              <a:t> //Uri</a:t>
            </a:r>
          </a:p>
          <a:p>
            <a:pPr indent="182880" algn="just"/>
            <a:r>
              <a:rPr lang="en-US" sz="900" dirty="0">
                <a:latin typeface="Source Code Pro" panose="020B0509030403020204" pitchFamily="49" charset="0"/>
                <a:ea typeface="Calibri" panose="020F0502020204030204" pitchFamily="34" charset="0"/>
                <a:cs typeface="Times New Roman" panose="02020603050405020304" pitchFamily="18" charset="0"/>
              </a:rPr>
              <a:t>   </a:t>
            </a:r>
            <a:r>
              <a:rPr lang="en-US" sz="900" dirty="0" err="1">
                <a:latin typeface="Source Code Pro" panose="020B0509030403020204" pitchFamily="49" charset="0"/>
                <a:ea typeface="Calibri" panose="020F0502020204030204" pitchFamily="34" charset="0"/>
                <a:cs typeface="Times New Roman" panose="02020603050405020304" pitchFamily="18" charset="0"/>
              </a:rPr>
              <a:t>var</a:t>
            </a:r>
            <a:r>
              <a:rPr lang="en-US" sz="900" dirty="0">
                <a:latin typeface="Source Code Pro" panose="020B0509030403020204" pitchFamily="49" charset="0"/>
                <a:ea typeface="Calibri" panose="020F0502020204030204" pitchFamily="34" charset="0"/>
                <a:cs typeface="Times New Roman" panose="02020603050405020304" pitchFamily="18" charset="0"/>
              </a:rPr>
              <a:t> setting = </a:t>
            </a:r>
          </a:p>
          <a:p>
            <a:pPr indent="182880" algn="just"/>
            <a:r>
              <a:rPr lang="en-US" sz="900" dirty="0">
                <a:latin typeface="Source Code Pro" panose="020B0509030403020204" pitchFamily="49" charset="0"/>
                <a:ea typeface="Calibri" panose="020F0502020204030204" pitchFamily="34" charset="0"/>
                <a:cs typeface="Times New Roman" panose="02020603050405020304" pitchFamily="18" charset="0"/>
              </a:rPr>
              <a:t>new </a:t>
            </a:r>
            <a:r>
              <a:rPr lang="en-US" sz="900" dirty="0" err="1">
                <a:latin typeface="Source Code Pro" panose="020B0509030403020204" pitchFamily="49" charset="0"/>
                <a:ea typeface="Calibri" panose="020F0502020204030204" pitchFamily="34" charset="0"/>
                <a:cs typeface="Times New Roman" panose="02020603050405020304" pitchFamily="18" charset="0"/>
              </a:rPr>
              <a:t>ConnectionSettings</a:t>
            </a:r>
            <a:r>
              <a:rPr lang="en-US" sz="900" dirty="0">
                <a:latin typeface="Source Code Pro" panose="020B0509030403020204" pitchFamily="49" charset="0"/>
                <a:ea typeface="Calibri" panose="020F0502020204030204" pitchFamily="34" charset="0"/>
                <a:cs typeface="Times New Roman" panose="02020603050405020304" pitchFamily="18" charset="0"/>
              </a:rPr>
              <a:t>(new</a:t>
            </a:r>
          </a:p>
          <a:p>
            <a:pPr indent="182880" algn="just"/>
            <a:r>
              <a:rPr lang="en-US" sz="900" dirty="0">
                <a:latin typeface="Source Code Pro" panose="020B0509030403020204" pitchFamily="49" charset="0"/>
                <a:ea typeface="Calibri" panose="020F0502020204030204" pitchFamily="34" charset="0"/>
                <a:cs typeface="Times New Roman" panose="02020603050405020304" pitchFamily="18" charset="0"/>
              </a:rPr>
              <a:t> Uri(</a:t>
            </a:r>
            <a:r>
              <a:rPr lang="en-US" sz="900" dirty="0" err="1">
                <a:latin typeface="Source Code Pro" panose="020B0509030403020204" pitchFamily="49" charset="0"/>
                <a:ea typeface="Calibri" panose="020F0502020204030204" pitchFamily="34" charset="0"/>
                <a:cs typeface="Times New Roman" panose="02020603050405020304" pitchFamily="18" charset="0"/>
              </a:rPr>
              <a:t>elasticSearchUri</a:t>
            </a:r>
            <a:r>
              <a:rPr lang="en-US" sz="900" dirty="0">
                <a:latin typeface="Source Code Pro" panose="020B0509030403020204" pitchFamily="49" charset="0"/>
                <a:ea typeface="Calibri" panose="020F0502020204030204" pitchFamily="34" charset="0"/>
                <a:cs typeface="Times New Roman" panose="02020603050405020304" pitchFamily="18" charset="0"/>
              </a:rPr>
              <a:t>));</a:t>
            </a:r>
          </a:p>
          <a:p>
            <a:pPr indent="182880" algn="just"/>
            <a:r>
              <a:rPr lang="en-US" sz="900" dirty="0">
                <a:latin typeface="Source Code Pro" panose="020B0509030403020204" pitchFamily="49" charset="0"/>
                <a:ea typeface="Calibri" panose="020F0502020204030204" pitchFamily="34" charset="0"/>
                <a:cs typeface="Times New Roman" panose="02020603050405020304" pitchFamily="18" charset="0"/>
              </a:rPr>
              <a:t> //Create a new </a:t>
            </a:r>
            <a:r>
              <a:rPr lang="en-US" sz="900" dirty="0" err="1">
                <a:latin typeface="Source Code Pro" panose="020B0509030403020204" pitchFamily="49" charset="0"/>
                <a:ea typeface="Calibri" panose="020F0502020204030204" pitchFamily="34" charset="0"/>
                <a:cs typeface="Times New Roman" panose="02020603050405020304" pitchFamily="18" charset="0"/>
              </a:rPr>
              <a:t>ElasticClient</a:t>
            </a:r>
            <a:r>
              <a:rPr lang="en-US" sz="900" dirty="0">
                <a:latin typeface="Source Code Pro" panose="020B0509030403020204" pitchFamily="49" charset="0"/>
                <a:ea typeface="Calibri" panose="020F0502020204030204" pitchFamily="34" charset="0"/>
                <a:cs typeface="Times New Roman" panose="02020603050405020304" pitchFamily="18" charset="0"/>
              </a:rPr>
              <a:t> object with the</a:t>
            </a:r>
          </a:p>
          <a:p>
            <a:pPr indent="182880" algn="just"/>
            <a:r>
              <a:rPr lang="en-US" sz="900" dirty="0">
                <a:latin typeface="Source Code Pro" panose="020B0509030403020204" pitchFamily="49" charset="0"/>
                <a:ea typeface="Calibri" panose="020F0502020204030204" pitchFamily="34" charset="0"/>
                <a:cs typeface="Times New Roman" panose="02020603050405020304" pitchFamily="18" charset="0"/>
              </a:rPr>
              <a:t> //connection settings</a:t>
            </a:r>
          </a:p>
          <a:p>
            <a:pPr indent="182880" algn="just"/>
            <a:r>
              <a:rPr lang="en-US" sz="900" dirty="0">
                <a:latin typeface="Source Code Pro" panose="020B0509030403020204" pitchFamily="49" charset="0"/>
                <a:ea typeface="Calibri" panose="020F0502020204030204" pitchFamily="34" charset="0"/>
                <a:cs typeface="Times New Roman" panose="02020603050405020304" pitchFamily="18" charset="0"/>
              </a:rPr>
              <a:t>   </a:t>
            </a:r>
            <a:r>
              <a:rPr lang="en-US" sz="900" dirty="0" err="1">
                <a:latin typeface="Source Code Pro" panose="020B0509030403020204" pitchFamily="49" charset="0"/>
                <a:ea typeface="Calibri" panose="020F0502020204030204" pitchFamily="34" charset="0"/>
                <a:cs typeface="Times New Roman" panose="02020603050405020304" pitchFamily="18" charset="0"/>
              </a:rPr>
              <a:t>var</a:t>
            </a:r>
            <a:r>
              <a:rPr lang="en-US" sz="900" dirty="0">
                <a:latin typeface="Source Code Pro" panose="020B0509030403020204" pitchFamily="49" charset="0"/>
                <a:ea typeface="Calibri" panose="020F0502020204030204" pitchFamily="34" charset="0"/>
                <a:cs typeface="Times New Roman" panose="02020603050405020304" pitchFamily="18" charset="0"/>
              </a:rPr>
              <a:t> client = new </a:t>
            </a:r>
            <a:r>
              <a:rPr lang="en-US" sz="900" dirty="0" err="1">
                <a:latin typeface="Source Code Pro" panose="020B0509030403020204" pitchFamily="49" charset="0"/>
                <a:ea typeface="Calibri" panose="020F0502020204030204" pitchFamily="34" charset="0"/>
                <a:cs typeface="Times New Roman" panose="02020603050405020304" pitchFamily="18" charset="0"/>
              </a:rPr>
              <a:t>ElasticClient</a:t>
            </a:r>
            <a:r>
              <a:rPr lang="en-US" sz="900" dirty="0">
                <a:latin typeface="Source Code Pro" panose="020B0509030403020204" pitchFamily="49" charset="0"/>
                <a:ea typeface="Calibri" panose="020F0502020204030204" pitchFamily="34" charset="0"/>
                <a:cs typeface="Times New Roman" panose="02020603050405020304" pitchFamily="18" charset="0"/>
              </a:rPr>
              <a:t>(setting);</a:t>
            </a:r>
          </a:p>
          <a:p>
            <a:pPr indent="182880" algn="just"/>
            <a:r>
              <a:rPr lang="en-US" sz="900" dirty="0">
                <a:latin typeface="Source Code Pro" panose="020B0509030403020204" pitchFamily="49" charset="0"/>
                <a:ea typeface="Calibri" panose="020F0502020204030204" pitchFamily="34" charset="0"/>
                <a:cs typeface="Times New Roman" panose="02020603050405020304" pitchFamily="18" charset="0"/>
              </a:rPr>
              <a:t> </a:t>
            </a:r>
          </a:p>
          <a:p>
            <a:pPr indent="182880" algn="just"/>
            <a:r>
              <a:rPr lang="en-US" sz="900" dirty="0">
                <a:latin typeface="Source Code Pro" panose="020B0509030403020204" pitchFamily="49" charset="0"/>
                <a:ea typeface="Calibri" panose="020F0502020204030204" pitchFamily="34" charset="0"/>
                <a:cs typeface="Times New Roman" panose="02020603050405020304" pitchFamily="18" charset="0"/>
              </a:rPr>
              <a:t>  //Retrieve </a:t>
            </a:r>
            <a:r>
              <a:rPr lang="en-US" sz="900" dirty="0" err="1">
                <a:latin typeface="Source Code Pro" panose="020B0509030403020204" pitchFamily="49" charset="0"/>
                <a:ea typeface="Calibri" panose="020F0502020204030204" pitchFamily="34" charset="0"/>
                <a:cs typeface="Times New Roman" panose="02020603050405020304" pitchFamily="18" charset="0"/>
              </a:rPr>
              <a:t>theindex</a:t>
            </a:r>
            <a:r>
              <a:rPr lang="en-US" sz="900" dirty="0">
                <a:latin typeface="Source Code Pro" panose="020B0509030403020204" pitchFamily="49" charset="0"/>
                <a:ea typeface="Calibri" panose="020F0502020204030204" pitchFamily="34" charset="0"/>
                <a:cs typeface="Times New Roman" panose="02020603050405020304" pitchFamily="18" charset="0"/>
              </a:rPr>
              <a:t> name from configuration</a:t>
            </a:r>
          </a:p>
          <a:p>
            <a:pPr indent="182880" algn="just"/>
            <a:r>
              <a:rPr lang="en-US" sz="900" dirty="0">
                <a:latin typeface="Source Code Pro" panose="020B0509030403020204" pitchFamily="49" charset="0"/>
                <a:ea typeface="Calibri" panose="020F0502020204030204" pitchFamily="34" charset="0"/>
                <a:cs typeface="Times New Roman" panose="02020603050405020304" pitchFamily="18" charset="0"/>
              </a:rPr>
              <a:t>   string </a:t>
            </a:r>
            <a:r>
              <a:rPr lang="en-US" sz="900" dirty="0" err="1">
                <a:latin typeface="Source Code Pro" panose="020B0509030403020204" pitchFamily="49" charset="0"/>
                <a:ea typeface="Calibri" panose="020F0502020204030204" pitchFamily="34" charset="0"/>
                <a:cs typeface="Times New Roman" panose="02020603050405020304" pitchFamily="18" charset="0"/>
              </a:rPr>
              <a:t>elasticsearchindexname</a:t>
            </a:r>
            <a:r>
              <a:rPr lang="en-US" sz="900" dirty="0">
                <a:latin typeface="Source Code Pro" panose="020B0509030403020204" pitchFamily="49" charset="0"/>
                <a:ea typeface="Calibri" panose="020F0502020204030204" pitchFamily="34" charset="0"/>
                <a:cs typeface="Times New Roman" panose="02020603050405020304" pitchFamily="18" charset="0"/>
              </a:rPr>
              <a:t> =</a:t>
            </a:r>
          </a:p>
          <a:p>
            <a:pPr indent="182880" algn="just"/>
            <a:r>
              <a:rPr lang="en-US" sz="900" dirty="0">
                <a:latin typeface="Source Code Pro" panose="020B0509030403020204" pitchFamily="49" charset="0"/>
                <a:ea typeface="Calibri" panose="020F0502020204030204" pitchFamily="34" charset="0"/>
                <a:cs typeface="Times New Roman" panose="02020603050405020304" pitchFamily="18" charset="0"/>
              </a:rPr>
              <a:t> </a:t>
            </a:r>
            <a:r>
              <a:rPr lang="en-US" sz="900" dirty="0" err="1">
                <a:latin typeface="Source Code Pro" panose="020B0509030403020204" pitchFamily="49" charset="0"/>
                <a:ea typeface="Calibri" panose="020F0502020204030204" pitchFamily="34" charset="0"/>
                <a:cs typeface="Times New Roman" panose="02020603050405020304" pitchFamily="18" charset="0"/>
              </a:rPr>
              <a:t>ConfigurationManager.AppSettings</a:t>
            </a:r>
            <a:endParaRPr lang="en-US" sz="900" dirty="0">
              <a:latin typeface="Source Code Pro" panose="020B0509030403020204" pitchFamily="49" charset="0"/>
              <a:ea typeface="Calibri" panose="020F0502020204030204" pitchFamily="34" charset="0"/>
              <a:cs typeface="Times New Roman" panose="02020603050405020304" pitchFamily="18" charset="0"/>
            </a:endParaRPr>
          </a:p>
          <a:p>
            <a:pPr indent="182880" algn="just"/>
            <a:r>
              <a:rPr lang="en-US" sz="900" dirty="0">
                <a:latin typeface="Source Code Pro" panose="020B0509030403020204" pitchFamily="49" charset="0"/>
                <a:ea typeface="Calibri" panose="020F0502020204030204" pitchFamily="34" charset="0"/>
                <a:cs typeface="Times New Roman" panose="02020603050405020304" pitchFamily="18" charset="0"/>
              </a:rPr>
              <a:t>["</a:t>
            </a:r>
            <a:r>
              <a:rPr lang="en-US" sz="900" dirty="0" err="1">
                <a:latin typeface="Source Code Pro" panose="020B0509030403020204" pitchFamily="49" charset="0"/>
                <a:ea typeface="Calibri" panose="020F0502020204030204" pitchFamily="34" charset="0"/>
                <a:cs typeface="Times New Roman" panose="02020603050405020304" pitchFamily="18" charset="0"/>
              </a:rPr>
              <a:t>elasticsearchindexname</a:t>
            </a:r>
            <a:r>
              <a:rPr lang="en-US" sz="900" dirty="0">
                <a:latin typeface="Source Code Pro" panose="020B0509030403020204" pitchFamily="49" charset="0"/>
                <a:ea typeface="Calibri" panose="020F0502020204030204" pitchFamily="34" charset="0"/>
                <a:cs typeface="Times New Roman" panose="02020603050405020304" pitchFamily="18" charset="0"/>
              </a:rPr>
              <a:t>"];</a:t>
            </a:r>
          </a:p>
          <a:p>
            <a:pPr indent="182880" algn="just"/>
            <a:r>
              <a:rPr lang="en-US" sz="900" dirty="0">
                <a:latin typeface="Source Code Pro" panose="020B0509030403020204" pitchFamily="49" charset="0"/>
                <a:ea typeface="Calibri" panose="020F0502020204030204" pitchFamily="34" charset="0"/>
                <a:cs typeface="Times New Roman" panose="02020603050405020304" pitchFamily="18" charset="0"/>
              </a:rPr>
              <a:t> </a:t>
            </a:r>
          </a:p>
          <a:p>
            <a:pPr indent="182880" algn="just"/>
            <a:r>
              <a:rPr lang="en-US" sz="900" dirty="0">
                <a:latin typeface="Source Code Pro" panose="020B0509030403020204" pitchFamily="49" charset="0"/>
                <a:ea typeface="Calibri" panose="020F0502020204030204" pitchFamily="34" charset="0"/>
                <a:cs typeface="Times New Roman" panose="02020603050405020304" pitchFamily="18" charset="0"/>
              </a:rPr>
              <a:t>  //For each album call the Index() function</a:t>
            </a:r>
          </a:p>
          <a:p>
            <a:pPr indent="182880" algn="just"/>
            <a:r>
              <a:rPr lang="en-US" sz="900" dirty="0">
                <a:latin typeface="Source Code Pro" panose="020B0509030403020204" pitchFamily="49" charset="0"/>
                <a:ea typeface="Calibri" panose="020F0502020204030204" pitchFamily="34" charset="0"/>
                <a:cs typeface="Times New Roman" panose="02020603050405020304" pitchFamily="18" charset="0"/>
              </a:rPr>
              <a:t>   </a:t>
            </a:r>
            <a:r>
              <a:rPr lang="en-US" sz="900" dirty="0" err="1">
                <a:latin typeface="Source Code Pro" panose="020B0509030403020204" pitchFamily="49" charset="0"/>
                <a:ea typeface="Calibri" panose="020F0502020204030204" pitchFamily="34" charset="0"/>
                <a:cs typeface="Times New Roman" panose="02020603050405020304" pitchFamily="18" charset="0"/>
              </a:rPr>
              <a:t>foreach</a:t>
            </a:r>
            <a:r>
              <a:rPr lang="en-US" sz="900" dirty="0">
                <a:latin typeface="Source Code Pro" panose="020B0509030403020204" pitchFamily="49" charset="0"/>
                <a:ea typeface="Calibri" panose="020F0502020204030204" pitchFamily="34" charset="0"/>
                <a:cs typeface="Times New Roman" panose="02020603050405020304" pitchFamily="18" charset="0"/>
              </a:rPr>
              <a:t> (</a:t>
            </a:r>
            <a:r>
              <a:rPr lang="en-US" sz="900" dirty="0" err="1">
                <a:latin typeface="Source Code Pro" panose="020B0509030403020204" pitchFamily="49" charset="0"/>
                <a:ea typeface="Calibri" panose="020F0502020204030204" pitchFamily="34" charset="0"/>
                <a:cs typeface="Times New Roman" panose="02020603050405020304" pitchFamily="18" charset="0"/>
              </a:rPr>
              <a:t>var</a:t>
            </a:r>
            <a:r>
              <a:rPr lang="en-US" sz="900" dirty="0">
                <a:latin typeface="Source Code Pro" panose="020B0509030403020204" pitchFamily="49" charset="0"/>
                <a:ea typeface="Calibri" panose="020F0502020204030204" pitchFamily="34" charset="0"/>
                <a:cs typeface="Times New Roman" panose="02020603050405020304" pitchFamily="18" charset="0"/>
              </a:rPr>
              <a:t> album in </a:t>
            </a:r>
            <a:r>
              <a:rPr lang="en-US" sz="900" dirty="0" err="1">
                <a:latin typeface="Source Code Pro" panose="020B0509030403020204" pitchFamily="49" charset="0"/>
                <a:ea typeface="Calibri" panose="020F0502020204030204" pitchFamily="34" charset="0"/>
                <a:cs typeface="Times New Roman" panose="02020603050405020304" pitchFamily="18" charset="0"/>
              </a:rPr>
              <a:t>db.Albums</a:t>
            </a:r>
            <a:r>
              <a:rPr lang="en-US" sz="900" dirty="0">
                <a:latin typeface="Source Code Pro" panose="020B0509030403020204" pitchFamily="49" charset="0"/>
                <a:ea typeface="Calibri" panose="020F0502020204030204" pitchFamily="34" charset="0"/>
                <a:cs typeface="Times New Roman" panose="02020603050405020304" pitchFamily="18" charset="0"/>
              </a:rPr>
              <a:t>)</a:t>
            </a:r>
          </a:p>
          <a:p>
            <a:pPr indent="182880" algn="just"/>
            <a:r>
              <a:rPr lang="en-US" sz="900" dirty="0">
                <a:latin typeface="Source Code Pro" panose="020B0509030403020204" pitchFamily="49" charset="0"/>
                <a:ea typeface="Calibri" panose="020F0502020204030204" pitchFamily="34" charset="0"/>
                <a:cs typeface="Times New Roman" panose="02020603050405020304" pitchFamily="18" charset="0"/>
              </a:rPr>
              <a:t>   {</a:t>
            </a:r>
          </a:p>
          <a:p>
            <a:pPr indent="182880" algn="just"/>
            <a:r>
              <a:rPr lang="en-US" sz="1400" b="1" dirty="0">
                <a:latin typeface="Source Code Pro" panose="020B0509030403020204" pitchFamily="49" charset="0"/>
                <a:ea typeface="Calibri" panose="020F0502020204030204" pitchFamily="34" charset="0"/>
                <a:cs typeface="Times New Roman" panose="02020603050405020304" pitchFamily="18" charset="0"/>
              </a:rPr>
              <a:t>     </a:t>
            </a:r>
            <a:r>
              <a:rPr lang="en-US" sz="1400" b="1" dirty="0" err="1" smtClean="0">
                <a:latin typeface="Source Code Pro" panose="020B0509030403020204" pitchFamily="49" charset="0"/>
                <a:ea typeface="Calibri" panose="020F0502020204030204" pitchFamily="34" charset="0"/>
                <a:cs typeface="Times New Roman" panose="02020603050405020304" pitchFamily="18" charset="0"/>
              </a:rPr>
              <a:t>client.Index</a:t>
            </a:r>
            <a:r>
              <a:rPr lang="en-US" sz="1400" b="1" dirty="0" smtClean="0">
                <a:latin typeface="Source Code Pro" panose="020B0509030403020204" pitchFamily="49" charset="0"/>
                <a:ea typeface="Calibri" panose="020F0502020204030204" pitchFamily="34" charset="0"/>
                <a:cs typeface="Times New Roman" panose="02020603050405020304" pitchFamily="18" charset="0"/>
              </a:rPr>
              <a:t>(album</a:t>
            </a:r>
            <a:r>
              <a:rPr lang="en-US" sz="1400" b="1" dirty="0">
                <a:latin typeface="Source Code Pro" panose="020B0509030403020204" pitchFamily="49" charset="0"/>
                <a:ea typeface="Calibri" panose="020F0502020204030204" pitchFamily="34" charset="0"/>
                <a:cs typeface="Times New Roman" panose="02020603050405020304" pitchFamily="18" charset="0"/>
              </a:rPr>
              <a:t>, </a:t>
            </a:r>
            <a:r>
              <a:rPr lang="en-US" sz="1400" b="1" dirty="0" err="1">
                <a:latin typeface="Source Code Pro" panose="020B0509030403020204" pitchFamily="49" charset="0"/>
                <a:ea typeface="Calibri" panose="020F0502020204030204" pitchFamily="34" charset="0"/>
                <a:cs typeface="Times New Roman" panose="02020603050405020304" pitchFamily="18" charset="0"/>
              </a:rPr>
              <a:t>elasticsearchindexname</a:t>
            </a:r>
            <a:r>
              <a:rPr lang="en-US" sz="1400" b="1" dirty="0">
                <a:latin typeface="Source Code Pro" panose="020B0509030403020204" pitchFamily="49" charset="0"/>
                <a:ea typeface="Calibri" panose="020F0502020204030204" pitchFamily="34" charset="0"/>
                <a:cs typeface="Times New Roman" panose="02020603050405020304" pitchFamily="18" charset="0"/>
              </a:rPr>
              <a:t>, "albums", </a:t>
            </a:r>
            <a:r>
              <a:rPr lang="en-US" sz="1400" b="1" dirty="0" err="1">
                <a:latin typeface="Source Code Pro" panose="020B0509030403020204" pitchFamily="49" charset="0"/>
                <a:ea typeface="Calibri" panose="020F0502020204030204" pitchFamily="34" charset="0"/>
                <a:cs typeface="Times New Roman" panose="02020603050405020304" pitchFamily="18" charset="0"/>
              </a:rPr>
              <a:t>album.AlbumId</a:t>
            </a:r>
            <a:r>
              <a:rPr lang="en-US" sz="1400" b="1" dirty="0">
                <a:latin typeface="Source Code Pro" panose="020B0509030403020204" pitchFamily="49" charset="0"/>
                <a:ea typeface="Calibri" panose="020F0502020204030204" pitchFamily="34" charset="0"/>
                <a:cs typeface="Times New Roman" panose="02020603050405020304" pitchFamily="18" charset="0"/>
              </a:rPr>
              <a:t>);</a:t>
            </a:r>
          </a:p>
          <a:p>
            <a:pPr indent="182880" algn="just"/>
            <a:r>
              <a:rPr lang="en-US" sz="900" dirty="0">
                <a:latin typeface="Source Code Pro" panose="020B0509030403020204" pitchFamily="49" charset="0"/>
                <a:ea typeface="Calibri" panose="020F0502020204030204" pitchFamily="34" charset="0"/>
                <a:cs typeface="Times New Roman" panose="02020603050405020304" pitchFamily="18" charset="0"/>
              </a:rPr>
              <a:t>   }</a:t>
            </a:r>
          </a:p>
          <a:p>
            <a:pPr indent="182880" algn="just"/>
            <a:r>
              <a:rPr lang="en-US" sz="900" dirty="0">
                <a:latin typeface="Source Code Pro" panose="020B0509030403020204" pitchFamily="49" charset="0"/>
                <a:ea typeface="Calibri" panose="020F0502020204030204" pitchFamily="34" charset="0"/>
                <a:cs typeface="Times New Roman" panose="02020603050405020304" pitchFamily="18" charset="0"/>
              </a:rPr>
              <a:t> </a:t>
            </a:r>
          </a:p>
          <a:p>
            <a:pPr indent="182880" algn="just"/>
            <a:r>
              <a:rPr lang="en-US" sz="900" dirty="0">
                <a:latin typeface="Source Code Pro" panose="020B0509030403020204" pitchFamily="49" charset="0"/>
                <a:ea typeface="Calibri" panose="020F0502020204030204" pitchFamily="34" charset="0"/>
                <a:cs typeface="Times New Roman" panose="02020603050405020304" pitchFamily="18" charset="0"/>
              </a:rPr>
              <a:t>  //Redirect back to the Index() action</a:t>
            </a:r>
          </a:p>
          <a:p>
            <a:pPr indent="182880" algn="just"/>
            <a:r>
              <a:rPr lang="en-US" sz="900" dirty="0">
                <a:latin typeface="Source Code Pro" panose="020B0509030403020204" pitchFamily="49" charset="0"/>
                <a:ea typeface="Calibri" panose="020F0502020204030204" pitchFamily="34" charset="0"/>
                <a:cs typeface="Times New Roman" panose="02020603050405020304" pitchFamily="18" charset="0"/>
              </a:rPr>
              <a:t>   return </a:t>
            </a:r>
            <a:r>
              <a:rPr lang="en-US" sz="900" dirty="0" err="1">
                <a:latin typeface="Source Code Pro" panose="020B0509030403020204" pitchFamily="49" charset="0"/>
                <a:ea typeface="Calibri" panose="020F0502020204030204" pitchFamily="34" charset="0"/>
                <a:cs typeface="Times New Roman" panose="02020603050405020304" pitchFamily="18" charset="0"/>
              </a:rPr>
              <a:t>RedirectToAction</a:t>
            </a:r>
            <a:r>
              <a:rPr lang="en-US" sz="900" dirty="0">
                <a:latin typeface="Source Code Pro" panose="020B0509030403020204" pitchFamily="49" charset="0"/>
                <a:ea typeface="Calibri" panose="020F0502020204030204" pitchFamily="34" charset="0"/>
                <a:cs typeface="Times New Roman" panose="02020603050405020304" pitchFamily="18" charset="0"/>
              </a:rPr>
              <a:t>("Index");</a:t>
            </a:r>
          </a:p>
          <a:p>
            <a:pPr indent="182880" algn="just"/>
            <a:r>
              <a:rPr lang="en-US" sz="900" dirty="0">
                <a:latin typeface="Source Code Pro" panose="020B0509030403020204" pitchFamily="49" charset="0"/>
                <a:ea typeface="Calibri" panose="020F0502020204030204" pitchFamily="34" charset="0"/>
                <a:cs typeface="Times New Roman" panose="02020603050405020304" pitchFamily="18" charset="0"/>
              </a:rPr>
              <a:t>}</a:t>
            </a:r>
            <a:endParaRPr lang="en-US" sz="900" dirty="0">
              <a:effectLst/>
              <a:latin typeface="Source Code Pro" panose="020B0509030403020204" pitchFamily="49"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0990066"/>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6234" y="1448902"/>
            <a:ext cx="11271308" cy="2629972"/>
          </a:xfrm>
          <a:prstGeom prst="rect">
            <a:avLst/>
          </a:prstGeom>
        </p:spPr>
      </p:pic>
    </p:spTree>
    <p:extLst>
      <p:ext uri="{BB962C8B-B14F-4D97-AF65-F5344CB8AC3E}">
        <p14:creationId xmlns:p14="http://schemas.microsoft.com/office/powerpoint/2010/main" val="2553484440"/>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514" y="182216"/>
            <a:ext cx="11524432" cy="765236"/>
          </a:xfrm>
        </p:spPr>
        <p:txBody>
          <a:bodyPr/>
          <a:lstStyle/>
          <a:p>
            <a:r>
              <a:rPr lang="en-US" dirty="0" smtClean="0"/>
              <a:t>Browse</a:t>
            </a:r>
            <a:endParaRPr lang="en-US" dirty="0"/>
          </a:p>
        </p:txBody>
      </p:sp>
      <p:sp>
        <p:nvSpPr>
          <p:cNvPr id="5" name="Rectangle 4"/>
          <p:cNvSpPr/>
          <p:nvPr/>
        </p:nvSpPr>
        <p:spPr>
          <a:xfrm>
            <a:off x="154236" y="948690"/>
            <a:ext cx="9050577" cy="5909310"/>
          </a:xfrm>
          <a:prstGeom prst="rect">
            <a:avLst/>
          </a:prstGeom>
        </p:spPr>
        <p:txBody>
          <a:bodyPr wrap="square">
            <a:spAutoFit/>
          </a:bodyPr>
          <a:lstStyle/>
          <a:p>
            <a:pPr indent="182880" algn="just"/>
            <a:r>
              <a:rPr lang="en-US" dirty="0">
                <a:latin typeface="Source Code Pro" panose="020B0509030403020204" pitchFamily="49" charset="0"/>
                <a:ea typeface="Calibri" panose="020F0502020204030204" pitchFamily="34" charset="0"/>
                <a:cs typeface="Times New Roman" panose="02020603050405020304" pitchFamily="18" charset="0"/>
              </a:rPr>
              <a:t>public </a:t>
            </a:r>
            <a:r>
              <a:rPr lang="en-US" dirty="0" err="1">
                <a:latin typeface="Source Code Pro" panose="020B0509030403020204" pitchFamily="49" charset="0"/>
                <a:ea typeface="Calibri" panose="020F0502020204030204" pitchFamily="34" charset="0"/>
                <a:cs typeface="Times New Roman" panose="02020603050405020304" pitchFamily="18" charset="0"/>
              </a:rPr>
              <a:t>ActionResult</a:t>
            </a:r>
            <a:r>
              <a:rPr lang="en-US" dirty="0">
                <a:latin typeface="Source Code Pro" panose="020B0509030403020204" pitchFamily="49" charset="0"/>
                <a:ea typeface="Calibri" panose="020F0502020204030204" pitchFamily="34" charset="0"/>
                <a:cs typeface="Times New Roman" panose="02020603050405020304" pitchFamily="18" charset="0"/>
              </a:rPr>
              <a:t> Browse(string genre)</a:t>
            </a:r>
          </a:p>
          <a:p>
            <a:pPr indent="182880" algn="just"/>
            <a:r>
              <a:rPr lang="en-US" dirty="0">
                <a:latin typeface="Source Code Pro" panose="020B0509030403020204" pitchFamily="49" charset="0"/>
                <a:ea typeface="Calibri" panose="020F0502020204030204" pitchFamily="34" charset="0"/>
                <a:cs typeface="Times New Roman" panose="02020603050405020304" pitchFamily="18" charset="0"/>
              </a:rPr>
              <a:t>{</a:t>
            </a:r>
          </a:p>
          <a:p>
            <a:pPr indent="182880" algn="just"/>
            <a:r>
              <a:rPr lang="en-US" dirty="0">
                <a:latin typeface="Source Code Pro" panose="020B0509030403020204" pitchFamily="49" charset="0"/>
                <a:ea typeface="Calibri" panose="020F0502020204030204" pitchFamily="34" charset="0"/>
                <a:cs typeface="Times New Roman" panose="02020603050405020304" pitchFamily="18" charset="0"/>
              </a:rPr>
              <a:t>          </a:t>
            </a:r>
          </a:p>
          <a:p>
            <a:pPr indent="182880" algn="just"/>
            <a:r>
              <a:rPr lang="en-US" dirty="0">
                <a:latin typeface="Source Code Pro" panose="020B0509030403020204" pitchFamily="49" charset="0"/>
                <a:ea typeface="Calibri" panose="020F0502020204030204" pitchFamily="34" charset="0"/>
                <a:cs typeface="Times New Roman" panose="02020603050405020304" pitchFamily="18" charset="0"/>
              </a:rPr>
              <a:t>    </a:t>
            </a:r>
            <a:r>
              <a:rPr lang="en-US" dirty="0" err="1">
                <a:latin typeface="Source Code Pro" panose="020B0509030403020204" pitchFamily="49" charset="0"/>
                <a:ea typeface="Calibri" panose="020F0502020204030204" pitchFamily="34" charset="0"/>
                <a:cs typeface="Times New Roman" panose="02020603050405020304" pitchFamily="18" charset="0"/>
              </a:rPr>
              <a:t>var</a:t>
            </a:r>
            <a:r>
              <a:rPr lang="en-US" dirty="0">
                <a:latin typeface="Source Code Pro" panose="020B0509030403020204" pitchFamily="49" charset="0"/>
                <a:ea typeface="Calibri" panose="020F0502020204030204" pitchFamily="34" charset="0"/>
                <a:cs typeface="Times New Roman" panose="02020603050405020304" pitchFamily="18" charset="0"/>
              </a:rPr>
              <a:t> result =</a:t>
            </a:r>
          </a:p>
          <a:p>
            <a:pPr indent="182880" algn="just"/>
            <a:r>
              <a:rPr lang="en-US" dirty="0">
                <a:latin typeface="Source Code Pro" panose="020B0509030403020204" pitchFamily="49" charset="0"/>
                <a:ea typeface="Calibri" panose="020F0502020204030204" pitchFamily="34" charset="0"/>
                <a:cs typeface="Times New Roman" panose="02020603050405020304" pitchFamily="18" charset="0"/>
              </a:rPr>
              <a:t> </a:t>
            </a:r>
            <a:r>
              <a:rPr lang="en-US" dirty="0" err="1">
                <a:latin typeface="Source Code Pro" panose="020B0509030403020204" pitchFamily="49" charset="0"/>
                <a:ea typeface="Calibri" panose="020F0502020204030204" pitchFamily="34" charset="0"/>
                <a:cs typeface="Times New Roman" panose="02020603050405020304" pitchFamily="18" charset="0"/>
              </a:rPr>
              <a:t>ElasticClient.Search</a:t>
            </a:r>
            <a:r>
              <a:rPr lang="en-US" dirty="0">
                <a:latin typeface="Source Code Pro" panose="020B0509030403020204" pitchFamily="49" charset="0"/>
                <a:ea typeface="Calibri" panose="020F0502020204030204" pitchFamily="34" charset="0"/>
                <a:cs typeface="Times New Roman" panose="02020603050405020304" pitchFamily="18" charset="0"/>
              </a:rPr>
              <a:t>&lt;Album&gt;(body =&gt;</a:t>
            </a:r>
          </a:p>
          <a:p>
            <a:pPr indent="182880" algn="just"/>
            <a:r>
              <a:rPr lang="en-US" dirty="0">
                <a:latin typeface="Source Code Pro" panose="020B0509030403020204" pitchFamily="49" charset="0"/>
                <a:ea typeface="Calibri" panose="020F0502020204030204" pitchFamily="34" charset="0"/>
                <a:cs typeface="Times New Roman" panose="02020603050405020304" pitchFamily="18" charset="0"/>
              </a:rPr>
              <a:t>    </a:t>
            </a:r>
            <a:r>
              <a:rPr lang="en-US" dirty="0" err="1">
                <a:latin typeface="Source Code Pro" panose="020B0509030403020204" pitchFamily="49" charset="0"/>
                <a:ea typeface="Calibri" panose="020F0502020204030204" pitchFamily="34" charset="0"/>
                <a:cs typeface="Times New Roman" panose="02020603050405020304" pitchFamily="18" charset="0"/>
              </a:rPr>
              <a:t>body.Query</a:t>
            </a:r>
            <a:r>
              <a:rPr lang="en-US" dirty="0">
                <a:latin typeface="Source Code Pro" panose="020B0509030403020204" pitchFamily="49" charset="0"/>
                <a:ea typeface="Calibri" panose="020F0502020204030204" pitchFamily="34" charset="0"/>
                <a:cs typeface="Times New Roman" panose="02020603050405020304" pitchFamily="18" charset="0"/>
              </a:rPr>
              <a:t>(query =&gt;</a:t>
            </a:r>
          </a:p>
          <a:p>
            <a:pPr indent="182880" algn="just"/>
            <a:r>
              <a:rPr lang="en-US" dirty="0">
                <a:latin typeface="Source Code Pro" panose="020B0509030403020204" pitchFamily="49" charset="0"/>
                <a:ea typeface="Calibri" panose="020F0502020204030204" pitchFamily="34" charset="0"/>
                <a:cs typeface="Times New Roman" panose="02020603050405020304" pitchFamily="18" charset="0"/>
              </a:rPr>
              <a:t>    </a:t>
            </a:r>
            <a:r>
              <a:rPr lang="en-US" dirty="0" err="1">
                <a:latin typeface="Source Code Pro" panose="020B0509030403020204" pitchFamily="49" charset="0"/>
                <a:ea typeface="Calibri" panose="020F0502020204030204" pitchFamily="34" charset="0"/>
                <a:cs typeface="Times New Roman" panose="02020603050405020304" pitchFamily="18" charset="0"/>
              </a:rPr>
              <a:t>query.ConstantScore</a:t>
            </a:r>
            <a:r>
              <a:rPr lang="en-US" dirty="0">
                <a:latin typeface="Source Code Pro" panose="020B0509030403020204" pitchFamily="49" charset="0"/>
                <a:ea typeface="Calibri" panose="020F0502020204030204" pitchFamily="34" charset="0"/>
                <a:cs typeface="Times New Roman" panose="02020603050405020304" pitchFamily="18" charset="0"/>
              </a:rPr>
              <a:t>(</a:t>
            </a:r>
          </a:p>
          <a:p>
            <a:pPr indent="182880" algn="just"/>
            <a:r>
              <a:rPr lang="en-US" dirty="0">
                <a:latin typeface="Source Code Pro" panose="020B0509030403020204" pitchFamily="49" charset="0"/>
                <a:ea typeface="Calibri" panose="020F0502020204030204" pitchFamily="34" charset="0"/>
                <a:cs typeface="Times New Roman" panose="02020603050405020304" pitchFamily="18" charset="0"/>
              </a:rPr>
              <a:t>    </a:t>
            </a:r>
            <a:r>
              <a:rPr lang="en-US" dirty="0" err="1">
                <a:latin typeface="Source Code Pro" panose="020B0509030403020204" pitchFamily="49" charset="0"/>
                <a:ea typeface="Calibri" panose="020F0502020204030204" pitchFamily="34" charset="0"/>
                <a:cs typeface="Times New Roman" panose="02020603050405020304" pitchFamily="18" charset="0"/>
              </a:rPr>
              <a:t>csq</a:t>
            </a:r>
            <a:r>
              <a:rPr lang="en-US" dirty="0">
                <a:latin typeface="Source Code Pro" panose="020B0509030403020204" pitchFamily="49" charset="0"/>
                <a:ea typeface="Calibri" panose="020F0502020204030204" pitchFamily="34" charset="0"/>
                <a:cs typeface="Times New Roman" panose="02020603050405020304" pitchFamily="18" charset="0"/>
              </a:rPr>
              <a:t> =&gt; </a:t>
            </a:r>
            <a:r>
              <a:rPr lang="en-US" dirty="0" err="1">
                <a:latin typeface="Source Code Pro" panose="020B0509030403020204" pitchFamily="49" charset="0"/>
                <a:ea typeface="Calibri" panose="020F0502020204030204" pitchFamily="34" charset="0"/>
                <a:cs typeface="Times New Roman" panose="02020603050405020304" pitchFamily="18" charset="0"/>
              </a:rPr>
              <a:t>csq.Filter</a:t>
            </a:r>
            <a:r>
              <a:rPr lang="en-US" dirty="0">
                <a:latin typeface="Source Code Pro" panose="020B0509030403020204" pitchFamily="49" charset="0"/>
                <a:ea typeface="Calibri" panose="020F0502020204030204" pitchFamily="34" charset="0"/>
                <a:cs typeface="Times New Roman" panose="02020603050405020304" pitchFamily="18" charset="0"/>
              </a:rPr>
              <a:t>(filter =&gt;</a:t>
            </a:r>
          </a:p>
          <a:p>
            <a:pPr indent="182880" algn="just"/>
            <a:r>
              <a:rPr lang="en-US" dirty="0">
                <a:latin typeface="Source Code Pro" panose="020B0509030403020204" pitchFamily="49" charset="0"/>
                <a:ea typeface="Calibri" panose="020F0502020204030204" pitchFamily="34" charset="0"/>
                <a:cs typeface="Times New Roman" panose="02020603050405020304" pitchFamily="18" charset="0"/>
              </a:rPr>
              <a:t>    </a:t>
            </a:r>
            <a:r>
              <a:rPr lang="en-US" dirty="0" err="1">
                <a:latin typeface="Source Code Pro" panose="020B0509030403020204" pitchFamily="49" charset="0"/>
                <a:ea typeface="Calibri" panose="020F0502020204030204" pitchFamily="34" charset="0"/>
                <a:cs typeface="Times New Roman" panose="02020603050405020304" pitchFamily="18" charset="0"/>
              </a:rPr>
              <a:t>filter.Term</a:t>
            </a:r>
            <a:r>
              <a:rPr lang="en-US" dirty="0">
                <a:latin typeface="Source Code Pro" panose="020B0509030403020204" pitchFamily="49" charset="0"/>
                <a:ea typeface="Calibri" panose="020F0502020204030204" pitchFamily="34" charset="0"/>
                <a:cs typeface="Times New Roman" panose="02020603050405020304" pitchFamily="18" charset="0"/>
              </a:rPr>
              <a:t>(x =&gt;</a:t>
            </a:r>
          </a:p>
          <a:p>
            <a:pPr indent="182880" algn="just"/>
            <a:r>
              <a:rPr lang="en-US" dirty="0">
                <a:latin typeface="Source Code Pro" panose="020B0509030403020204" pitchFamily="49" charset="0"/>
                <a:ea typeface="Calibri" panose="020F0502020204030204" pitchFamily="34" charset="0"/>
                <a:cs typeface="Times New Roman" panose="02020603050405020304" pitchFamily="18" charset="0"/>
              </a:rPr>
              <a:t>    </a:t>
            </a:r>
            <a:r>
              <a:rPr lang="en-US" dirty="0" err="1">
                <a:latin typeface="Source Code Pro" panose="020B0509030403020204" pitchFamily="49" charset="0"/>
                <a:ea typeface="Calibri" panose="020F0502020204030204" pitchFamily="34" charset="0"/>
                <a:cs typeface="Times New Roman" panose="02020603050405020304" pitchFamily="18" charset="0"/>
              </a:rPr>
              <a:t>x.Genre.Name</a:t>
            </a:r>
            <a:r>
              <a:rPr lang="en-US" dirty="0">
                <a:latin typeface="Source Code Pro" panose="020B0509030403020204" pitchFamily="49" charset="0"/>
                <a:ea typeface="Calibri" panose="020F0502020204030204" pitchFamily="34" charset="0"/>
                <a:cs typeface="Times New Roman" panose="02020603050405020304" pitchFamily="18" charset="0"/>
              </a:rPr>
              <a:t>, </a:t>
            </a:r>
            <a:r>
              <a:rPr lang="en-US" dirty="0" err="1">
                <a:latin typeface="Source Code Pro" panose="020B0509030403020204" pitchFamily="49" charset="0"/>
                <a:ea typeface="Calibri" panose="020F0502020204030204" pitchFamily="34" charset="0"/>
                <a:cs typeface="Times New Roman" panose="02020603050405020304" pitchFamily="18" charset="0"/>
              </a:rPr>
              <a:t>genre.ToLower</a:t>
            </a:r>
            <a:r>
              <a:rPr lang="en-US" dirty="0">
                <a:latin typeface="Source Code Pro" panose="020B0509030403020204" pitchFamily="49" charset="0"/>
                <a:ea typeface="Calibri" panose="020F0502020204030204" pitchFamily="34" charset="0"/>
                <a:cs typeface="Times New Roman" panose="02020603050405020304" pitchFamily="18" charset="0"/>
              </a:rPr>
              <a:t>()))))</a:t>
            </a:r>
          </a:p>
          <a:p>
            <a:pPr indent="182880" algn="just"/>
            <a:r>
              <a:rPr lang="en-US" dirty="0">
                <a:latin typeface="Source Code Pro" panose="020B0509030403020204" pitchFamily="49" charset="0"/>
                <a:ea typeface="Calibri" panose="020F0502020204030204" pitchFamily="34" charset="0"/>
                <a:cs typeface="Times New Roman" panose="02020603050405020304" pitchFamily="18" charset="0"/>
              </a:rPr>
              <a:t>    .Take(1000));</a:t>
            </a:r>
          </a:p>
          <a:p>
            <a:pPr indent="182880" algn="just"/>
            <a:r>
              <a:rPr lang="en-US" dirty="0">
                <a:latin typeface="Source Code Pro" panose="020B0509030403020204" pitchFamily="49" charset="0"/>
                <a:ea typeface="Calibri" panose="020F0502020204030204" pitchFamily="34" charset="0"/>
                <a:cs typeface="Times New Roman" panose="02020603050405020304" pitchFamily="18" charset="0"/>
              </a:rPr>
              <a:t> </a:t>
            </a:r>
          </a:p>
          <a:p>
            <a:pPr indent="182880" algn="just"/>
            <a:r>
              <a:rPr lang="en-US" dirty="0">
                <a:latin typeface="Source Code Pro" panose="020B0509030403020204" pitchFamily="49" charset="0"/>
                <a:ea typeface="Calibri" panose="020F0502020204030204" pitchFamily="34" charset="0"/>
                <a:cs typeface="Times New Roman" panose="02020603050405020304" pitchFamily="18" charset="0"/>
              </a:rPr>
              <a:t>    </a:t>
            </a:r>
            <a:r>
              <a:rPr lang="en-US" dirty="0" err="1">
                <a:latin typeface="Source Code Pro" panose="020B0509030403020204" pitchFamily="49" charset="0"/>
                <a:ea typeface="Calibri" panose="020F0502020204030204" pitchFamily="34" charset="0"/>
                <a:cs typeface="Times New Roman" panose="02020603050405020304" pitchFamily="18" charset="0"/>
              </a:rPr>
              <a:t>var</a:t>
            </a:r>
            <a:r>
              <a:rPr lang="en-US" dirty="0">
                <a:latin typeface="Source Code Pro" panose="020B0509030403020204" pitchFamily="49" charset="0"/>
                <a:ea typeface="Calibri" panose="020F0502020204030204" pitchFamily="34" charset="0"/>
                <a:cs typeface="Times New Roman" panose="02020603050405020304" pitchFamily="18" charset="0"/>
              </a:rPr>
              <a:t> </a:t>
            </a:r>
            <a:r>
              <a:rPr lang="en-US" dirty="0" err="1">
                <a:latin typeface="Source Code Pro" panose="020B0509030403020204" pitchFamily="49" charset="0"/>
                <a:ea typeface="Calibri" panose="020F0502020204030204" pitchFamily="34" charset="0"/>
                <a:cs typeface="Times New Roman" panose="02020603050405020304" pitchFamily="18" charset="0"/>
              </a:rPr>
              <a:t>genreModel</a:t>
            </a:r>
            <a:r>
              <a:rPr lang="en-US" dirty="0">
                <a:latin typeface="Source Code Pro" panose="020B0509030403020204" pitchFamily="49" charset="0"/>
                <a:ea typeface="Calibri" panose="020F0502020204030204" pitchFamily="34" charset="0"/>
                <a:cs typeface="Times New Roman" panose="02020603050405020304" pitchFamily="18" charset="0"/>
              </a:rPr>
              <a:t> = new Genre()</a:t>
            </a:r>
          </a:p>
          <a:p>
            <a:pPr indent="182880" algn="just"/>
            <a:r>
              <a:rPr lang="en-US" dirty="0">
                <a:latin typeface="Source Code Pro" panose="020B0509030403020204" pitchFamily="49" charset="0"/>
                <a:ea typeface="Calibri" panose="020F0502020204030204" pitchFamily="34" charset="0"/>
                <a:cs typeface="Times New Roman" panose="02020603050405020304" pitchFamily="18" charset="0"/>
              </a:rPr>
              <a:t>    {</a:t>
            </a:r>
          </a:p>
          <a:p>
            <a:pPr indent="182880" algn="just"/>
            <a:r>
              <a:rPr lang="en-US" dirty="0">
                <a:latin typeface="Source Code Pro" panose="020B0509030403020204" pitchFamily="49" charset="0"/>
                <a:ea typeface="Calibri" panose="020F0502020204030204" pitchFamily="34" charset="0"/>
                <a:cs typeface="Times New Roman" panose="02020603050405020304" pitchFamily="18" charset="0"/>
              </a:rPr>
              <a:t>        Name = genre,</a:t>
            </a:r>
          </a:p>
          <a:p>
            <a:pPr indent="182880" algn="just"/>
            <a:r>
              <a:rPr lang="en-US" dirty="0">
                <a:latin typeface="Source Code Pro" panose="020B0509030403020204" pitchFamily="49" charset="0"/>
                <a:ea typeface="Calibri" panose="020F0502020204030204" pitchFamily="34" charset="0"/>
                <a:cs typeface="Times New Roman" panose="02020603050405020304" pitchFamily="18" charset="0"/>
              </a:rPr>
              <a:t>        Albums = </a:t>
            </a:r>
            <a:r>
              <a:rPr lang="en-US" dirty="0" err="1">
                <a:latin typeface="Source Code Pro" panose="020B0509030403020204" pitchFamily="49" charset="0"/>
                <a:ea typeface="Calibri" panose="020F0502020204030204" pitchFamily="34" charset="0"/>
                <a:cs typeface="Times New Roman" panose="02020603050405020304" pitchFamily="18" charset="0"/>
              </a:rPr>
              <a:t>result.Documents.ToList</a:t>
            </a:r>
            <a:r>
              <a:rPr lang="en-US" dirty="0">
                <a:latin typeface="Source Code Pro" panose="020B0509030403020204" pitchFamily="49" charset="0"/>
                <a:ea typeface="Calibri" panose="020F0502020204030204" pitchFamily="34" charset="0"/>
                <a:cs typeface="Times New Roman" panose="02020603050405020304" pitchFamily="18" charset="0"/>
              </a:rPr>
              <a:t>()</a:t>
            </a:r>
          </a:p>
          <a:p>
            <a:pPr indent="182880" algn="just"/>
            <a:r>
              <a:rPr lang="en-US" dirty="0">
                <a:latin typeface="Source Code Pro" panose="020B0509030403020204" pitchFamily="49" charset="0"/>
                <a:ea typeface="Calibri" panose="020F0502020204030204" pitchFamily="34" charset="0"/>
                <a:cs typeface="Times New Roman" panose="02020603050405020304" pitchFamily="18" charset="0"/>
              </a:rPr>
              <a:t>    };</a:t>
            </a:r>
          </a:p>
          <a:p>
            <a:pPr indent="182880" algn="just"/>
            <a:r>
              <a:rPr lang="en-US" dirty="0">
                <a:latin typeface="Source Code Pro" panose="020B0509030403020204" pitchFamily="49" charset="0"/>
                <a:ea typeface="Calibri" panose="020F0502020204030204" pitchFamily="34" charset="0"/>
                <a:cs typeface="Times New Roman" panose="02020603050405020304" pitchFamily="18" charset="0"/>
              </a:rPr>
              <a:t> </a:t>
            </a:r>
          </a:p>
          <a:p>
            <a:pPr indent="182880" algn="just"/>
            <a:r>
              <a:rPr lang="en-US" dirty="0">
                <a:latin typeface="Source Code Pro" panose="020B0509030403020204" pitchFamily="49" charset="0"/>
                <a:ea typeface="Calibri" panose="020F0502020204030204" pitchFamily="34" charset="0"/>
                <a:cs typeface="Times New Roman" panose="02020603050405020304" pitchFamily="18" charset="0"/>
              </a:rPr>
              <a:t>    return View(</a:t>
            </a:r>
            <a:r>
              <a:rPr lang="en-US" dirty="0" err="1">
                <a:latin typeface="Source Code Pro" panose="020B0509030403020204" pitchFamily="49" charset="0"/>
                <a:ea typeface="Calibri" panose="020F0502020204030204" pitchFamily="34" charset="0"/>
                <a:cs typeface="Times New Roman" panose="02020603050405020304" pitchFamily="18" charset="0"/>
              </a:rPr>
              <a:t>genreModel</a:t>
            </a:r>
            <a:r>
              <a:rPr lang="en-US" dirty="0">
                <a:latin typeface="Source Code Pro" panose="020B0509030403020204" pitchFamily="49" charset="0"/>
                <a:ea typeface="Calibri" panose="020F0502020204030204" pitchFamily="34" charset="0"/>
                <a:cs typeface="Times New Roman" panose="02020603050405020304" pitchFamily="18" charset="0"/>
              </a:rPr>
              <a:t>);</a:t>
            </a:r>
          </a:p>
          <a:p>
            <a:pPr indent="182880" algn="just"/>
            <a:r>
              <a:rPr lang="en-US" dirty="0">
                <a:latin typeface="Source Code Pro" panose="020B0509030403020204" pitchFamily="49" charset="0"/>
                <a:ea typeface="Calibri" panose="020F0502020204030204" pitchFamily="34" charset="0"/>
                <a:cs typeface="Times New Roman" panose="02020603050405020304" pitchFamily="18" charset="0"/>
              </a:rPr>
              <a:t> </a:t>
            </a:r>
          </a:p>
          <a:p>
            <a:pPr indent="182880" algn="just"/>
            <a:r>
              <a:rPr lang="en-US" dirty="0">
                <a:latin typeface="Source Code Pro" panose="020B0509030403020204" pitchFamily="49" charset="0"/>
                <a:ea typeface="Calibri" panose="020F0502020204030204" pitchFamily="34" charset="0"/>
                <a:cs typeface="Times New Roman" panose="02020603050405020304" pitchFamily="18" charset="0"/>
              </a:rPr>
              <a:t>}</a:t>
            </a:r>
            <a:endParaRPr lang="en-US" dirty="0">
              <a:effectLst/>
              <a:latin typeface="Source Code Pro" panose="020B0509030403020204" pitchFamily="49"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57236886"/>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Music Store Search &amp; Browse using ElasticSearch</a:t>
            </a:r>
            <a:br>
              <a:rPr lang="en-US" dirty="0" smtClean="0"/>
            </a:br>
            <a:r>
              <a:rPr lang="en-US" dirty="0"/>
              <a:t/>
            </a:r>
            <a:br>
              <a:rPr lang="en-US" dirty="0"/>
            </a:br>
            <a:r>
              <a:rPr lang="en-US" sz="1800" dirty="0">
                <a:latin typeface="Segoe UI" panose="020B0502040204020203" pitchFamily="34" charset="0"/>
                <a:cs typeface="Segoe UI" panose="020B0502040204020203" pitchFamily="34" charset="0"/>
              </a:rPr>
              <a:t>Head: </a:t>
            </a:r>
            <a:r>
              <a:rPr lang="en-US" sz="1800" dirty="0">
                <a:latin typeface="Segoe UI" panose="020B0502040204020203" pitchFamily="34" charset="0"/>
                <a:cs typeface="Segoe UI" panose="020B0502040204020203" pitchFamily="34" charset="0"/>
                <a:hlinkClick r:id="rId2"/>
              </a:rPr>
              <a:t>http://elasticsearchvm.cloudapp.net:9200/_plugin/head/</a:t>
            </a:r>
            <a:r>
              <a:rPr lang="en-US" dirty="0"/>
              <a:t/>
            </a:r>
            <a:br>
              <a:rPr lang="en-US" dirty="0"/>
            </a:br>
            <a:endParaRPr lang="en-US" dirty="0"/>
          </a:p>
        </p:txBody>
      </p:sp>
    </p:spTree>
    <p:extLst>
      <p:ext uri="{BB962C8B-B14F-4D97-AF65-F5344CB8AC3E}">
        <p14:creationId xmlns:p14="http://schemas.microsoft.com/office/powerpoint/2010/main" val="1691523063"/>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79413" y="1245702"/>
            <a:ext cx="11525250" cy="5432912"/>
          </a:xfrm>
        </p:spPr>
        <p:txBody>
          <a:bodyPr>
            <a:normAutofit/>
          </a:bodyPr>
          <a:lstStyle/>
          <a:p>
            <a:pPr marL="514350" indent="-514350">
              <a:buFont typeface="+mj-lt"/>
              <a:buAutoNum type="arabicParenR"/>
            </a:pPr>
            <a:r>
              <a:rPr lang="en-US" b="1" strike="sngStrike" dirty="0" smtClean="0"/>
              <a:t>Migrating</a:t>
            </a:r>
            <a:r>
              <a:rPr lang="en-US" strike="sngStrike" dirty="0" smtClean="0"/>
              <a:t> Databases (the 800 pound Gorilla)</a:t>
            </a:r>
          </a:p>
          <a:p>
            <a:pPr marL="914265" lvl="1" indent="-514350">
              <a:buFont typeface="Arial" panose="020B0604020202020204" pitchFamily="34" charset="0"/>
              <a:buChar char="•"/>
            </a:pPr>
            <a:r>
              <a:rPr lang="en-US" strike="sngStrike" dirty="0" smtClean="0"/>
              <a:t>Application Database</a:t>
            </a:r>
          </a:p>
          <a:p>
            <a:pPr marL="914265" lvl="1" indent="-514350">
              <a:buFont typeface="Arial" panose="020B0604020202020204" pitchFamily="34" charset="0"/>
              <a:buChar char="•"/>
            </a:pPr>
            <a:r>
              <a:rPr lang="en-US" strike="sngStrike" dirty="0" smtClean="0"/>
              <a:t>Membership Database</a:t>
            </a:r>
          </a:p>
          <a:p>
            <a:pPr marL="514350" indent="-514350">
              <a:buFont typeface="+mj-lt"/>
              <a:buAutoNum type="arabicParenR"/>
            </a:pPr>
            <a:r>
              <a:rPr lang="en-US" strike="sngStrike" dirty="0" smtClean="0"/>
              <a:t>Enable </a:t>
            </a:r>
            <a:r>
              <a:rPr lang="en-US" b="1" strike="sngStrike" dirty="0" smtClean="0"/>
              <a:t>Session Management </a:t>
            </a:r>
          </a:p>
          <a:p>
            <a:pPr marL="514350" indent="-514350">
              <a:buFont typeface="+mj-lt"/>
              <a:buAutoNum type="arabicParenR"/>
            </a:pPr>
            <a:r>
              <a:rPr lang="en-US" strike="sngStrike" dirty="0" smtClean="0"/>
              <a:t>Adding </a:t>
            </a:r>
            <a:r>
              <a:rPr lang="en-US" b="1" strike="sngStrike" dirty="0" smtClean="0"/>
              <a:t>ElasticSearch</a:t>
            </a:r>
            <a:r>
              <a:rPr lang="en-US" strike="sngStrike" dirty="0" smtClean="0"/>
              <a:t> support</a:t>
            </a:r>
          </a:p>
          <a:p>
            <a:pPr marL="514350" indent="-514350">
              <a:buFont typeface="+mj-lt"/>
              <a:buAutoNum type="arabicParenR"/>
            </a:pPr>
            <a:r>
              <a:rPr lang="en-US" dirty="0" smtClean="0"/>
              <a:t>Adding Custom </a:t>
            </a:r>
            <a:r>
              <a:rPr lang="en-US" b="1" dirty="0" smtClean="0"/>
              <a:t>Analytics</a:t>
            </a:r>
            <a:r>
              <a:rPr lang="en-US" dirty="0" smtClean="0"/>
              <a:t> with PIWIK</a:t>
            </a:r>
          </a:p>
          <a:p>
            <a:pPr marL="514350" indent="-514350">
              <a:buFont typeface="+mj-lt"/>
              <a:buAutoNum type="arabicParenR"/>
            </a:pPr>
            <a:endParaRPr lang="en-US" dirty="0"/>
          </a:p>
        </p:txBody>
      </p:sp>
      <p:sp>
        <p:nvSpPr>
          <p:cNvPr id="2" name="Title 1"/>
          <p:cNvSpPr>
            <a:spLocks noGrp="1"/>
          </p:cNvSpPr>
          <p:nvPr>
            <p:ph type="title"/>
          </p:nvPr>
        </p:nvSpPr>
        <p:spPr/>
        <p:txBody>
          <a:bodyPr/>
          <a:lstStyle/>
          <a:p>
            <a:r>
              <a:rPr lang="en-US" dirty="0" smtClean="0"/>
              <a:t>Migration Activities</a:t>
            </a:r>
            <a:endParaRPr lang="en-US" dirty="0"/>
          </a:p>
        </p:txBody>
      </p:sp>
    </p:spTree>
    <p:extLst>
      <p:ext uri="{BB962C8B-B14F-4D97-AF65-F5344CB8AC3E}">
        <p14:creationId xmlns:p14="http://schemas.microsoft.com/office/powerpoint/2010/main" val="3573216260"/>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 Piwik VM</a:t>
            </a:r>
            <a:endParaRPr lang="en-US" dirty="0"/>
          </a:p>
        </p:txBody>
      </p:sp>
      <p:sp>
        <p:nvSpPr>
          <p:cNvPr id="5" name="Rectangle 4"/>
          <p:cNvSpPr/>
          <p:nvPr/>
        </p:nvSpPr>
        <p:spPr>
          <a:xfrm>
            <a:off x="379514" y="1061036"/>
            <a:ext cx="6144695" cy="369332"/>
          </a:xfrm>
          <a:prstGeom prst="rect">
            <a:avLst/>
          </a:prstGeom>
        </p:spPr>
        <p:txBody>
          <a:bodyPr wrap="none">
            <a:spAutoFit/>
          </a:bodyPr>
          <a:lstStyle/>
          <a:p>
            <a:r>
              <a:rPr lang="en-US" dirty="0">
                <a:hlinkClick r:id="rId3"/>
              </a:rPr>
              <a:t>http://www.dynamicdeploy.com/packagedetails.aspx?pkgid=99</a:t>
            </a:r>
            <a:endParaRPr lang="en-US" dirty="0"/>
          </a:p>
        </p:txBody>
      </p:sp>
      <p:pic>
        <p:nvPicPr>
          <p:cNvPr id="7" name="Picture 6"/>
          <p:cNvPicPr>
            <a:picLocks noChangeAspect="1"/>
          </p:cNvPicPr>
          <p:nvPr/>
        </p:nvPicPr>
        <p:blipFill>
          <a:blip r:embed="rId4"/>
          <a:stretch>
            <a:fillRect/>
          </a:stretch>
        </p:blipFill>
        <p:spPr>
          <a:xfrm>
            <a:off x="7105880" y="0"/>
            <a:ext cx="5086120" cy="6733736"/>
          </a:xfrm>
          <a:prstGeom prst="rect">
            <a:avLst/>
          </a:prstGeom>
        </p:spPr>
      </p:pic>
    </p:spTree>
    <p:extLst>
      <p:ext uri="{BB962C8B-B14F-4D97-AF65-F5344CB8AC3E}">
        <p14:creationId xmlns:p14="http://schemas.microsoft.com/office/powerpoint/2010/main" val="2717725438"/>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Piwik Tracking Code Snippet</a:t>
            </a:r>
            <a:endParaRPr lang="en-US" dirty="0"/>
          </a:p>
        </p:txBody>
      </p:sp>
      <p:sp>
        <p:nvSpPr>
          <p:cNvPr id="3" name="Rectangle 1"/>
          <p:cNvSpPr>
            <a:spLocks noChangeArrowheads="1"/>
          </p:cNvSpPr>
          <p:nvPr/>
        </p:nvSpPr>
        <p:spPr bwMode="auto">
          <a:xfrm>
            <a:off x="379514" y="999145"/>
            <a:ext cx="11303306" cy="5309121"/>
          </a:xfrm>
          <a:prstGeom prst="rect">
            <a:avLst/>
          </a:prstGeom>
          <a:solidFill>
            <a:srgbClr val="F6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696" tIns="76176" rIns="12696"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&lt;!-- Piwik --&gt; </a:t>
            </a:r>
            <a:br>
              <a:rPr kumimoji="0" lang="en-US" sz="20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br>
            <a:r>
              <a:rPr kumimoji="0" lang="en-US" sz="20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&lt;script type="text/</a:t>
            </a:r>
            <a:r>
              <a:rPr kumimoji="0" lang="en-US" sz="2000" b="0" i="0" u="none" strike="noStrike" cap="none" normalizeH="0" baseline="0" dirty="0" err="1" smtClean="0">
                <a:ln>
                  <a:noFill/>
                </a:ln>
                <a:solidFill>
                  <a:srgbClr val="333333"/>
                </a:solidFill>
                <a:effectLst/>
                <a:latin typeface="Courier New" panose="02070309020205020404" pitchFamily="49" charset="0"/>
                <a:cs typeface="Courier New" panose="02070309020205020404" pitchFamily="49" charset="0"/>
              </a:rPr>
              <a:t>javascript</a:t>
            </a:r>
            <a:r>
              <a:rPr kumimoji="0" lang="en-US" sz="20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"&gt;</a:t>
            </a:r>
            <a:br>
              <a:rPr kumimoji="0" lang="en-US" sz="20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br>
            <a:r>
              <a:rPr kumimoji="0" lang="en-US" sz="2000" b="0" i="0" u="none" strike="noStrike" cap="none" normalizeH="0" baseline="0" dirty="0" err="1" smtClean="0">
                <a:ln>
                  <a:noFill/>
                </a:ln>
                <a:solidFill>
                  <a:srgbClr val="333333"/>
                </a:solidFill>
                <a:effectLst/>
                <a:latin typeface="Courier New" panose="02070309020205020404" pitchFamily="49" charset="0"/>
                <a:cs typeface="Courier New" panose="02070309020205020404" pitchFamily="49" charset="0"/>
              </a:rPr>
              <a:t>var</a:t>
            </a:r>
            <a:r>
              <a:rPr kumimoji="0" lang="en-US" sz="20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 </a:t>
            </a:r>
            <a:r>
              <a:rPr kumimoji="0" lang="en-US" sz="2000" b="0" i="0" u="none" strike="noStrike" cap="none" normalizeH="0" baseline="0" dirty="0" err="1" smtClean="0">
                <a:ln>
                  <a:noFill/>
                </a:ln>
                <a:solidFill>
                  <a:srgbClr val="333333"/>
                </a:solidFill>
                <a:effectLst/>
                <a:latin typeface="Courier New" panose="02070309020205020404" pitchFamily="49" charset="0"/>
                <a:cs typeface="Courier New" panose="02070309020205020404" pitchFamily="49" charset="0"/>
              </a:rPr>
              <a:t>pkBaseURL</a:t>
            </a:r>
            <a:r>
              <a:rPr kumimoji="0" lang="en-US" sz="20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 = (("https:" == </a:t>
            </a:r>
            <a:r>
              <a:rPr kumimoji="0" lang="en-US" sz="2000" b="0" i="0" u="none" strike="noStrike" cap="none" normalizeH="0" baseline="0" dirty="0" err="1" smtClean="0">
                <a:ln>
                  <a:noFill/>
                </a:ln>
                <a:solidFill>
                  <a:srgbClr val="333333"/>
                </a:solidFill>
                <a:effectLst/>
                <a:latin typeface="Courier New" panose="02070309020205020404" pitchFamily="49" charset="0"/>
                <a:cs typeface="Courier New" panose="02070309020205020404" pitchFamily="49" charset="0"/>
              </a:rPr>
              <a:t>document.location.protocol</a:t>
            </a:r>
            <a:r>
              <a:rPr kumimoji="0" lang="en-US" sz="20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 ? "</a:t>
            </a:r>
            <a:r>
              <a:rPr kumimoji="0" lang="en-US" sz="2000" b="1"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https://piwikvm.cloudapp.net/</a:t>
            </a:r>
            <a:r>
              <a:rPr kumimoji="0" lang="en-US" sz="2000" b="1" i="0" u="none" strike="noStrike" cap="none" normalizeH="0" baseline="0" dirty="0" err="1" smtClean="0">
                <a:ln>
                  <a:noFill/>
                </a:ln>
                <a:solidFill>
                  <a:srgbClr val="333333"/>
                </a:solidFill>
                <a:effectLst/>
                <a:latin typeface="Courier New" panose="02070309020205020404" pitchFamily="49" charset="0"/>
                <a:cs typeface="Courier New" panose="02070309020205020404" pitchFamily="49" charset="0"/>
              </a:rPr>
              <a:t>piwik</a:t>
            </a:r>
            <a:r>
              <a:rPr kumimoji="0" lang="en-US" sz="20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 : "http://piwikvm.cloudapp.net/</a:t>
            </a:r>
            <a:r>
              <a:rPr kumimoji="0" lang="en-US" sz="2000" b="0" i="0" u="none" strike="noStrike" cap="none" normalizeH="0" baseline="0" dirty="0" err="1" smtClean="0">
                <a:ln>
                  <a:noFill/>
                </a:ln>
                <a:solidFill>
                  <a:srgbClr val="333333"/>
                </a:solidFill>
                <a:effectLst/>
                <a:latin typeface="Courier New" panose="02070309020205020404" pitchFamily="49" charset="0"/>
                <a:cs typeface="Courier New" panose="02070309020205020404" pitchFamily="49" charset="0"/>
              </a:rPr>
              <a:t>piwik</a:t>
            </a:r>
            <a:r>
              <a:rPr kumimoji="0" lang="en-US" sz="20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a:t>
            </a:r>
            <a:br>
              <a:rPr kumimoji="0" lang="en-US" sz="20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br>
            <a:r>
              <a:rPr kumimoji="0" lang="en-US" sz="2000" b="0" i="0" u="none" strike="noStrike" cap="none" normalizeH="0" baseline="0" dirty="0" err="1" smtClean="0">
                <a:ln>
                  <a:noFill/>
                </a:ln>
                <a:solidFill>
                  <a:srgbClr val="333333"/>
                </a:solidFill>
                <a:effectLst/>
                <a:latin typeface="Courier New" panose="02070309020205020404" pitchFamily="49" charset="0"/>
                <a:cs typeface="Courier New" panose="02070309020205020404" pitchFamily="49" charset="0"/>
              </a:rPr>
              <a:t>document.write</a:t>
            </a:r>
            <a:r>
              <a:rPr kumimoji="0" lang="en-US" sz="20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a:t>
            </a:r>
            <a:r>
              <a:rPr kumimoji="0" lang="en-US" sz="2000" b="0" i="0" u="none" strike="noStrike" cap="none" normalizeH="0" baseline="0" dirty="0" err="1" smtClean="0">
                <a:ln>
                  <a:noFill/>
                </a:ln>
                <a:solidFill>
                  <a:srgbClr val="333333"/>
                </a:solidFill>
                <a:effectLst/>
                <a:latin typeface="Courier New" panose="02070309020205020404" pitchFamily="49" charset="0"/>
                <a:cs typeface="Courier New" panose="02070309020205020404" pitchFamily="49" charset="0"/>
              </a:rPr>
              <a:t>unescape</a:t>
            </a:r>
            <a:r>
              <a:rPr kumimoji="0" lang="en-US" sz="20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("%3Cscript </a:t>
            </a:r>
            <a:r>
              <a:rPr kumimoji="0" lang="en-US" sz="2000" b="0" i="0" u="none" strike="noStrike" cap="none" normalizeH="0" baseline="0" dirty="0" err="1" smtClean="0">
                <a:ln>
                  <a:noFill/>
                </a:ln>
                <a:solidFill>
                  <a:srgbClr val="333333"/>
                </a:solidFill>
                <a:effectLst/>
                <a:latin typeface="Courier New" panose="02070309020205020404" pitchFamily="49" charset="0"/>
                <a:cs typeface="Courier New" panose="02070309020205020404" pitchFamily="49" charset="0"/>
              </a:rPr>
              <a:t>src</a:t>
            </a:r>
            <a:r>
              <a:rPr kumimoji="0" lang="en-US" sz="20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 + </a:t>
            </a:r>
            <a:r>
              <a:rPr kumimoji="0" lang="en-US" sz="2000" b="0" i="0" u="none" strike="noStrike" cap="none" normalizeH="0" baseline="0" dirty="0" err="1" smtClean="0">
                <a:ln>
                  <a:noFill/>
                </a:ln>
                <a:solidFill>
                  <a:srgbClr val="333333"/>
                </a:solidFill>
                <a:effectLst/>
                <a:latin typeface="Courier New" panose="02070309020205020404" pitchFamily="49" charset="0"/>
                <a:cs typeface="Courier New" panose="02070309020205020404" pitchFamily="49" charset="0"/>
              </a:rPr>
              <a:t>pkBaseURL</a:t>
            </a:r>
            <a:r>
              <a:rPr kumimoji="0" lang="en-US" sz="20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 + "piwik.js' type='text/javascript'%3E%3C/script%3E"));</a:t>
            </a:r>
            <a:br>
              <a:rPr kumimoji="0" lang="en-US" sz="20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br>
            <a:r>
              <a:rPr kumimoji="0" lang="en-US" sz="20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&lt;/script&gt;&lt;script type="text/</a:t>
            </a:r>
            <a:r>
              <a:rPr kumimoji="0" lang="en-US" sz="2000" b="0" i="0" u="none" strike="noStrike" cap="none" normalizeH="0" baseline="0" dirty="0" err="1" smtClean="0">
                <a:ln>
                  <a:noFill/>
                </a:ln>
                <a:solidFill>
                  <a:srgbClr val="333333"/>
                </a:solidFill>
                <a:effectLst/>
                <a:latin typeface="Courier New" panose="02070309020205020404" pitchFamily="49" charset="0"/>
                <a:cs typeface="Courier New" panose="02070309020205020404" pitchFamily="49" charset="0"/>
              </a:rPr>
              <a:t>javascript</a:t>
            </a:r>
            <a:r>
              <a:rPr kumimoji="0" lang="en-US" sz="20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"&gt;</a:t>
            </a:r>
            <a:br>
              <a:rPr kumimoji="0" lang="en-US" sz="20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br>
            <a:r>
              <a:rPr kumimoji="0" lang="en-US" sz="20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try {</a:t>
            </a:r>
            <a:br>
              <a:rPr kumimoji="0" lang="en-US" sz="20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br>
            <a:r>
              <a:rPr kumimoji="0" lang="en-US" sz="2000" b="0" i="0" u="none" strike="noStrike" cap="none" normalizeH="0" baseline="0" dirty="0" err="1" smtClean="0">
                <a:ln>
                  <a:noFill/>
                </a:ln>
                <a:solidFill>
                  <a:srgbClr val="333333"/>
                </a:solidFill>
                <a:effectLst/>
                <a:latin typeface="Courier New" panose="02070309020205020404" pitchFamily="49" charset="0"/>
                <a:cs typeface="Courier New" panose="02070309020205020404" pitchFamily="49" charset="0"/>
              </a:rPr>
              <a:t>var</a:t>
            </a:r>
            <a:r>
              <a:rPr kumimoji="0" lang="en-US" sz="20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 </a:t>
            </a:r>
            <a:r>
              <a:rPr kumimoji="0" lang="en-US" sz="2000" b="0" i="0" u="none" strike="noStrike" cap="none" normalizeH="0" baseline="0" dirty="0" err="1" smtClean="0">
                <a:ln>
                  <a:noFill/>
                </a:ln>
                <a:solidFill>
                  <a:srgbClr val="333333"/>
                </a:solidFill>
                <a:effectLst/>
                <a:latin typeface="Courier New" panose="02070309020205020404" pitchFamily="49" charset="0"/>
                <a:cs typeface="Courier New" panose="02070309020205020404" pitchFamily="49" charset="0"/>
              </a:rPr>
              <a:t>piwikTracker</a:t>
            </a:r>
            <a:r>
              <a:rPr kumimoji="0" lang="en-US" sz="20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 = </a:t>
            </a:r>
            <a:r>
              <a:rPr kumimoji="0" lang="en-US" sz="2000" b="0" i="0" u="none" strike="noStrike" cap="none" normalizeH="0" baseline="0" dirty="0" err="1" smtClean="0">
                <a:ln>
                  <a:noFill/>
                </a:ln>
                <a:solidFill>
                  <a:srgbClr val="333333"/>
                </a:solidFill>
                <a:effectLst/>
                <a:latin typeface="Courier New" panose="02070309020205020404" pitchFamily="49" charset="0"/>
                <a:cs typeface="Courier New" panose="02070309020205020404" pitchFamily="49" charset="0"/>
              </a:rPr>
              <a:t>Piwik.getTracker</a:t>
            </a:r>
            <a:r>
              <a:rPr kumimoji="0" lang="en-US" sz="20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a:t>
            </a:r>
            <a:r>
              <a:rPr kumimoji="0" lang="en-US" sz="2000" b="0" i="0" u="none" strike="noStrike" cap="none" normalizeH="0" baseline="0" dirty="0" err="1" smtClean="0">
                <a:ln>
                  <a:noFill/>
                </a:ln>
                <a:solidFill>
                  <a:srgbClr val="333333"/>
                </a:solidFill>
                <a:effectLst/>
                <a:latin typeface="Courier New" panose="02070309020205020404" pitchFamily="49" charset="0"/>
                <a:cs typeface="Courier New" panose="02070309020205020404" pitchFamily="49" charset="0"/>
              </a:rPr>
              <a:t>pkBaseURL</a:t>
            </a:r>
            <a:r>
              <a:rPr kumimoji="0" lang="en-US" sz="20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 + "</a:t>
            </a:r>
            <a:r>
              <a:rPr kumimoji="0" lang="en-US" sz="2000" b="0" i="0" u="none" strike="noStrike" cap="none" normalizeH="0" baseline="0" dirty="0" err="1" smtClean="0">
                <a:ln>
                  <a:noFill/>
                </a:ln>
                <a:solidFill>
                  <a:srgbClr val="333333"/>
                </a:solidFill>
                <a:effectLst/>
                <a:latin typeface="Courier New" panose="02070309020205020404" pitchFamily="49" charset="0"/>
                <a:cs typeface="Courier New" panose="02070309020205020404" pitchFamily="49" charset="0"/>
              </a:rPr>
              <a:t>piwik.php</a:t>
            </a:r>
            <a:r>
              <a:rPr kumimoji="0" lang="en-US" sz="20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 1);</a:t>
            </a:r>
            <a:br>
              <a:rPr kumimoji="0" lang="en-US" sz="20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br>
            <a:r>
              <a:rPr kumimoji="0" lang="en-US" sz="2000" b="0" i="0" u="none" strike="noStrike" cap="none" normalizeH="0" baseline="0" dirty="0" err="1" smtClean="0">
                <a:ln>
                  <a:noFill/>
                </a:ln>
                <a:solidFill>
                  <a:srgbClr val="333333"/>
                </a:solidFill>
                <a:effectLst/>
                <a:latin typeface="Courier New" panose="02070309020205020404" pitchFamily="49" charset="0"/>
                <a:cs typeface="Courier New" panose="02070309020205020404" pitchFamily="49" charset="0"/>
              </a:rPr>
              <a:t>piwikTracker.trackPageView</a:t>
            </a:r>
            <a:r>
              <a:rPr kumimoji="0" lang="en-US" sz="20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a:t>
            </a:r>
            <a:br>
              <a:rPr kumimoji="0" lang="en-US" sz="20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br>
            <a:r>
              <a:rPr kumimoji="0" lang="en-US" sz="2000" b="0" i="0" u="none" strike="noStrike" cap="none" normalizeH="0" baseline="0" dirty="0" err="1" smtClean="0">
                <a:ln>
                  <a:noFill/>
                </a:ln>
                <a:solidFill>
                  <a:srgbClr val="333333"/>
                </a:solidFill>
                <a:effectLst/>
                <a:latin typeface="Courier New" panose="02070309020205020404" pitchFamily="49" charset="0"/>
                <a:cs typeface="Courier New" panose="02070309020205020404" pitchFamily="49" charset="0"/>
              </a:rPr>
              <a:t>piwikTracker.enableLinkTracking</a:t>
            </a:r>
            <a:r>
              <a:rPr kumimoji="0" lang="en-US" sz="20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a:t>
            </a:r>
            <a:br>
              <a:rPr kumimoji="0" lang="en-US" sz="20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br>
            <a:r>
              <a:rPr kumimoji="0" lang="en-US" sz="20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 catch( err ) {}</a:t>
            </a:r>
            <a:br>
              <a:rPr kumimoji="0" lang="en-US" sz="20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br>
            <a:r>
              <a:rPr kumimoji="0" lang="en-US" sz="20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&lt;/script&gt;&lt;</a:t>
            </a:r>
            <a:r>
              <a:rPr kumimoji="0" lang="en-US" sz="2000" b="0" i="0" u="none" strike="noStrike" cap="none" normalizeH="0" baseline="0" dirty="0" err="1" smtClean="0">
                <a:ln>
                  <a:noFill/>
                </a:ln>
                <a:solidFill>
                  <a:srgbClr val="333333"/>
                </a:solidFill>
                <a:effectLst/>
                <a:latin typeface="Courier New" panose="02070309020205020404" pitchFamily="49" charset="0"/>
                <a:cs typeface="Courier New" panose="02070309020205020404" pitchFamily="49" charset="0"/>
              </a:rPr>
              <a:t>noscript</a:t>
            </a:r>
            <a:r>
              <a:rPr kumimoji="0" lang="en-US" sz="20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&gt;&lt;p&gt;&lt;</a:t>
            </a:r>
            <a:r>
              <a:rPr kumimoji="0" lang="en-US" sz="2000" b="0" i="0" u="none" strike="noStrike" cap="none" normalizeH="0" baseline="0" dirty="0" err="1" smtClean="0">
                <a:ln>
                  <a:noFill/>
                </a:ln>
                <a:solidFill>
                  <a:srgbClr val="333333"/>
                </a:solidFill>
                <a:effectLst/>
                <a:latin typeface="Courier New" panose="02070309020205020404" pitchFamily="49" charset="0"/>
                <a:cs typeface="Courier New" panose="02070309020205020404" pitchFamily="49" charset="0"/>
              </a:rPr>
              <a:t>img</a:t>
            </a:r>
            <a:r>
              <a:rPr kumimoji="0" lang="en-US" sz="20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 </a:t>
            </a:r>
            <a:r>
              <a:rPr kumimoji="0" lang="en-US" sz="2000" b="0" i="0" u="none" strike="noStrike" cap="none" normalizeH="0" baseline="0" dirty="0" err="1" smtClean="0">
                <a:ln>
                  <a:noFill/>
                </a:ln>
                <a:solidFill>
                  <a:srgbClr val="333333"/>
                </a:solidFill>
                <a:effectLst/>
                <a:latin typeface="Courier New" panose="02070309020205020404" pitchFamily="49" charset="0"/>
                <a:cs typeface="Courier New" panose="02070309020205020404" pitchFamily="49" charset="0"/>
              </a:rPr>
              <a:t>src</a:t>
            </a:r>
            <a:r>
              <a:rPr kumimoji="0" lang="en-US" sz="20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="http://piwikvm.cloudapp.net/</a:t>
            </a:r>
            <a:r>
              <a:rPr kumimoji="0" lang="en-US" sz="2000" b="0" i="0" u="none" strike="noStrike" cap="none" normalizeH="0" baseline="0" dirty="0" err="1" smtClean="0">
                <a:ln>
                  <a:noFill/>
                </a:ln>
                <a:solidFill>
                  <a:srgbClr val="333333"/>
                </a:solidFill>
                <a:effectLst/>
                <a:latin typeface="Courier New" panose="02070309020205020404" pitchFamily="49" charset="0"/>
                <a:cs typeface="Courier New" panose="02070309020205020404" pitchFamily="49" charset="0"/>
              </a:rPr>
              <a:t>piwik</a:t>
            </a:r>
            <a:r>
              <a:rPr kumimoji="0" lang="en-US" sz="20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a:t>
            </a:r>
            <a:r>
              <a:rPr kumimoji="0" lang="en-US" sz="2000" b="0" i="0" u="none" strike="noStrike" cap="none" normalizeH="0" baseline="0" dirty="0" err="1" smtClean="0">
                <a:ln>
                  <a:noFill/>
                </a:ln>
                <a:solidFill>
                  <a:srgbClr val="333333"/>
                </a:solidFill>
                <a:effectLst/>
                <a:latin typeface="Courier New" panose="02070309020205020404" pitchFamily="49" charset="0"/>
                <a:cs typeface="Courier New" panose="02070309020205020404" pitchFamily="49" charset="0"/>
              </a:rPr>
              <a:t>piwik.php?idsite</a:t>
            </a:r>
            <a:r>
              <a:rPr kumimoji="0" lang="en-US" sz="20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=1" style="border:0" alt="" /&gt;&lt;/p&gt;&lt;/</a:t>
            </a:r>
            <a:r>
              <a:rPr kumimoji="0" lang="en-US" sz="2000" b="0" i="0" u="none" strike="noStrike" cap="none" normalizeH="0" baseline="0" dirty="0" err="1" smtClean="0">
                <a:ln>
                  <a:noFill/>
                </a:ln>
                <a:solidFill>
                  <a:srgbClr val="333333"/>
                </a:solidFill>
                <a:effectLst/>
                <a:latin typeface="Courier New" panose="02070309020205020404" pitchFamily="49" charset="0"/>
                <a:cs typeface="Courier New" panose="02070309020205020404" pitchFamily="49" charset="0"/>
              </a:rPr>
              <a:t>noscript</a:t>
            </a:r>
            <a:r>
              <a:rPr kumimoji="0" lang="en-US" sz="20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&gt;</a:t>
            </a:r>
            <a:br>
              <a:rPr kumimoji="0" lang="en-US" sz="20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br>
            <a:r>
              <a:rPr kumimoji="0" lang="en-US" sz="2000" b="0" i="0" u="none" strike="noStrike" cap="none" normalizeH="0" baseline="0" dirty="0" smtClean="0">
                <a:ln>
                  <a:noFill/>
                </a:ln>
                <a:solidFill>
                  <a:srgbClr val="333333"/>
                </a:solidFill>
                <a:effectLst/>
                <a:latin typeface="Courier New" panose="02070309020205020404" pitchFamily="49" charset="0"/>
                <a:cs typeface="Courier New" panose="02070309020205020404" pitchFamily="49" charset="0"/>
              </a:rPr>
              <a:t>&lt;!-- End Piwik Tracking Code --&gt;</a:t>
            </a:r>
            <a:r>
              <a:rPr kumimoji="0" lang="en-US" sz="2000" b="0" i="0" u="none" strike="noStrike" cap="none" normalizeH="0" baseline="0" dirty="0" smtClean="0">
                <a:ln>
                  <a:noFill/>
                </a:ln>
                <a:solidFill>
                  <a:schemeClr val="tx1"/>
                </a:solidFill>
                <a:effectLst/>
              </a:rPr>
              <a:t> </a:t>
            </a:r>
            <a:endParaRPr kumimoji="0" lang="en-US" sz="20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85285834"/>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Custom Analytics</a:t>
            </a:r>
            <a:br>
              <a:rPr lang="en-US" dirty="0" smtClean="0"/>
            </a:br>
            <a:r>
              <a:rPr lang="en-US" dirty="0"/>
              <a:t/>
            </a:r>
            <a:br>
              <a:rPr lang="en-US" dirty="0"/>
            </a:br>
            <a:r>
              <a:rPr lang="en-US" sz="1800" dirty="0" smtClean="0">
                <a:latin typeface="Segoe UI" panose="020B0502040204020203" pitchFamily="34" charset="0"/>
                <a:cs typeface="Segoe UI" panose="020B0502040204020203" pitchFamily="34" charset="0"/>
                <a:hlinkClick r:id="rId2"/>
              </a:rPr>
              <a:t>http://piwikvm.cloudapp.net</a:t>
            </a:r>
            <a:r>
              <a:rPr lang="en-US" sz="1800" dirty="0" smtClean="0">
                <a:latin typeface="Segoe UI" panose="020B0502040204020203" pitchFamily="34" charset="0"/>
                <a:cs typeface="Segoe UI" panose="020B0502040204020203" pitchFamily="34" charset="0"/>
              </a:rPr>
              <a:t> </a:t>
            </a:r>
            <a:endParaRPr lang="en-US" dirty="0"/>
          </a:p>
        </p:txBody>
      </p:sp>
    </p:spTree>
    <p:extLst>
      <p:ext uri="{BB962C8B-B14F-4D97-AF65-F5344CB8AC3E}">
        <p14:creationId xmlns:p14="http://schemas.microsoft.com/office/powerpoint/2010/main" val="1543357790"/>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79413" y="1245702"/>
            <a:ext cx="11525250" cy="5432912"/>
          </a:xfrm>
        </p:spPr>
        <p:txBody>
          <a:bodyPr>
            <a:normAutofit/>
          </a:bodyPr>
          <a:lstStyle/>
          <a:p>
            <a:pPr marL="514350" indent="-514350">
              <a:buFont typeface="+mj-lt"/>
              <a:buAutoNum type="arabicParenR"/>
            </a:pPr>
            <a:r>
              <a:rPr lang="en-US" b="1" strike="sngStrike" dirty="0" smtClean="0"/>
              <a:t>Migrating</a:t>
            </a:r>
            <a:r>
              <a:rPr lang="en-US" strike="sngStrike" dirty="0" smtClean="0"/>
              <a:t> Databases (the 800 pound Gorilla)</a:t>
            </a:r>
          </a:p>
          <a:p>
            <a:pPr marL="914265" lvl="1" indent="-514350">
              <a:buFont typeface="Arial" panose="020B0604020202020204" pitchFamily="34" charset="0"/>
              <a:buChar char="•"/>
            </a:pPr>
            <a:r>
              <a:rPr lang="en-US" strike="sngStrike" dirty="0" smtClean="0"/>
              <a:t>Application Database</a:t>
            </a:r>
          </a:p>
          <a:p>
            <a:pPr marL="914265" lvl="1" indent="-514350">
              <a:buFont typeface="Arial" panose="020B0604020202020204" pitchFamily="34" charset="0"/>
              <a:buChar char="•"/>
            </a:pPr>
            <a:r>
              <a:rPr lang="en-US" strike="sngStrike" dirty="0" smtClean="0"/>
              <a:t>Membership Database</a:t>
            </a:r>
          </a:p>
          <a:p>
            <a:pPr marL="514350" indent="-514350">
              <a:buFont typeface="+mj-lt"/>
              <a:buAutoNum type="arabicParenR"/>
            </a:pPr>
            <a:r>
              <a:rPr lang="en-US" strike="sngStrike" dirty="0" smtClean="0"/>
              <a:t>Enable </a:t>
            </a:r>
            <a:r>
              <a:rPr lang="en-US" b="1" strike="sngStrike" dirty="0" smtClean="0"/>
              <a:t>Session Management </a:t>
            </a:r>
          </a:p>
          <a:p>
            <a:pPr marL="514350" indent="-514350">
              <a:buFont typeface="+mj-lt"/>
              <a:buAutoNum type="arabicParenR"/>
            </a:pPr>
            <a:r>
              <a:rPr lang="en-US" strike="sngStrike" dirty="0" smtClean="0"/>
              <a:t>Adding </a:t>
            </a:r>
            <a:r>
              <a:rPr lang="en-US" b="1" strike="sngStrike" dirty="0" smtClean="0"/>
              <a:t>ElasticSearch</a:t>
            </a:r>
            <a:r>
              <a:rPr lang="en-US" strike="sngStrike" dirty="0" smtClean="0"/>
              <a:t> support</a:t>
            </a:r>
          </a:p>
          <a:p>
            <a:pPr marL="514350" indent="-514350">
              <a:buFont typeface="+mj-lt"/>
              <a:buAutoNum type="arabicParenR"/>
            </a:pPr>
            <a:r>
              <a:rPr lang="en-US" strike="sngStrike" dirty="0" smtClean="0"/>
              <a:t>Adding Custom </a:t>
            </a:r>
            <a:r>
              <a:rPr lang="en-US" b="1" strike="sngStrike" dirty="0" smtClean="0"/>
              <a:t>Analytics</a:t>
            </a:r>
            <a:r>
              <a:rPr lang="en-US" strike="sngStrike" dirty="0" smtClean="0"/>
              <a:t> with PIWIK</a:t>
            </a:r>
          </a:p>
          <a:p>
            <a:pPr marL="514350" indent="-514350">
              <a:buFont typeface="+mj-lt"/>
              <a:buAutoNum type="arabicParenR"/>
            </a:pPr>
            <a:endParaRPr lang="en-US" dirty="0"/>
          </a:p>
        </p:txBody>
      </p:sp>
      <p:sp>
        <p:nvSpPr>
          <p:cNvPr id="2" name="Title 1"/>
          <p:cNvSpPr>
            <a:spLocks noGrp="1"/>
          </p:cNvSpPr>
          <p:nvPr>
            <p:ph type="title"/>
          </p:nvPr>
        </p:nvSpPr>
        <p:spPr/>
        <p:txBody>
          <a:bodyPr/>
          <a:lstStyle/>
          <a:p>
            <a:r>
              <a:rPr lang="en-US" dirty="0" smtClean="0"/>
              <a:t>Migration Activities</a:t>
            </a:r>
            <a:endParaRPr lang="en-US" dirty="0"/>
          </a:p>
        </p:txBody>
      </p:sp>
    </p:spTree>
    <p:extLst>
      <p:ext uri="{BB962C8B-B14F-4D97-AF65-F5344CB8AC3E}">
        <p14:creationId xmlns:p14="http://schemas.microsoft.com/office/powerpoint/2010/main" val="3568852569"/>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332" y="2177133"/>
            <a:ext cx="11963668" cy="2813508"/>
          </a:xfrm>
        </p:spPr>
        <p:txBody>
          <a:bodyPr>
            <a:noAutofit/>
          </a:bodyPr>
          <a:lstStyle/>
          <a:p>
            <a:r>
              <a:rPr lang="en-US" sz="6600" dirty="0" smtClean="0"/>
              <a:t>Congratulations! We completely modernized the Music Store website.</a:t>
            </a:r>
            <a:endParaRPr lang="en-US" sz="6600" dirty="0"/>
          </a:p>
        </p:txBody>
      </p:sp>
    </p:spTree>
    <p:extLst>
      <p:ext uri="{BB962C8B-B14F-4D97-AF65-F5344CB8AC3E}">
        <p14:creationId xmlns:p14="http://schemas.microsoft.com/office/powerpoint/2010/main" val="36408492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90144" y="3056550"/>
            <a:ext cx="11375135" cy="1063487"/>
          </a:xfrm>
          <a:prstGeom prst="rect">
            <a:avLst/>
          </a:prstGeom>
        </p:spPr>
        <p:txBody>
          <a:bodyPr vert="horz" lIns="91409" tIns="45705" rIns="91409" bIns="45705" rtlCol="0" anchor="t" anchorCtr="0">
            <a:noAutofit/>
          </a:bodyPr>
          <a:lst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sz="8000" dirty="0" smtClean="0"/>
              <a:t>It’s about simplicity</a:t>
            </a:r>
            <a:endParaRPr lang="en-US" sz="8000" dirty="0"/>
          </a:p>
        </p:txBody>
      </p:sp>
    </p:spTree>
    <p:extLst>
      <p:ext uri="{BB962C8B-B14F-4D97-AF65-F5344CB8AC3E}">
        <p14:creationId xmlns:p14="http://schemas.microsoft.com/office/powerpoint/2010/main" val="135236780"/>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332" y="2688382"/>
            <a:ext cx="11577385" cy="1696639"/>
          </a:xfrm>
        </p:spPr>
        <p:txBody>
          <a:bodyPr>
            <a:noAutofit/>
          </a:bodyPr>
          <a:lstStyle/>
          <a:p>
            <a:r>
              <a:rPr lang="en-US" sz="6600" dirty="0" smtClean="0"/>
              <a:t>Case Study: dynamicdeploy.com</a:t>
            </a:r>
            <a:endParaRPr lang="en-US" sz="6600" dirty="0"/>
          </a:p>
        </p:txBody>
      </p:sp>
    </p:spTree>
    <p:extLst>
      <p:ext uri="{BB962C8B-B14F-4D97-AF65-F5344CB8AC3E}">
        <p14:creationId xmlns:p14="http://schemas.microsoft.com/office/powerpoint/2010/main" val="4155334057"/>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0735" y="254747"/>
            <a:ext cx="11524432" cy="1696639"/>
          </a:xfrm>
        </p:spPr>
        <p:txBody>
          <a:bodyPr>
            <a:noAutofit/>
          </a:bodyPr>
          <a:lstStyle/>
          <a:p>
            <a:r>
              <a:rPr lang="en-US" sz="6600" dirty="0" smtClean="0"/>
              <a:t>A </a:t>
            </a:r>
            <a:r>
              <a:rPr lang="en-US" sz="6600" b="1" dirty="0" smtClean="0"/>
              <a:t>deployment service </a:t>
            </a:r>
            <a:r>
              <a:rPr lang="en-US" sz="6600" dirty="0" smtClean="0"/>
              <a:t>for Windows Azure apps &amp; VMs</a:t>
            </a:r>
            <a:br>
              <a:rPr lang="en-US" sz="6600" dirty="0" smtClean="0"/>
            </a:br>
            <a:r>
              <a:rPr lang="en-US" sz="3200" u="sng" dirty="0">
                <a:hlinkClick r:id="rId2"/>
              </a:rPr>
              <a:t>http</a:t>
            </a:r>
            <a:r>
              <a:rPr lang="en-US" sz="3200" u="sng" dirty="0" smtClean="0">
                <a:hlinkClick r:id="rId2"/>
              </a:rPr>
              <a:t>://www.dynamicdeploy.com/</a:t>
            </a:r>
            <a:endParaRPr lang="en-US" sz="3200" dirty="0"/>
          </a:p>
        </p:txBody>
      </p:sp>
      <p:pic>
        <p:nvPicPr>
          <p:cNvPr id="3" name="Picture 2"/>
          <p:cNvPicPr>
            <a:picLocks noChangeAspect="1"/>
          </p:cNvPicPr>
          <p:nvPr/>
        </p:nvPicPr>
        <p:blipFill>
          <a:blip r:embed="rId3"/>
          <a:stretch>
            <a:fillRect/>
          </a:stretch>
        </p:blipFill>
        <p:spPr>
          <a:xfrm>
            <a:off x="6950010" y="1951386"/>
            <a:ext cx="5157526" cy="4813343"/>
          </a:xfrm>
          <a:prstGeom prst="rect">
            <a:avLst/>
          </a:prstGeom>
        </p:spPr>
      </p:pic>
    </p:spTree>
    <p:extLst>
      <p:ext uri="{BB962C8B-B14F-4D97-AF65-F5344CB8AC3E}">
        <p14:creationId xmlns:p14="http://schemas.microsoft.com/office/powerpoint/2010/main" val="3224985702"/>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46324" y="279531"/>
            <a:ext cx="11524432" cy="1063487"/>
          </a:xfrm>
          <a:prstGeom prst="rect">
            <a:avLst/>
          </a:prstGeom>
        </p:spPr>
        <p:txBody>
          <a:bodyPr vert="horz" lIns="91409" tIns="45705" rIns="91409" bIns="45705" rtlCol="0" anchor="t" anchorCtr="0">
            <a:normAutofit/>
          </a:bodyPr>
          <a:lst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dirty="0" smtClean="0"/>
              <a:t>Product Features</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0933" y="1064832"/>
            <a:ext cx="7585400" cy="5556305"/>
          </a:xfrm>
          <a:prstGeom prst="rect">
            <a:avLst/>
          </a:prstGeom>
        </p:spPr>
      </p:pic>
    </p:spTree>
    <p:extLst>
      <p:ext uri="{BB962C8B-B14F-4D97-AF65-F5344CB8AC3E}">
        <p14:creationId xmlns:p14="http://schemas.microsoft.com/office/powerpoint/2010/main" val="2125593398"/>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1667219" y="1341947"/>
            <a:ext cx="8104742" cy="4761398"/>
          </a:xfrm>
          <a:prstGeom prst="rect">
            <a:avLst/>
          </a:prstGeom>
        </p:spPr>
      </p:pic>
      <p:sp>
        <p:nvSpPr>
          <p:cNvPr id="4" name="Rectangle 3"/>
          <p:cNvSpPr/>
          <p:nvPr/>
        </p:nvSpPr>
        <p:spPr>
          <a:xfrm>
            <a:off x="3723701" y="2313542"/>
            <a:ext cx="2644048" cy="116778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65174433"/>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3615" y="2573741"/>
            <a:ext cx="12008385" cy="1696639"/>
          </a:xfrm>
        </p:spPr>
        <p:txBody>
          <a:bodyPr>
            <a:noAutofit/>
          </a:bodyPr>
          <a:lstStyle/>
          <a:p>
            <a:r>
              <a:rPr lang="en-US" sz="6600" dirty="0" smtClean="0"/>
              <a:t>Only Web Roles can be migrated</a:t>
            </a:r>
            <a:endParaRPr lang="en-US" sz="6600" dirty="0"/>
          </a:p>
        </p:txBody>
      </p:sp>
    </p:spTree>
    <p:extLst>
      <p:ext uri="{BB962C8B-B14F-4D97-AF65-F5344CB8AC3E}">
        <p14:creationId xmlns:p14="http://schemas.microsoft.com/office/powerpoint/2010/main" val="937813798"/>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474589"/>
            <a:ext cx="12184655" cy="1696639"/>
          </a:xfrm>
        </p:spPr>
        <p:txBody>
          <a:bodyPr>
            <a:noAutofit/>
          </a:bodyPr>
          <a:lstStyle/>
          <a:p>
            <a:r>
              <a:rPr lang="en-US" sz="6600" dirty="0" smtClean="0"/>
              <a:t>POP QUIZ: What will you do next?</a:t>
            </a:r>
            <a:endParaRPr lang="en-US" sz="6600" dirty="0"/>
          </a:p>
        </p:txBody>
      </p:sp>
    </p:spTree>
    <p:extLst>
      <p:ext uri="{BB962C8B-B14F-4D97-AF65-F5344CB8AC3E}">
        <p14:creationId xmlns:p14="http://schemas.microsoft.com/office/powerpoint/2010/main" val="3047949430"/>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Website Capability Model</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90767" y="1024731"/>
            <a:ext cx="7101925" cy="5486238"/>
          </a:xfrm>
          <a:prstGeom prst="rect">
            <a:avLst/>
          </a:prstGeom>
        </p:spPr>
      </p:pic>
    </p:spTree>
    <p:extLst>
      <p:ext uri="{BB962C8B-B14F-4D97-AF65-F5344CB8AC3E}">
        <p14:creationId xmlns:p14="http://schemas.microsoft.com/office/powerpoint/2010/main" val="2199387896"/>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Website Capability Model</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3143" y="1000163"/>
            <a:ext cx="8312901" cy="5631991"/>
          </a:xfrm>
          <a:prstGeom prst="rect">
            <a:avLst/>
          </a:prstGeom>
        </p:spPr>
      </p:pic>
    </p:spTree>
    <p:extLst>
      <p:ext uri="{BB962C8B-B14F-4D97-AF65-F5344CB8AC3E}">
        <p14:creationId xmlns:p14="http://schemas.microsoft.com/office/powerpoint/2010/main" val="114477473"/>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Website Capability Model</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72295" y="990247"/>
            <a:ext cx="6804699" cy="5630889"/>
          </a:xfrm>
          <a:prstGeom prst="rect">
            <a:avLst/>
          </a:prstGeom>
        </p:spPr>
      </p:pic>
    </p:spTree>
    <p:extLst>
      <p:ext uri="{BB962C8B-B14F-4D97-AF65-F5344CB8AC3E}">
        <p14:creationId xmlns:p14="http://schemas.microsoft.com/office/powerpoint/2010/main" val="1238727619"/>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Website Capability Model</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8231" y="2021702"/>
            <a:ext cx="8431865" cy="3288428"/>
          </a:xfrm>
          <a:prstGeom prst="rect">
            <a:avLst/>
          </a:prstGeom>
        </p:spPr>
      </p:pic>
    </p:spTree>
    <p:extLst>
      <p:ext uri="{BB962C8B-B14F-4D97-AF65-F5344CB8AC3E}">
        <p14:creationId xmlns:p14="http://schemas.microsoft.com/office/powerpoint/2010/main" val="42338454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5400" dirty="0" smtClean="0"/>
              <a:t>Fast deployments with </a:t>
            </a:r>
            <a:br>
              <a:rPr lang="en-US" sz="5400" dirty="0" smtClean="0"/>
            </a:br>
            <a:r>
              <a:rPr lang="en-US" sz="5400" dirty="0" smtClean="0"/>
              <a:t>Web App Gallery</a:t>
            </a:r>
            <a:endParaRPr lang="en-US" sz="5400" dirty="0"/>
          </a:p>
        </p:txBody>
      </p:sp>
    </p:spTree>
    <p:extLst>
      <p:ext uri="{BB962C8B-B14F-4D97-AF65-F5344CB8AC3E}">
        <p14:creationId xmlns:p14="http://schemas.microsoft.com/office/powerpoint/2010/main" val="3468748629"/>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78696" y="1807562"/>
            <a:ext cx="11525250" cy="2742404"/>
          </a:xfrm>
        </p:spPr>
        <p:txBody>
          <a:bodyPr>
            <a:normAutofit/>
          </a:bodyPr>
          <a:lstStyle/>
          <a:p>
            <a:pPr marL="514350" lvl="0" indent="-514350">
              <a:buFont typeface="+mj-lt"/>
              <a:buAutoNum type="arabicParenR"/>
            </a:pPr>
            <a:r>
              <a:rPr lang="en-US" dirty="0"/>
              <a:t>Migrating the </a:t>
            </a:r>
            <a:r>
              <a:rPr lang="en-US" b="1" dirty="0"/>
              <a:t>Session Management </a:t>
            </a:r>
            <a:r>
              <a:rPr lang="en-US" dirty="0"/>
              <a:t>to Windows Azure SQL Database or Windows Azure Shared Cache</a:t>
            </a:r>
          </a:p>
          <a:p>
            <a:pPr marL="514350" lvl="0" indent="-514350">
              <a:buFont typeface="+mj-lt"/>
              <a:buAutoNum type="arabicParenR"/>
            </a:pPr>
            <a:r>
              <a:rPr lang="en-US" dirty="0"/>
              <a:t>Migrating </a:t>
            </a:r>
            <a:r>
              <a:rPr lang="en-US" b="1" dirty="0"/>
              <a:t>Caching</a:t>
            </a:r>
            <a:r>
              <a:rPr lang="en-US" dirty="0"/>
              <a:t> to In-Memory cache or Windows Azure Shared Cache</a:t>
            </a:r>
          </a:p>
          <a:p>
            <a:pPr marL="514350" indent="-514350">
              <a:buFont typeface="+mj-lt"/>
              <a:buAutoNum type="arabicParenR"/>
            </a:pPr>
            <a:endParaRPr lang="en-US" dirty="0" smtClean="0"/>
          </a:p>
          <a:p>
            <a:pPr marL="514350" indent="-514350">
              <a:buFont typeface="+mj-lt"/>
              <a:buAutoNum type="arabicParenR"/>
            </a:pPr>
            <a:endParaRPr lang="en-US" dirty="0"/>
          </a:p>
        </p:txBody>
      </p:sp>
      <p:sp>
        <p:nvSpPr>
          <p:cNvPr id="2" name="Title 1"/>
          <p:cNvSpPr>
            <a:spLocks noGrp="1"/>
          </p:cNvSpPr>
          <p:nvPr>
            <p:ph type="title"/>
          </p:nvPr>
        </p:nvSpPr>
        <p:spPr/>
        <p:txBody>
          <a:bodyPr/>
          <a:lstStyle/>
          <a:p>
            <a:r>
              <a:rPr lang="en-US" dirty="0" smtClean="0"/>
              <a:t>Migration Activities</a:t>
            </a:r>
            <a:endParaRPr lang="en-US" dirty="0"/>
          </a:p>
        </p:txBody>
      </p:sp>
    </p:spTree>
    <p:extLst>
      <p:ext uri="{BB962C8B-B14F-4D97-AF65-F5344CB8AC3E}">
        <p14:creationId xmlns:p14="http://schemas.microsoft.com/office/powerpoint/2010/main" val="1864549085"/>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 Management using Shared Cache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7726" y="1475873"/>
            <a:ext cx="8789741" cy="3933409"/>
          </a:xfrm>
          <a:prstGeom prst="rect">
            <a:avLst/>
          </a:prstGeom>
        </p:spPr>
      </p:pic>
      <p:sp>
        <p:nvSpPr>
          <p:cNvPr id="6" name="Rectangle 5"/>
          <p:cNvSpPr/>
          <p:nvPr/>
        </p:nvSpPr>
        <p:spPr>
          <a:xfrm>
            <a:off x="1347726" y="5639453"/>
            <a:ext cx="8872251" cy="383503"/>
          </a:xfrm>
          <a:prstGeom prst="rect">
            <a:avLst/>
          </a:prstGeom>
        </p:spPr>
        <p:txBody>
          <a:bodyPr wrap="square">
            <a:spAutoFit/>
          </a:bodyPr>
          <a:lstStyle/>
          <a:p>
            <a:pPr marR="457200" algn="just">
              <a:lnSpc>
                <a:spcPct val="115000"/>
              </a:lnSpc>
              <a:spcBef>
                <a:spcPts val="1200"/>
              </a:spcBef>
              <a:spcAft>
                <a:spcPts val="600"/>
              </a:spcAft>
            </a:pPr>
            <a:r>
              <a:rPr lang="en-US" u="sng" dirty="0">
                <a:solidFill>
                  <a:srgbClr val="0563C1"/>
                </a:solidFill>
                <a:latin typeface="Segoe UI" panose="020B0502040204020203" pitchFamily="34" charset="0"/>
                <a:ea typeface="Calibri" panose="020F0502020204030204" pitchFamily="34" charset="0"/>
                <a:cs typeface="Segoe UI" panose="020B0502040204020203" pitchFamily="34" charset="0"/>
                <a:hlinkClick r:id="rId3"/>
              </a:rPr>
              <a:t>http://www.windowsazure.com/en-us/pricing/details/cache/</a:t>
            </a:r>
            <a:endParaRPr lang="en-US" sz="2800" dirty="0">
              <a:effectLst/>
              <a:latin typeface="Segoe UI" panose="020B0502040204020203" pitchFamily="34" charset="0"/>
              <a:ea typeface="Calibri" panose="020F0502020204030204" pitchFamily="34" charset="0"/>
              <a:cs typeface="Segoe UI" panose="020B0502040204020203" pitchFamily="34" charset="0"/>
            </a:endParaRPr>
          </a:p>
        </p:txBody>
      </p:sp>
    </p:spTree>
    <p:extLst>
      <p:ext uri="{BB962C8B-B14F-4D97-AF65-F5344CB8AC3E}">
        <p14:creationId xmlns:p14="http://schemas.microsoft.com/office/powerpoint/2010/main" val="1619095931"/>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Cache Endpoint</a:t>
            </a:r>
            <a:endParaRPr lang="en-US" dirty="0"/>
          </a:p>
        </p:txBody>
      </p:sp>
      <p:pic>
        <p:nvPicPr>
          <p:cNvPr id="7" name="Picture 6"/>
          <p:cNvPicPr/>
          <p:nvPr/>
        </p:nvPicPr>
        <p:blipFill>
          <a:blip r:embed="rId2" cstate="print">
            <a:extLst>
              <a:ext uri="{28A0092B-C50C-407E-A947-70E740481C1C}">
                <a14:useLocalDpi xmlns:a14="http://schemas.microsoft.com/office/drawing/2010/main" val="0"/>
              </a:ext>
            </a:extLst>
          </a:blip>
          <a:stretch>
            <a:fillRect/>
          </a:stretch>
        </p:blipFill>
        <p:spPr>
          <a:xfrm>
            <a:off x="763837" y="1375325"/>
            <a:ext cx="9889474" cy="3923787"/>
          </a:xfrm>
          <a:prstGeom prst="rect">
            <a:avLst/>
          </a:prstGeom>
        </p:spPr>
      </p:pic>
    </p:spTree>
    <p:extLst>
      <p:ext uri="{BB962C8B-B14F-4D97-AF65-F5344CB8AC3E}">
        <p14:creationId xmlns:p14="http://schemas.microsoft.com/office/powerpoint/2010/main" val="1003992435"/>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Windows Azure Caching Nuget package</a:t>
            </a:r>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601117" y="936605"/>
            <a:ext cx="8677619" cy="5673515"/>
          </a:xfrm>
          <a:prstGeom prst="rect">
            <a:avLst/>
          </a:prstGeom>
        </p:spPr>
      </p:pic>
    </p:spTree>
    <p:extLst>
      <p:ext uri="{BB962C8B-B14F-4D97-AF65-F5344CB8AC3E}">
        <p14:creationId xmlns:p14="http://schemas.microsoft.com/office/powerpoint/2010/main" val="38653181"/>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Modify web.config</a:t>
            </a:r>
            <a:endParaRPr lang="en-US" dirty="0"/>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379514" y="1795749"/>
            <a:ext cx="11681306" cy="3966072"/>
          </a:xfrm>
          <a:prstGeom prst="rect">
            <a:avLst/>
          </a:prstGeom>
        </p:spPr>
      </p:pic>
    </p:spTree>
    <p:extLst>
      <p:ext uri="{BB962C8B-B14F-4D97-AF65-F5344CB8AC3E}">
        <p14:creationId xmlns:p14="http://schemas.microsoft.com/office/powerpoint/2010/main" val="3830229621"/>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Modify the </a:t>
            </a:r>
            <a:r>
              <a:rPr lang="en-US" dirty="0" err="1" smtClean="0"/>
              <a:t>dataCacheClient</a:t>
            </a:r>
            <a:r>
              <a:rPr lang="en-US" dirty="0" smtClean="0"/>
              <a:t> section</a:t>
            </a:r>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521463" y="1642309"/>
            <a:ext cx="10594555" cy="3998327"/>
          </a:xfrm>
          <a:prstGeom prst="rect">
            <a:avLst/>
          </a:prstGeom>
        </p:spPr>
      </p:pic>
    </p:spTree>
    <p:extLst>
      <p:ext uri="{BB962C8B-B14F-4D97-AF65-F5344CB8AC3E}">
        <p14:creationId xmlns:p14="http://schemas.microsoft.com/office/powerpoint/2010/main" val="1275768304"/>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ASP.NET Session Object</a:t>
            </a:r>
            <a:endParaRPr lang="en-US" dirty="0"/>
          </a:p>
        </p:txBody>
      </p:sp>
      <p:sp>
        <p:nvSpPr>
          <p:cNvPr id="3" name="Rectangle 2"/>
          <p:cNvSpPr/>
          <p:nvPr/>
        </p:nvSpPr>
        <p:spPr>
          <a:xfrm>
            <a:off x="1549704" y="2204170"/>
            <a:ext cx="8993437" cy="1938992"/>
          </a:xfrm>
          <a:prstGeom prst="rect">
            <a:avLst/>
          </a:prstGeom>
        </p:spPr>
        <p:txBody>
          <a:bodyPr wrap="square">
            <a:spAutoFit/>
          </a:bodyPr>
          <a:lstStyle/>
          <a:p>
            <a:pPr indent="182880" algn="just"/>
            <a:r>
              <a:rPr lang="en-US" sz="2000" dirty="0">
                <a:latin typeface="Source Code Pro" panose="020B0509030403020204" pitchFamily="49" charset="0"/>
                <a:ea typeface="Calibri" panose="020F0502020204030204" pitchFamily="34" charset="0"/>
                <a:cs typeface="Times New Roman" panose="02020603050405020304" pitchFamily="18" charset="0"/>
              </a:rPr>
              <a:t>//Add an object to session </a:t>
            </a:r>
          </a:p>
          <a:p>
            <a:pPr indent="182880" algn="just"/>
            <a:r>
              <a:rPr lang="en-US" sz="2000" dirty="0">
                <a:latin typeface="Source Code Pro" panose="020B0509030403020204" pitchFamily="49" charset="0"/>
                <a:ea typeface="Calibri" panose="020F0502020204030204" pitchFamily="34" charset="0"/>
                <a:cs typeface="Times New Roman" panose="02020603050405020304" pitchFamily="18" charset="0"/>
              </a:rPr>
              <a:t>string </a:t>
            </a:r>
            <a:r>
              <a:rPr lang="en-US" sz="2000" dirty="0" err="1">
                <a:latin typeface="Source Code Pro" panose="020B0509030403020204" pitchFamily="49" charset="0"/>
                <a:ea typeface="Calibri" panose="020F0502020204030204" pitchFamily="34" charset="0"/>
                <a:cs typeface="Times New Roman" panose="02020603050405020304" pitchFamily="18" charset="0"/>
              </a:rPr>
              <a:t>sessionKey</a:t>
            </a:r>
            <a:r>
              <a:rPr lang="en-US" sz="2000" dirty="0">
                <a:latin typeface="Source Code Pro" panose="020B0509030403020204" pitchFamily="49" charset="0"/>
                <a:ea typeface="Calibri" panose="020F0502020204030204" pitchFamily="34" charset="0"/>
                <a:cs typeface="Times New Roman" panose="02020603050405020304" pitchFamily="18" charset="0"/>
              </a:rPr>
              <a:t> = "</a:t>
            </a:r>
            <a:r>
              <a:rPr lang="en-US" sz="2000" dirty="0" err="1">
                <a:latin typeface="Source Code Pro" panose="020B0509030403020204" pitchFamily="49" charset="0"/>
                <a:ea typeface="Calibri" panose="020F0502020204030204" pitchFamily="34" charset="0"/>
                <a:cs typeface="Times New Roman" panose="02020603050405020304" pitchFamily="18" charset="0"/>
              </a:rPr>
              <a:t>packageId</a:t>
            </a:r>
            <a:r>
              <a:rPr lang="en-US" sz="2000" dirty="0">
                <a:latin typeface="Source Code Pro" panose="020B0509030403020204" pitchFamily="49" charset="0"/>
                <a:ea typeface="Calibri" panose="020F0502020204030204" pitchFamily="34" charset="0"/>
                <a:cs typeface="Times New Roman" panose="02020603050405020304" pitchFamily="18" charset="0"/>
              </a:rPr>
              <a:t>";</a:t>
            </a:r>
          </a:p>
          <a:p>
            <a:pPr indent="182880" algn="just"/>
            <a:r>
              <a:rPr lang="en-US" sz="2000" dirty="0">
                <a:latin typeface="Source Code Pro" panose="020B0509030403020204" pitchFamily="49" charset="0"/>
                <a:ea typeface="Calibri" panose="020F0502020204030204" pitchFamily="34" charset="0"/>
                <a:cs typeface="Times New Roman" panose="02020603050405020304" pitchFamily="18" charset="0"/>
              </a:rPr>
              <a:t>string </a:t>
            </a:r>
            <a:r>
              <a:rPr lang="en-US" sz="2000" dirty="0" err="1">
                <a:latin typeface="Source Code Pro" panose="020B0509030403020204" pitchFamily="49" charset="0"/>
                <a:ea typeface="Calibri" panose="020F0502020204030204" pitchFamily="34" charset="0"/>
                <a:cs typeface="Times New Roman" panose="02020603050405020304" pitchFamily="18" charset="0"/>
              </a:rPr>
              <a:t>sessionValue</a:t>
            </a:r>
            <a:r>
              <a:rPr lang="en-US" sz="2000" dirty="0">
                <a:latin typeface="Source Code Pro" panose="020B0509030403020204" pitchFamily="49" charset="0"/>
                <a:ea typeface="Calibri" panose="020F0502020204030204" pitchFamily="34" charset="0"/>
                <a:cs typeface="Times New Roman" panose="02020603050405020304" pitchFamily="18" charset="0"/>
              </a:rPr>
              <a:t> = "XXXXXXXXXXXX";</a:t>
            </a:r>
          </a:p>
          <a:p>
            <a:pPr indent="182880" algn="just"/>
            <a:r>
              <a:rPr lang="en-US" sz="2000" b="1" dirty="0" err="1">
                <a:latin typeface="Source Code Pro" panose="020B0509030403020204" pitchFamily="49" charset="0"/>
                <a:ea typeface="Calibri" panose="020F0502020204030204" pitchFamily="34" charset="0"/>
                <a:cs typeface="Times New Roman" panose="02020603050405020304" pitchFamily="18" charset="0"/>
              </a:rPr>
              <a:t>Session.Add</a:t>
            </a:r>
            <a:r>
              <a:rPr lang="en-US" sz="2000" b="1" dirty="0">
                <a:latin typeface="Source Code Pro" panose="020B0509030403020204" pitchFamily="49" charset="0"/>
                <a:ea typeface="Calibri" panose="020F0502020204030204" pitchFamily="34" charset="0"/>
                <a:cs typeface="Times New Roman" panose="02020603050405020304" pitchFamily="18" charset="0"/>
              </a:rPr>
              <a:t>(</a:t>
            </a:r>
            <a:r>
              <a:rPr lang="en-US" sz="2000" b="1" dirty="0" err="1">
                <a:latin typeface="Source Code Pro" panose="020B0509030403020204" pitchFamily="49" charset="0"/>
                <a:ea typeface="Calibri" panose="020F0502020204030204" pitchFamily="34" charset="0"/>
                <a:cs typeface="Times New Roman" panose="02020603050405020304" pitchFamily="18" charset="0"/>
              </a:rPr>
              <a:t>sessionKey</a:t>
            </a:r>
            <a:r>
              <a:rPr lang="en-US" sz="2000" b="1" dirty="0">
                <a:latin typeface="Source Code Pro" panose="020B0509030403020204" pitchFamily="49" charset="0"/>
                <a:ea typeface="Calibri" panose="020F0502020204030204" pitchFamily="34" charset="0"/>
                <a:cs typeface="Times New Roman" panose="02020603050405020304" pitchFamily="18" charset="0"/>
              </a:rPr>
              <a:t>, </a:t>
            </a:r>
            <a:r>
              <a:rPr lang="en-US" sz="2000" b="1" dirty="0" err="1">
                <a:latin typeface="Source Code Pro" panose="020B0509030403020204" pitchFamily="49" charset="0"/>
                <a:ea typeface="Calibri" panose="020F0502020204030204" pitchFamily="34" charset="0"/>
                <a:cs typeface="Times New Roman" panose="02020603050405020304" pitchFamily="18" charset="0"/>
              </a:rPr>
              <a:t>sessionValue</a:t>
            </a:r>
            <a:r>
              <a:rPr lang="en-US" sz="2000" b="1" dirty="0">
                <a:latin typeface="Source Code Pro" panose="020B0509030403020204" pitchFamily="49" charset="0"/>
                <a:ea typeface="Calibri" panose="020F0502020204030204" pitchFamily="34" charset="0"/>
                <a:cs typeface="Times New Roman" panose="02020603050405020304" pitchFamily="18" charset="0"/>
              </a:rPr>
              <a:t>);</a:t>
            </a:r>
          </a:p>
          <a:p>
            <a:pPr indent="182880" algn="just"/>
            <a:r>
              <a:rPr lang="en-US" sz="2000" dirty="0">
                <a:latin typeface="Source Code Pro" panose="020B0509030403020204" pitchFamily="49" charset="0"/>
                <a:ea typeface="Calibri" panose="020F0502020204030204" pitchFamily="34" charset="0"/>
                <a:cs typeface="Times New Roman" panose="02020603050405020304" pitchFamily="18" charset="0"/>
              </a:rPr>
              <a:t>//Retrieve object from Session</a:t>
            </a:r>
          </a:p>
          <a:p>
            <a:pPr indent="182880" algn="just"/>
            <a:r>
              <a:rPr lang="en-US" sz="2000" b="1" dirty="0">
                <a:latin typeface="Source Code Pro" panose="020B0509030403020204" pitchFamily="49" charset="0"/>
                <a:ea typeface="Calibri" panose="020F0502020204030204" pitchFamily="34" charset="0"/>
                <a:cs typeface="Times New Roman" panose="02020603050405020304" pitchFamily="18" charset="0"/>
              </a:rPr>
              <a:t>string </a:t>
            </a:r>
            <a:r>
              <a:rPr lang="en-US" sz="2000" b="1" dirty="0" err="1">
                <a:latin typeface="Source Code Pro" panose="020B0509030403020204" pitchFamily="49" charset="0"/>
                <a:ea typeface="Calibri" panose="020F0502020204030204" pitchFamily="34" charset="0"/>
                <a:cs typeface="Times New Roman" panose="02020603050405020304" pitchFamily="18" charset="0"/>
              </a:rPr>
              <a:t>sessionValue</a:t>
            </a:r>
            <a:r>
              <a:rPr lang="en-US" sz="2000" b="1" dirty="0">
                <a:latin typeface="Source Code Pro" panose="020B0509030403020204" pitchFamily="49" charset="0"/>
                <a:ea typeface="Calibri" panose="020F0502020204030204" pitchFamily="34" charset="0"/>
                <a:cs typeface="Times New Roman" panose="02020603050405020304" pitchFamily="18" charset="0"/>
              </a:rPr>
              <a:t> = Session[</a:t>
            </a:r>
            <a:r>
              <a:rPr lang="en-US" sz="2000" b="1" dirty="0" err="1">
                <a:latin typeface="Source Code Pro" panose="020B0509030403020204" pitchFamily="49" charset="0"/>
                <a:ea typeface="Calibri" panose="020F0502020204030204" pitchFamily="34" charset="0"/>
                <a:cs typeface="Times New Roman" panose="02020603050405020304" pitchFamily="18" charset="0"/>
              </a:rPr>
              <a:t>sessionKey</a:t>
            </a:r>
            <a:r>
              <a:rPr lang="en-US" sz="2000" b="1" dirty="0">
                <a:latin typeface="Source Code Pro" panose="020B0509030403020204" pitchFamily="49" charset="0"/>
                <a:ea typeface="Calibri" panose="020F0502020204030204" pitchFamily="34" charset="0"/>
                <a:cs typeface="Times New Roman" panose="02020603050405020304" pitchFamily="18" charset="0"/>
              </a:rPr>
              <a:t>] as string;</a:t>
            </a:r>
            <a:endParaRPr lang="en-US" sz="2000" b="1" dirty="0">
              <a:effectLst/>
              <a:latin typeface="Source Code Pro" panose="020B0509030403020204" pitchFamily="49"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97964674"/>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Caching using Shared Cache</a:t>
            </a:r>
            <a:endParaRPr lang="en-US" dirty="0"/>
          </a:p>
        </p:txBody>
      </p:sp>
      <p:pic>
        <p:nvPicPr>
          <p:cNvPr id="7" name="Picture 6"/>
          <p:cNvPicPr/>
          <p:nvPr/>
        </p:nvPicPr>
        <p:blipFill>
          <a:blip r:embed="rId3" cstate="print">
            <a:extLst>
              <a:ext uri="{28A0092B-C50C-407E-A947-70E740481C1C}">
                <a14:useLocalDpi xmlns:a14="http://schemas.microsoft.com/office/drawing/2010/main" val="0"/>
              </a:ext>
            </a:extLst>
          </a:blip>
          <a:stretch>
            <a:fillRect/>
          </a:stretch>
        </p:blipFill>
        <p:spPr>
          <a:xfrm>
            <a:off x="2035651" y="1961798"/>
            <a:ext cx="8212157" cy="2444949"/>
          </a:xfrm>
          <a:prstGeom prst="rect">
            <a:avLst/>
          </a:prstGeom>
        </p:spPr>
      </p:pic>
      <p:sp>
        <p:nvSpPr>
          <p:cNvPr id="3" name="TextBox 2"/>
          <p:cNvSpPr txBox="1"/>
          <p:nvPr/>
        </p:nvSpPr>
        <p:spPr>
          <a:xfrm>
            <a:off x="379514" y="1245702"/>
            <a:ext cx="5126660" cy="461665"/>
          </a:xfrm>
          <a:prstGeom prst="rect">
            <a:avLst/>
          </a:prstGeom>
          <a:noFill/>
        </p:spPr>
        <p:txBody>
          <a:bodyPr wrap="none" rtlCol="0">
            <a:spAutoFit/>
          </a:bodyPr>
          <a:lstStyle/>
          <a:p>
            <a:r>
              <a:rPr lang="en-US" sz="2400" u="sng" dirty="0" smtClean="0">
                <a:latin typeface="Segoe UI" panose="020B0502040204020203" pitchFamily="34" charset="0"/>
                <a:cs typeface="Segoe UI" panose="020B0502040204020203" pitchFamily="34" charset="0"/>
              </a:rPr>
              <a:t>Current In-Role Cache Configuration</a:t>
            </a:r>
            <a:endParaRPr lang="en-US" sz="2400" u="sng" dirty="0">
              <a:latin typeface="Segoe UI" panose="020B0502040204020203" pitchFamily="34" charset="0"/>
              <a:cs typeface="Segoe UI" panose="020B0502040204020203" pitchFamily="34" charset="0"/>
            </a:endParaRPr>
          </a:p>
        </p:txBody>
      </p:sp>
      <p:sp>
        <p:nvSpPr>
          <p:cNvPr id="8" name="TextBox 7"/>
          <p:cNvSpPr txBox="1"/>
          <p:nvPr/>
        </p:nvSpPr>
        <p:spPr>
          <a:xfrm>
            <a:off x="379514" y="4661178"/>
            <a:ext cx="5321329" cy="461665"/>
          </a:xfrm>
          <a:prstGeom prst="rect">
            <a:avLst/>
          </a:prstGeom>
          <a:noFill/>
        </p:spPr>
        <p:txBody>
          <a:bodyPr wrap="none" rtlCol="0">
            <a:spAutoFit/>
          </a:bodyPr>
          <a:lstStyle/>
          <a:p>
            <a:r>
              <a:rPr lang="en-US" sz="2400" dirty="0" smtClean="0">
                <a:latin typeface="Segoe UI" panose="020B0502040204020203" pitchFamily="34" charset="0"/>
                <a:cs typeface="Segoe UI" panose="020B0502040204020203" pitchFamily="34" charset="0"/>
              </a:rPr>
              <a:t>Identifier is the name of the Web Role</a:t>
            </a:r>
            <a:endParaRPr lang="en-US"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76693971"/>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Caching using Shared Cache</a:t>
            </a:r>
            <a:endParaRPr lang="en-US" dirty="0"/>
          </a:p>
        </p:txBody>
      </p:sp>
      <p:sp>
        <p:nvSpPr>
          <p:cNvPr id="3" name="TextBox 2"/>
          <p:cNvSpPr txBox="1"/>
          <p:nvPr/>
        </p:nvSpPr>
        <p:spPr>
          <a:xfrm>
            <a:off x="379514" y="1245702"/>
            <a:ext cx="5374356" cy="461665"/>
          </a:xfrm>
          <a:prstGeom prst="rect">
            <a:avLst/>
          </a:prstGeom>
          <a:noFill/>
        </p:spPr>
        <p:txBody>
          <a:bodyPr wrap="none" rtlCol="0">
            <a:spAutoFit/>
          </a:bodyPr>
          <a:lstStyle/>
          <a:p>
            <a:r>
              <a:rPr lang="en-US" sz="2400" u="sng" dirty="0" smtClean="0">
                <a:latin typeface="Segoe UI" panose="020B0502040204020203" pitchFamily="34" charset="0"/>
                <a:cs typeface="Segoe UI" panose="020B0502040204020203" pitchFamily="34" charset="0"/>
              </a:rPr>
              <a:t>Cache Configuration for Shared Cache</a:t>
            </a:r>
            <a:endParaRPr lang="en-US" sz="2400" u="sng" dirty="0">
              <a:latin typeface="Segoe UI" panose="020B0502040204020203" pitchFamily="34" charset="0"/>
              <a:cs typeface="Segoe UI" panose="020B0502040204020203" pitchFamily="34" charset="0"/>
            </a:endParaRPr>
          </a:p>
        </p:txBody>
      </p:sp>
      <p:sp>
        <p:nvSpPr>
          <p:cNvPr id="8" name="TextBox 7"/>
          <p:cNvSpPr txBox="1"/>
          <p:nvPr/>
        </p:nvSpPr>
        <p:spPr>
          <a:xfrm>
            <a:off x="379514" y="6060320"/>
            <a:ext cx="7237879" cy="461665"/>
          </a:xfrm>
          <a:prstGeom prst="rect">
            <a:avLst/>
          </a:prstGeom>
          <a:noFill/>
        </p:spPr>
        <p:txBody>
          <a:bodyPr wrap="none" rtlCol="0">
            <a:spAutoFit/>
          </a:bodyPr>
          <a:lstStyle/>
          <a:p>
            <a:r>
              <a:rPr lang="en-US" sz="2400" b="1" dirty="0" smtClean="0">
                <a:latin typeface="Segoe UI" panose="020B0502040204020203" pitchFamily="34" charset="0"/>
                <a:cs typeface="Segoe UI" panose="020B0502040204020203" pitchFamily="34" charset="0"/>
              </a:rPr>
              <a:t>Identifier</a:t>
            </a:r>
            <a:r>
              <a:rPr lang="en-US" sz="2400" dirty="0" smtClean="0">
                <a:latin typeface="Segoe UI" panose="020B0502040204020203" pitchFamily="34" charset="0"/>
                <a:cs typeface="Segoe UI" panose="020B0502040204020203" pitchFamily="34" charset="0"/>
              </a:rPr>
              <a:t> is the name of the shared cache endpoint</a:t>
            </a:r>
            <a:endParaRPr lang="en-US" sz="2400" dirty="0">
              <a:latin typeface="Segoe UI" panose="020B0502040204020203" pitchFamily="34" charset="0"/>
              <a:cs typeface="Segoe UI" panose="020B0502040204020203" pitchFamily="34" charset="0"/>
            </a:endParaRPr>
          </a:p>
        </p:txBody>
      </p:sp>
      <p:pic>
        <p:nvPicPr>
          <p:cNvPr id="6" name="Picture 5"/>
          <p:cNvPicPr/>
          <p:nvPr/>
        </p:nvPicPr>
        <p:blipFill>
          <a:blip r:embed="rId3" cstate="print">
            <a:extLst>
              <a:ext uri="{28A0092B-C50C-407E-A947-70E740481C1C}">
                <a14:useLocalDpi xmlns:a14="http://schemas.microsoft.com/office/drawing/2010/main" val="0"/>
              </a:ext>
            </a:extLst>
          </a:blip>
          <a:stretch>
            <a:fillRect/>
          </a:stretch>
        </p:blipFill>
        <p:spPr>
          <a:xfrm>
            <a:off x="876758" y="1863439"/>
            <a:ext cx="7914702" cy="4096686"/>
          </a:xfrm>
          <a:prstGeom prst="rect">
            <a:avLst/>
          </a:prstGeom>
        </p:spPr>
      </p:pic>
    </p:spTree>
    <p:extLst>
      <p:ext uri="{BB962C8B-B14F-4D97-AF65-F5344CB8AC3E}">
        <p14:creationId xmlns:p14="http://schemas.microsoft.com/office/powerpoint/2010/main" val="693225222"/>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Data Cache objects in code</a:t>
            </a:r>
            <a:endParaRPr lang="en-US" dirty="0"/>
          </a:p>
        </p:txBody>
      </p:sp>
      <p:sp>
        <p:nvSpPr>
          <p:cNvPr id="4" name="Rectangle 3"/>
          <p:cNvSpPr/>
          <p:nvPr/>
        </p:nvSpPr>
        <p:spPr>
          <a:xfrm>
            <a:off x="275421" y="713958"/>
            <a:ext cx="11446525" cy="6001643"/>
          </a:xfrm>
          <a:prstGeom prst="rect">
            <a:avLst/>
          </a:prstGeom>
        </p:spPr>
        <p:txBody>
          <a:bodyPr wrap="square">
            <a:spAutoFit/>
          </a:bodyPr>
          <a:lstStyle/>
          <a:p>
            <a:pPr indent="182880" algn="just"/>
            <a:r>
              <a:rPr lang="en-US" sz="1600" dirty="0">
                <a:latin typeface="Source Code Pro" panose="020B0509030403020204" pitchFamily="49" charset="0"/>
                <a:ea typeface="Calibri" panose="020F0502020204030204" pitchFamily="34" charset="0"/>
                <a:cs typeface="Times New Roman" panose="02020603050405020304" pitchFamily="18" charset="0"/>
              </a:rPr>
              <a:t>// default Cache client initialized from configuration settings.</a:t>
            </a:r>
          </a:p>
          <a:p>
            <a:pPr indent="182880" algn="just"/>
            <a:r>
              <a:rPr lang="en-US" sz="1600" dirty="0" err="1">
                <a:latin typeface="Source Code Pro" panose="020B0509030403020204" pitchFamily="49" charset="0"/>
                <a:ea typeface="Calibri" panose="020F0502020204030204" pitchFamily="34" charset="0"/>
                <a:cs typeface="Times New Roman" panose="02020603050405020304" pitchFamily="18" charset="0"/>
              </a:rPr>
              <a:t>DataCacheFactoryConfiguration</a:t>
            </a:r>
            <a:r>
              <a:rPr lang="en-US" sz="1600" dirty="0">
                <a:latin typeface="Source Code Pro" panose="020B0509030403020204" pitchFamily="49" charset="0"/>
                <a:ea typeface="Calibri" panose="020F0502020204030204" pitchFamily="34" charset="0"/>
                <a:cs typeface="Times New Roman" panose="02020603050405020304" pitchFamily="18" charset="0"/>
              </a:rPr>
              <a:t> </a:t>
            </a:r>
            <a:r>
              <a:rPr lang="en-US" sz="1600" dirty="0" err="1">
                <a:latin typeface="Source Code Pro" panose="020B0509030403020204" pitchFamily="49" charset="0"/>
                <a:ea typeface="Calibri" panose="020F0502020204030204" pitchFamily="34" charset="0"/>
                <a:cs typeface="Times New Roman" panose="02020603050405020304" pitchFamily="18" charset="0"/>
              </a:rPr>
              <a:t>config</a:t>
            </a:r>
            <a:r>
              <a:rPr lang="en-US" sz="1600" dirty="0">
                <a:latin typeface="Source Code Pro" panose="020B0509030403020204" pitchFamily="49" charset="0"/>
                <a:ea typeface="Calibri" panose="020F0502020204030204" pitchFamily="34" charset="0"/>
                <a:cs typeface="Times New Roman" panose="02020603050405020304" pitchFamily="18" charset="0"/>
              </a:rPr>
              <a:t> = </a:t>
            </a:r>
          </a:p>
          <a:p>
            <a:pPr indent="182880" algn="just"/>
            <a:r>
              <a:rPr lang="en-US" sz="1600" dirty="0">
                <a:latin typeface="Source Code Pro" panose="020B0509030403020204" pitchFamily="49" charset="0"/>
                <a:ea typeface="Calibri" panose="020F0502020204030204" pitchFamily="34" charset="0"/>
                <a:cs typeface="Times New Roman" panose="02020603050405020304" pitchFamily="18" charset="0"/>
              </a:rPr>
              <a:t>new </a:t>
            </a:r>
            <a:r>
              <a:rPr lang="en-US" sz="1600" dirty="0" err="1">
                <a:latin typeface="Source Code Pro" panose="020B0509030403020204" pitchFamily="49" charset="0"/>
                <a:ea typeface="Calibri" panose="020F0502020204030204" pitchFamily="34" charset="0"/>
                <a:cs typeface="Times New Roman" panose="02020603050405020304" pitchFamily="18" charset="0"/>
              </a:rPr>
              <a:t>DataCacheFactoryConfiguration</a:t>
            </a:r>
            <a:r>
              <a:rPr lang="en-US" sz="1600" dirty="0">
                <a:latin typeface="Source Code Pro" panose="020B0509030403020204" pitchFamily="49" charset="0"/>
                <a:ea typeface="Calibri" panose="020F0502020204030204" pitchFamily="34" charset="0"/>
                <a:cs typeface="Times New Roman" panose="02020603050405020304" pitchFamily="18" charset="0"/>
              </a:rPr>
              <a:t>("</a:t>
            </a:r>
            <a:r>
              <a:rPr lang="en-US" sz="1600" b="1" dirty="0">
                <a:latin typeface="Source Code Pro" panose="020B0509030403020204" pitchFamily="49" charset="0"/>
                <a:ea typeface="Calibri" panose="020F0502020204030204" pitchFamily="34" charset="0"/>
                <a:cs typeface="Times New Roman" panose="02020603050405020304" pitchFamily="18" charset="0"/>
              </a:rPr>
              <a:t>default</a:t>
            </a:r>
            <a:r>
              <a:rPr lang="en-US" sz="1600" dirty="0">
                <a:latin typeface="Source Code Pro" panose="020B0509030403020204" pitchFamily="49" charset="0"/>
                <a:ea typeface="Calibri" panose="020F0502020204030204" pitchFamily="34" charset="0"/>
                <a:cs typeface="Times New Roman" panose="02020603050405020304" pitchFamily="18" charset="0"/>
              </a:rPr>
              <a:t>");</a:t>
            </a:r>
          </a:p>
          <a:p>
            <a:pPr indent="182880" algn="just"/>
            <a:r>
              <a:rPr lang="en-US" sz="1600" dirty="0">
                <a:latin typeface="Source Code Pro" panose="020B0509030403020204" pitchFamily="49" charset="0"/>
                <a:ea typeface="Calibri" panose="020F0502020204030204" pitchFamily="34" charset="0"/>
                <a:cs typeface="Times New Roman" panose="02020603050405020304" pitchFamily="18" charset="0"/>
              </a:rPr>
              <a:t> </a:t>
            </a:r>
          </a:p>
          <a:p>
            <a:pPr indent="182880" algn="just"/>
            <a:r>
              <a:rPr lang="en-US" sz="1600" dirty="0" err="1">
                <a:latin typeface="Source Code Pro" panose="020B0509030403020204" pitchFamily="49" charset="0"/>
                <a:ea typeface="Calibri" panose="020F0502020204030204" pitchFamily="34" charset="0"/>
                <a:cs typeface="Times New Roman" panose="02020603050405020304" pitchFamily="18" charset="0"/>
              </a:rPr>
              <a:t>DataCacheFactory</a:t>
            </a:r>
            <a:r>
              <a:rPr lang="en-US" sz="1600" dirty="0">
                <a:latin typeface="Source Code Pro" panose="020B0509030403020204" pitchFamily="49" charset="0"/>
                <a:ea typeface="Calibri" panose="020F0502020204030204" pitchFamily="34" charset="0"/>
                <a:cs typeface="Times New Roman" panose="02020603050405020304" pitchFamily="18" charset="0"/>
              </a:rPr>
              <a:t> </a:t>
            </a:r>
            <a:r>
              <a:rPr lang="en-US" sz="1600" dirty="0" err="1">
                <a:latin typeface="Source Code Pro" panose="020B0509030403020204" pitchFamily="49" charset="0"/>
                <a:ea typeface="Calibri" panose="020F0502020204030204" pitchFamily="34" charset="0"/>
                <a:cs typeface="Times New Roman" panose="02020603050405020304" pitchFamily="18" charset="0"/>
              </a:rPr>
              <a:t>cacheFactory</a:t>
            </a:r>
            <a:r>
              <a:rPr lang="en-US" sz="1600" dirty="0">
                <a:latin typeface="Source Code Pro" panose="020B0509030403020204" pitchFamily="49" charset="0"/>
                <a:ea typeface="Calibri" panose="020F0502020204030204" pitchFamily="34" charset="0"/>
                <a:cs typeface="Times New Roman" panose="02020603050405020304" pitchFamily="18" charset="0"/>
              </a:rPr>
              <a:t> = </a:t>
            </a:r>
          </a:p>
          <a:p>
            <a:pPr indent="182880" algn="just"/>
            <a:r>
              <a:rPr lang="en-US" sz="1600" dirty="0">
                <a:latin typeface="Source Code Pro" panose="020B0509030403020204" pitchFamily="49" charset="0"/>
                <a:ea typeface="Calibri" panose="020F0502020204030204" pitchFamily="34" charset="0"/>
                <a:cs typeface="Times New Roman" panose="02020603050405020304" pitchFamily="18" charset="0"/>
              </a:rPr>
              <a:t>new </a:t>
            </a:r>
            <a:r>
              <a:rPr lang="en-US" sz="1600" dirty="0" err="1">
                <a:latin typeface="Source Code Pro" panose="020B0509030403020204" pitchFamily="49" charset="0"/>
                <a:ea typeface="Calibri" panose="020F0502020204030204" pitchFamily="34" charset="0"/>
                <a:cs typeface="Times New Roman" panose="02020603050405020304" pitchFamily="18" charset="0"/>
              </a:rPr>
              <a:t>DataCacheFactory</a:t>
            </a:r>
            <a:r>
              <a:rPr lang="en-US" sz="1600" dirty="0">
                <a:latin typeface="Source Code Pro" panose="020B0509030403020204" pitchFamily="49" charset="0"/>
                <a:ea typeface="Calibri" panose="020F0502020204030204" pitchFamily="34" charset="0"/>
                <a:cs typeface="Times New Roman" panose="02020603050405020304" pitchFamily="18" charset="0"/>
              </a:rPr>
              <a:t>(</a:t>
            </a:r>
            <a:r>
              <a:rPr lang="en-US" sz="1600" dirty="0" err="1">
                <a:latin typeface="Source Code Pro" panose="020B0509030403020204" pitchFamily="49" charset="0"/>
                <a:ea typeface="Calibri" panose="020F0502020204030204" pitchFamily="34" charset="0"/>
                <a:cs typeface="Times New Roman" panose="02020603050405020304" pitchFamily="18" charset="0"/>
              </a:rPr>
              <a:t>config</a:t>
            </a:r>
            <a:r>
              <a:rPr lang="en-US" sz="1600" dirty="0">
                <a:latin typeface="Source Code Pro" panose="020B0509030403020204" pitchFamily="49" charset="0"/>
                <a:ea typeface="Calibri" panose="020F0502020204030204" pitchFamily="34" charset="0"/>
                <a:cs typeface="Times New Roman" panose="02020603050405020304" pitchFamily="18" charset="0"/>
              </a:rPr>
              <a:t>);</a:t>
            </a:r>
          </a:p>
          <a:p>
            <a:pPr indent="182880" algn="just"/>
            <a:r>
              <a:rPr lang="en-US" sz="1600" dirty="0">
                <a:latin typeface="Source Code Pro" panose="020B0509030403020204" pitchFamily="49" charset="0"/>
                <a:ea typeface="Calibri" panose="020F0502020204030204" pitchFamily="34" charset="0"/>
                <a:cs typeface="Times New Roman" panose="02020603050405020304" pitchFamily="18" charset="0"/>
              </a:rPr>
              <a:t> </a:t>
            </a:r>
          </a:p>
          <a:p>
            <a:pPr indent="182880" algn="just"/>
            <a:r>
              <a:rPr lang="en-US" sz="1600" dirty="0" err="1">
                <a:latin typeface="Source Code Pro" panose="020B0509030403020204" pitchFamily="49" charset="0"/>
                <a:ea typeface="Calibri" panose="020F0502020204030204" pitchFamily="34" charset="0"/>
                <a:cs typeface="Times New Roman" panose="02020603050405020304" pitchFamily="18" charset="0"/>
              </a:rPr>
              <a:t>DataCache</a:t>
            </a:r>
            <a:r>
              <a:rPr lang="en-US" sz="1600" dirty="0">
                <a:latin typeface="Source Code Pro" panose="020B0509030403020204" pitchFamily="49" charset="0"/>
                <a:ea typeface="Calibri" panose="020F0502020204030204" pitchFamily="34" charset="0"/>
                <a:cs typeface="Times New Roman" panose="02020603050405020304" pitchFamily="18" charset="0"/>
              </a:rPr>
              <a:t> </a:t>
            </a:r>
            <a:r>
              <a:rPr lang="en-US" sz="1600" dirty="0" err="1">
                <a:latin typeface="Source Code Pro" panose="020B0509030403020204" pitchFamily="49" charset="0"/>
                <a:ea typeface="Calibri" panose="020F0502020204030204" pitchFamily="34" charset="0"/>
                <a:cs typeface="Times New Roman" panose="02020603050405020304" pitchFamily="18" charset="0"/>
              </a:rPr>
              <a:t>defaultCache</a:t>
            </a:r>
            <a:r>
              <a:rPr lang="en-US" sz="1600" dirty="0">
                <a:latin typeface="Source Code Pro" panose="020B0509030403020204" pitchFamily="49" charset="0"/>
                <a:ea typeface="Calibri" panose="020F0502020204030204" pitchFamily="34" charset="0"/>
                <a:cs typeface="Times New Roman" panose="02020603050405020304" pitchFamily="18" charset="0"/>
              </a:rPr>
              <a:t> =</a:t>
            </a:r>
          </a:p>
          <a:p>
            <a:pPr indent="182880" algn="just"/>
            <a:r>
              <a:rPr lang="en-US" sz="1600" dirty="0">
                <a:latin typeface="Source Code Pro" panose="020B0509030403020204" pitchFamily="49" charset="0"/>
                <a:ea typeface="Calibri" panose="020F0502020204030204" pitchFamily="34" charset="0"/>
                <a:cs typeface="Times New Roman" panose="02020603050405020304" pitchFamily="18" charset="0"/>
              </a:rPr>
              <a:t> </a:t>
            </a:r>
            <a:r>
              <a:rPr lang="en-US" sz="1600" dirty="0" err="1">
                <a:latin typeface="Source Code Pro" panose="020B0509030403020204" pitchFamily="49" charset="0"/>
                <a:ea typeface="Calibri" panose="020F0502020204030204" pitchFamily="34" charset="0"/>
                <a:cs typeface="Times New Roman" panose="02020603050405020304" pitchFamily="18" charset="0"/>
              </a:rPr>
              <a:t>cacheFactory.GetDefaultCache</a:t>
            </a:r>
            <a:r>
              <a:rPr lang="en-US" sz="1600" dirty="0">
                <a:latin typeface="Source Code Pro" panose="020B0509030403020204" pitchFamily="49" charset="0"/>
                <a:ea typeface="Calibri" panose="020F0502020204030204" pitchFamily="34" charset="0"/>
                <a:cs typeface="Times New Roman" panose="02020603050405020304" pitchFamily="18" charset="0"/>
              </a:rPr>
              <a:t>();    </a:t>
            </a:r>
            <a:endParaRPr lang="en-US" sz="1600" dirty="0" smtClean="0">
              <a:latin typeface="Source Code Pro" panose="020B0509030403020204" pitchFamily="49" charset="0"/>
              <a:ea typeface="Calibri" panose="020F0502020204030204" pitchFamily="34" charset="0"/>
              <a:cs typeface="Times New Roman" panose="02020603050405020304" pitchFamily="18" charset="0"/>
            </a:endParaRPr>
          </a:p>
          <a:p>
            <a:pPr indent="182880" algn="just"/>
            <a:endParaRPr lang="en-US" sz="1600" dirty="0">
              <a:latin typeface="Source Code Pro" panose="020B0509030403020204" pitchFamily="49" charset="0"/>
              <a:ea typeface="Calibri" panose="020F0502020204030204" pitchFamily="34" charset="0"/>
              <a:cs typeface="Times New Roman" panose="02020603050405020304" pitchFamily="18" charset="0"/>
            </a:endParaRPr>
          </a:p>
          <a:p>
            <a:pPr indent="182880" algn="just"/>
            <a:r>
              <a:rPr lang="en-US" sz="1600" dirty="0">
                <a:latin typeface="Source Code Pro" panose="020B0509030403020204" pitchFamily="49" charset="0"/>
                <a:ea typeface="Calibri" panose="020F0502020204030204" pitchFamily="34" charset="0"/>
                <a:cs typeface="Times New Roman" panose="02020603050405020304" pitchFamily="18" charset="0"/>
              </a:rPr>
              <a:t>// Store and retrieve an object from the default //cache.</a:t>
            </a:r>
          </a:p>
          <a:p>
            <a:pPr indent="182880" algn="just"/>
            <a:r>
              <a:rPr lang="en-US" sz="1600" b="1" dirty="0" err="1">
                <a:latin typeface="Source Code Pro" panose="020B0509030403020204" pitchFamily="49" charset="0"/>
                <a:ea typeface="Calibri" panose="020F0502020204030204" pitchFamily="34" charset="0"/>
                <a:cs typeface="Times New Roman" panose="02020603050405020304" pitchFamily="18" charset="0"/>
              </a:rPr>
              <a:t>defaultCache.Put</a:t>
            </a:r>
            <a:r>
              <a:rPr lang="en-US" sz="1600" b="1" dirty="0">
                <a:latin typeface="Source Code Pro" panose="020B0509030403020204" pitchFamily="49" charset="0"/>
                <a:ea typeface="Calibri" panose="020F0502020204030204" pitchFamily="34" charset="0"/>
                <a:cs typeface="Times New Roman" panose="02020603050405020304" pitchFamily="18" charset="0"/>
              </a:rPr>
              <a:t>("</a:t>
            </a:r>
            <a:r>
              <a:rPr lang="en-US" sz="1600" b="1" dirty="0" err="1">
                <a:latin typeface="Source Code Pro" panose="020B0509030403020204" pitchFamily="49" charset="0"/>
                <a:ea typeface="Calibri" panose="020F0502020204030204" pitchFamily="34" charset="0"/>
                <a:cs typeface="Times New Roman" panose="02020603050405020304" pitchFamily="18" charset="0"/>
              </a:rPr>
              <a:t>packageId</a:t>
            </a:r>
            <a:r>
              <a:rPr lang="en-US" sz="1600" b="1" dirty="0">
                <a:latin typeface="Source Code Pro" panose="020B0509030403020204" pitchFamily="49" charset="0"/>
                <a:ea typeface="Calibri" panose="020F0502020204030204" pitchFamily="34" charset="0"/>
                <a:cs typeface="Times New Roman" panose="02020603050405020304" pitchFamily="18" charset="0"/>
              </a:rPr>
              <a:t>", "XXXXXXXX");</a:t>
            </a:r>
          </a:p>
          <a:p>
            <a:pPr indent="182880" algn="just"/>
            <a:r>
              <a:rPr lang="en-US" sz="1600" b="1" dirty="0">
                <a:latin typeface="Source Code Pro" panose="020B0509030403020204" pitchFamily="49" charset="0"/>
                <a:ea typeface="Calibri" panose="020F0502020204030204" pitchFamily="34" charset="0"/>
                <a:cs typeface="Times New Roman" panose="02020603050405020304" pitchFamily="18" charset="0"/>
              </a:rPr>
              <a:t>string </a:t>
            </a:r>
            <a:r>
              <a:rPr lang="en-US" sz="1600" b="1" dirty="0" err="1">
                <a:latin typeface="Source Code Pro" panose="020B0509030403020204" pitchFamily="49" charset="0"/>
                <a:ea typeface="Calibri" panose="020F0502020204030204" pitchFamily="34" charset="0"/>
                <a:cs typeface="Times New Roman" panose="02020603050405020304" pitchFamily="18" charset="0"/>
              </a:rPr>
              <a:t>packageId</a:t>
            </a:r>
            <a:r>
              <a:rPr lang="en-US" sz="1600" b="1" dirty="0">
                <a:latin typeface="Source Code Pro" panose="020B0509030403020204" pitchFamily="49" charset="0"/>
                <a:ea typeface="Calibri" panose="020F0502020204030204" pitchFamily="34" charset="0"/>
                <a:cs typeface="Times New Roman" panose="02020603050405020304" pitchFamily="18" charset="0"/>
              </a:rPr>
              <a:t> = </a:t>
            </a:r>
          </a:p>
          <a:p>
            <a:pPr indent="182880" algn="just"/>
            <a:r>
              <a:rPr lang="en-US" sz="1600" b="1" dirty="0">
                <a:latin typeface="Source Code Pro" panose="020B0509030403020204" pitchFamily="49" charset="0"/>
                <a:ea typeface="Calibri" panose="020F0502020204030204" pitchFamily="34" charset="0"/>
                <a:cs typeface="Times New Roman" panose="02020603050405020304" pitchFamily="18" charset="0"/>
              </a:rPr>
              <a:t>(string) </a:t>
            </a:r>
            <a:r>
              <a:rPr lang="en-US" sz="1600" b="1" dirty="0" err="1">
                <a:latin typeface="Source Code Pro" panose="020B0509030403020204" pitchFamily="49" charset="0"/>
                <a:ea typeface="Calibri" panose="020F0502020204030204" pitchFamily="34" charset="0"/>
                <a:cs typeface="Times New Roman" panose="02020603050405020304" pitchFamily="18" charset="0"/>
              </a:rPr>
              <a:t>defaultCache.Get</a:t>
            </a:r>
            <a:r>
              <a:rPr lang="en-US" sz="1600" b="1" dirty="0">
                <a:latin typeface="Source Code Pro" panose="020B0509030403020204" pitchFamily="49" charset="0"/>
                <a:ea typeface="Calibri" panose="020F0502020204030204" pitchFamily="34" charset="0"/>
                <a:cs typeface="Times New Roman" panose="02020603050405020304" pitchFamily="18" charset="0"/>
              </a:rPr>
              <a:t>("</a:t>
            </a:r>
            <a:r>
              <a:rPr lang="en-US" sz="1600" b="1" dirty="0" err="1" smtClean="0">
                <a:latin typeface="Source Code Pro" panose="020B0509030403020204" pitchFamily="49" charset="0"/>
                <a:ea typeface="Calibri" panose="020F0502020204030204" pitchFamily="34" charset="0"/>
                <a:cs typeface="Times New Roman" panose="02020603050405020304" pitchFamily="18" charset="0"/>
              </a:rPr>
              <a:t>packageId</a:t>
            </a:r>
            <a:r>
              <a:rPr lang="en-US" sz="1600" b="1" dirty="0" smtClean="0">
                <a:latin typeface="Source Code Pro" panose="020B0509030403020204" pitchFamily="49" charset="0"/>
                <a:ea typeface="Calibri" panose="020F0502020204030204" pitchFamily="34" charset="0"/>
                <a:cs typeface="Times New Roman" panose="02020603050405020304" pitchFamily="18" charset="0"/>
              </a:rPr>
              <a:t>");</a:t>
            </a:r>
            <a:endParaRPr lang="en-US" sz="1600" b="1" dirty="0">
              <a:latin typeface="Source Code Pro" panose="020B0509030403020204" pitchFamily="49" charset="0"/>
              <a:ea typeface="Calibri" panose="020F0502020204030204" pitchFamily="34" charset="0"/>
              <a:cs typeface="Times New Roman" panose="02020603050405020304" pitchFamily="18" charset="0"/>
            </a:endParaRPr>
          </a:p>
          <a:p>
            <a:pPr indent="182880" algn="just"/>
            <a:r>
              <a:rPr lang="en-US" sz="1600" dirty="0">
                <a:latin typeface="Source Code Pro" panose="020B0509030403020204" pitchFamily="49" charset="0"/>
                <a:ea typeface="Calibri" panose="020F0502020204030204" pitchFamily="34" charset="0"/>
                <a:cs typeface="Times New Roman" panose="02020603050405020304" pitchFamily="18" charset="0"/>
              </a:rPr>
              <a:t> </a:t>
            </a:r>
          </a:p>
          <a:p>
            <a:pPr indent="182880" algn="just"/>
            <a:r>
              <a:rPr lang="en-US" sz="1600" dirty="0">
                <a:latin typeface="Source Code Pro" panose="020B0509030403020204" pitchFamily="49" charset="0"/>
                <a:ea typeface="Calibri" panose="020F0502020204030204" pitchFamily="34" charset="0"/>
                <a:cs typeface="Times New Roman" panose="02020603050405020304" pitchFamily="18" charset="0"/>
              </a:rPr>
              <a:t>// Initialize cache client directly (without //factory)</a:t>
            </a:r>
          </a:p>
          <a:p>
            <a:pPr indent="182880" algn="just"/>
            <a:r>
              <a:rPr lang="en-US" sz="1600" dirty="0">
                <a:latin typeface="Source Code Pro" panose="020B0509030403020204" pitchFamily="49" charset="0"/>
                <a:ea typeface="Calibri" panose="020F0502020204030204" pitchFamily="34" charset="0"/>
                <a:cs typeface="Times New Roman" panose="02020603050405020304" pitchFamily="18" charset="0"/>
              </a:rPr>
              <a:t> </a:t>
            </a:r>
          </a:p>
          <a:p>
            <a:pPr indent="182880" algn="just"/>
            <a:r>
              <a:rPr lang="en-US" sz="1600" dirty="0" err="1">
                <a:latin typeface="Source Code Pro" panose="020B0509030403020204" pitchFamily="49" charset="0"/>
                <a:ea typeface="Calibri" panose="020F0502020204030204" pitchFamily="34" charset="0"/>
                <a:cs typeface="Times New Roman" panose="02020603050405020304" pitchFamily="18" charset="0"/>
              </a:rPr>
              <a:t>DataCache</a:t>
            </a:r>
            <a:r>
              <a:rPr lang="en-US" sz="1600" dirty="0">
                <a:latin typeface="Source Code Pro" panose="020B0509030403020204" pitchFamily="49" charset="0"/>
                <a:ea typeface="Calibri" panose="020F0502020204030204" pitchFamily="34" charset="0"/>
                <a:cs typeface="Times New Roman" panose="02020603050405020304" pitchFamily="18" charset="0"/>
              </a:rPr>
              <a:t> </a:t>
            </a:r>
            <a:r>
              <a:rPr lang="en-US" sz="1600" dirty="0" err="1">
                <a:latin typeface="Source Code Pro" panose="020B0509030403020204" pitchFamily="49" charset="0"/>
                <a:ea typeface="Calibri" panose="020F0502020204030204" pitchFamily="34" charset="0"/>
                <a:cs typeface="Times New Roman" panose="02020603050405020304" pitchFamily="18" charset="0"/>
              </a:rPr>
              <a:t>ddCache</a:t>
            </a:r>
            <a:r>
              <a:rPr lang="en-US" sz="1600" dirty="0">
                <a:latin typeface="Source Code Pro" panose="020B0509030403020204" pitchFamily="49" charset="0"/>
                <a:ea typeface="Calibri" panose="020F0502020204030204" pitchFamily="34" charset="0"/>
                <a:cs typeface="Times New Roman" panose="02020603050405020304" pitchFamily="18" charset="0"/>
              </a:rPr>
              <a:t> = new </a:t>
            </a:r>
            <a:r>
              <a:rPr lang="en-US" sz="1600" dirty="0" err="1">
                <a:latin typeface="Source Code Pro" panose="020B0509030403020204" pitchFamily="49" charset="0"/>
                <a:ea typeface="Calibri" panose="020F0502020204030204" pitchFamily="34" charset="0"/>
                <a:cs typeface="Times New Roman" panose="02020603050405020304" pitchFamily="18" charset="0"/>
              </a:rPr>
              <a:t>DataCache</a:t>
            </a:r>
            <a:r>
              <a:rPr lang="en-US" sz="1600" dirty="0">
                <a:latin typeface="Source Code Pro" panose="020B0509030403020204" pitchFamily="49" charset="0"/>
                <a:ea typeface="Calibri" panose="020F0502020204030204" pitchFamily="34" charset="0"/>
                <a:cs typeface="Times New Roman" panose="02020603050405020304" pitchFamily="18" charset="0"/>
              </a:rPr>
              <a:t>("</a:t>
            </a:r>
            <a:r>
              <a:rPr lang="en-US" sz="1600" b="1" dirty="0">
                <a:latin typeface="Source Code Pro" panose="020B0509030403020204" pitchFamily="49" charset="0"/>
                <a:ea typeface="Calibri" panose="020F0502020204030204" pitchFamily="34" charset="0"/>
                <a:cs typeface="Times New Roman" panose="02020603050405020304" pitchFamily="18" charset="0"/>
              </a:rPr>
              <a:t>ddcache</a:t>
            </a:r>
            <a:r>
              <a:rPr lang="en-US" sz="1600" dirty="0" smtClean="0">
                <a:latin typeface="Source Code Pro" panose="020B0509030403020204" pitchFamily="49" charset="0"/>
                <a:ea typeface="Calibri" panose="020F0502020204030204" pitchFamily="34" charset="0"/>
                <a:cs typeface="Times New Roman" panose="02020603050405020304" pitchFamily="18" charset="0"/>
              </a:rPr>
              <a:t>");</a:t>
            </a:r>
          </a:p>
          <a:p>
            <a:pPr indent="182880" algn="just"/>
            <a:endParaRPr lang="en-US" sz="1600" dirty="0">
              <a:latin typeface="Source Code Pro" panose="020B0509030403020204" pitchFamily="49" charset="0"/>
              <a:ea typeface="Calibri" panose="020F0502020204030204" pitchFamily="34" charset="0"/>
              <a:cs typeface="Times New Roman" panose="02020603050405020304" pitchFamily="18" charset="0"/>
            </a:endParaRPr>
          </a:p>
          <a:p>
            <a:pPr indent="182880" algn="just"/>
            <a:r>
              <a:rPr lang="en-US" sz="1600" dirty="0">
                <a:latin typeface="Source Code Pro" panose="020B0509030403020204" pitchFamily="49" charset="0"/>
                <a:ea typeface="Calibri" panose="020F0502020204030204" pitchFamily="34" charset="0"/>
                <a:cs typeface="Times New Roman" panose="02020603050405020304" pitchFamily="18" charset="0"/>
              </a:rPr>
              <a:t>// Put and retrieve a test object from the default cache.</a:t>
            </a:r>
          </a:p>
          <a:p>
            <a:pPr indent="182880" algn="just"/>
            <a:r>
              <a:rPr lang="en-US" sz="1600" dirty="0">
                <a:latin typeface="Source Code Pro" panose="020B0509030403020204" pitchFamily="49" charset="0"/>
                <a:ea typeface="Calibri" panose="020F0502020204030204" pitchFamily="34" charset="0"/>
                <a:cs typeface="Times New Roman" panose="02020603050405020304" pitchFamily="18" charset="0"/>
              </a:rPr>
              <a:t> </a:t>
            </a:r>
          </a:p>
          <a:p>
            <a:pPr indent="182880" algn="just"/>
            <a:r>
              <a:rPr lang="en-US" sz="1600" b="1" dirty="0" err="1">
                <a:latin typeface="Source Code Pro" panose="020B0509030403020204" pitchFamily="49" charset="0"/>
                <a:ea typeface="Calibri" panose="020F0502020204030204" pitchFamily="34" charset="0"/>
                <a:cs typeface="Times New Roman" panose="02020603050405020304" pitchFamily="18" charset="0"/>
              </a:rPr>
              <a:t>ddCache.Put</a:t>
            </a:r>
            <a:r>
              <a:rPr lang="en-US" sz="1600" b="1" dirty="0">
                <a:latin typeface="Source Code Pro" panose="020B0509030403020204" pitchFamily="49" charset="0"/>
                <a:ea typeface="Calibri" panose="020F0502020204030204" pitchFamily="34" charset="0"/>
                <a:cs typeface="Times New Roman" panose="02020603050405020304" pitchFamily="18" charset="0"/>
              </a:rPr>
              <a:t>("</a:t>
            </a:r>
            <a:r>
              <a:rPr lang="en-US" sz="1600" b="1" dirty="0" err="1">
                <a:latin typeface="Source Code Pro" panose="020B0509030403020204" pitchFamily="49" charset="0"/>
                <a:ea typeface="Calibri" panose="020F0502020204030204" pitchFamily="34" charset="0"/>
                <a:cs typeface="Times New Roman" panose="02020603050405020304" pitchFamily="18" charset="0"/>
              </a:rPr>
              <a:t>packageConfig</a:t>
            </a:r>
            <a:r>
              <a:rPr lang="en-US" sz="1600" b="1" dirty="0">
                <a:latin typeface="Source Code Pro" panose="020B0509030403020204" pitchFamily="49" charset="0"/>
                <a:ea typeface="Calibri" panose="020F0502020204030204" pitchFamily="34" charset="0"/>
                <a:cs typeface="Times New Roman" panose="02020603050405020304" pitchFamily="18" charset="0"/>
              </a:rPr>
              <a:t>", "YYYYYYYYYYYY");</a:t>
            </a:r>
          </a:p>
          <a:p>
            <a:pPr indent="182880" algn="just"/>
            <a:r>
              <a:rPr lang="en-US" sz="1600" b="1" dirty="0">
                <a:latin typeface="Source Code Pro" panose="020B0509030403020204" pitchFamily="49" charset="0"/>
                <a:ea typeface="Calibri" panose="020F0502020204030204" pitchFamily="34" charset="0"/>
                <a:cs typeface="Times New Roman" panose="02020603050405020304" pitchFamily="18" charset="0"/>
              </a:rPr>
              <a:t>string </a:t>
            </a:r>
            <a:r>
              <a:rPr lang="en-US" sz="1600" b="1" dirty="0" err="1">
                <a:latin typeface="Source Code Pro" panose="020B0509030403020204" pitchFamily="49" charset="0"/>
                <a:ea typeface="Calibri" panose="020F0502020204030204" pitchFamily="34" charset="0"/>
                <a:cs typeface="Times New Roman" panose="02020603050405020304" pitchFamily="18" charset="0"/>
              </a:rPr>
              <a:t>packageConfig</a:t>
            </a:r>
            <a:r>
              <a:rPr lang="en-US" sz="1600" b="1" dirty="0">
                <a:latin typeface="Source Code Pro" panose="020B0509030403020204" pitchFamily="49" charset="0"/>
                <a:ea typeface="Calibri" panose="020F0502020204030204" pitchFamily="34" charset="0"/>
                <a:cs typeface="Times New Roman" panose="02020603050405020304" pitchFamily="18" charset="0"/>
              </a:rPr>
              <a:t> = </a:t>
            </a:r>
          </a:p>
          <a:p>
            <a:pPr indent="182880" algn="just"/>
            <a:r>
              <a:rPr lang="en-US" sz="1600" b="1" dirty="0">
                <a:latin typeface="Source Code Pro" panose="020B0509030403020204" pitchFamily="49" charset="0"/>
                <a:ea typeface="Calibri" panose="020F0502020204030204" pitchFamily="34" charset="0"/>
                <a:cs typeface="Times New Roman" panose="02020603050405020304" pitchFamily="18" charset="0"/>
              </a:rPr>
              <a:t>(string) </a:t>
            </a:r>
            <a:r>
              <a:rPr lang="en-US" sz="1600" b="1" dirty="0" err="1">
                <a:latin typeface="Source Code Pro" panose="020B0509030403020204" pitchFamily="49" charset="0"/>
                <a:ea typeface="Calibri" panose="020F0502020204030204" pitchFamily="34" charset="0"/>
                <a:cs typeface="Times New Roman" panose="02020603050405020304" pitchFamily="18" charset="0"/>
              </a:rPr>
              <a:t>ddCache.Get</a:t>
            </a:r>
            <a:r>
              <a:rPr lang="en-US" sz="1600" b="1" dirty="0">
                <a:latin typeface="Source Code Pro" panose="020B0509030403020204" pitchFamily="49" charset="0"/>
                <a:ea typeface="Calibri" panose="020F0502020204030204" pitchFamily="34" charset="0"/>
                <a:cs typeface="Times New Roman" panose="02020603050405020304" pitchFamily="18" charset="0"/>
              </a:rPr>
              <a:t>("</a:t>
            </a:r>
            <a:r>
              <a:rPr lang="en-US" sz="1600" b="1" dirty="0" err="1" smtClean="0">
                <a:latin typeface="Source Code Pro" panose="020B0509030403020204" pitchFamily="49" charset="0"/>
                <a:ea typeface="Calibri" panose="020F0502020204030204" pitchFamily="34" charset="0"/>
                <a:cs typeface="Times New Roman" panose="02020603050405020304" pitchFamily="18" charset="0"/>
              </a:rPr>
              <a:t>packageConfig</a:t>
            </a:r>
            <a:r>
              <a:rPr lang="en-US" sz="1600" b="1" dirty="0" smtClean="0">
                <a:latin typeface="Source Code Pro" panose="020B0509030403020204" pitchFamily="49" charset="0"/>
                <a:ea typeface="Calibri" panose="020F0502020204030204" pitchFamily="34" charset="0"/>
                <a:cs typeface="Times New Roman" panose="02020603050405020304" pitchFamily="18" charset="0"/>
              </a:rPr>
              <a:t>");</a:t>
            </a:r>
            <a:endParaRPr lang="en-US" sz="1600" b="1" dirty="0">
              <a:effectLst/>
              <a:latin typeface="Source Code Pro" panose="020B0509030403020204" pitchFamily="49"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722451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90144" y="3056550"/>
            <a:ext cx="11375135" cy="1063487"/>
          </a:xfrm>
          <a:prstGeom prst="rect">
            <a:avLst/>
          </a:prstGeom>
        </p:spPr>
        <p:txBody>
          <a:bodyPr vert="horz" lIns="91409" tIns="45705" rIns="91409" bIns="45705" rtlCol="0" anchor="t" anchorCtr="0">
            <a:noAutofit/>
          </a:bodyPr>
          <a:lst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sz="8000" dirty="0" smtClean="0"/>
              <a:t>It’s about dev. tools</a:t>
            </a:r>
            <a:endParaRPr lang="en-US" sz="8000" dirty="0"/>
          </a:p>
        </p:txBody>
      </p:sp>
    </p:spTree>
    <p:extLst>
      <p:ext uri="{BB962C8B-B14F-4D97-AF65-F5344CB8AC3E}">
        <p14:creationId xmlns:p14="http://schemas.microsoft.com/office/powerpoint/2010/main" val="3863502195"/>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Estimated Operating Cost Comparison</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6138" y="871320"/>
            <a:ext cx="7509835" cy="5707476"/>
          </a:xfrm>
          <a:prstGeom prst="rect">
            <a:avLst/>
          </a:prstGeom>
        </p:spPr>
      </p:pic>
    </p:spTree>
    <p:extLst>
      <p:ext uri="{BB962C8B-B14F-4D97-AF65-F5344CB8AC3E}">
        <p14:creationId xmlns:p14="http://schemas.microsoft.com/office/powerpoint/2010/main" val="609483318"/>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Rectangle 2"/>
          <p:cNvSpPr/>
          <p:nvPr/>
        </p:nvSpPr>
        <p:spPr>
          <a:xfrm>
            <a:off x="463933" y="1134850"/>
            <a:ext cx="11147846" cy="5940088"/>
          </a:xfrm>
          <a:prstGeom prst="rect">
            <a:avLst/>
          </a:prstGeom>
        </p:spPr>
        <p:txBody>
          <a:bodyPr wrap="square">
            <a:spAutoFit/>
          </a:bodyPr>
          <a:lstStyle/>
          <a:p>
            <a:pPr marL="742950" indent="-742950" algn="just">
              <a:buFont typeface="+mj-lt"/>
              <a:buAutoNum type="arabicParenR"/>
            </a:pPr>
            <a:r>
              <a:rPr lang="en-US" sz="4400" dirty="0" smtClean="0">
                <a:latin typeface="Segoe UI Light" panose="020B0502040204020203" pitchFamily="34" charset="0"/>
                <a:ea typeface="Calibri" panose="020F0502020204030204" pitchFamily="34" charset="0"/>
                <a:cs typeface="Segoe UI Light" panose="020B0502040204020203" pitchFamily="34" charset="0"/>
              </a:rPr>
              <a:t>Website Capability Model</a:t>
            </a:r>
          </a:p>
          <a:p>
            <a:pPr marL="742950" indent="-742950" algn="just">
              <a:buFont typeface="+mj-lt"/>
              <a:buAutoNum type="arabicParenR"/>
            </a:pPr>
            <a:r>
              <a:rPr lang="en-US" sz="4400" dirty="0" smtClean="0">
                <a:latin typeface="Segoe UI Light" panose="020B0502040204020203" pitchFamily="34" charset="0"/>
                <a:ea typeface="Calibri" panose="020F0502020204030204" pitchFamily="34" charset="0"/>
                <a:cs typeface="Segoe UI Light" panose="020B0502040204020203" pitchFamily="34" charset="0"/>
              </a:rPr>
              <a:t>Migrating Music Store to WAWS</a:t>
            </a:r>
          </a:p>
          <a:p>
            <a:pPr marL="1200150" lvl="1" indent="-742950" algn="just">
              <a:buFont typeface="Arial" panose="020B0604020202020204" pitchFamily="34" charset="0"/>
              <a:buChar char="•"/>
            </a:pPr>
            <a:r>
              <a:rPr lang="en-US" sz="3200" dirty="0" smtClean="0">
                <a:latin typeface="Segoe UI Light" panose="020B0502040204020203" pitchFamily="34" charset="0"/>
                <a:ea typeface="Calibri" panose="020F0502020204030204" pitchFamily="34" charset="0"/>
                <a:cs typeface="Segoe UI Light" panose="020B0502040204020203" pitchFamily="34" charset="0"/>
              </a:rPr>
              <a:t>Migrating databases</a:t>
            </a:r>
          </a:p>
          <a:p>
            <a:pPr marL="1200150" lvl="1" indent="-742950" algn="just">
              <a:buFont typeface="Arial" panose="020B0604020202020204" pitchFamily="34" charset="0"/>
              <a:buChar char="•"/>
            </a:pPr>
            <a:r>
              <a:rPr lang="en-US" sz="3200" dirty="0" smtClean="0">
                <a:latin typeface="Segoe UI Light" panose="020B0502040204020203" pitchFamily="34" charset="0"/>
                <a:ea typeface="Calibri" panose="020F0502020204030204" pitchFamily="34" charset="0"/>
                <a:cs typeface="Segoe UI Light" panose="020B0502040204020203" pitchFamily="34" charset="0"/>
              </a:rPr>
              <a:t>Adding ElasticSearch support</a:t>
            </a:r>
          </a:p>
          <a:p>
            <a:pPr marL="1200150" lvl="1" indent="-742950" algn="just">
              <a:buFont typeface="Arial" panose="020B0604020202020204" pitchFamily="34" charset="0"/>
              <a:buChar char="•"/>
            </a:pPr>
            <a:r>
              <a:rPr lang="en-US" sz="3200" dirty="0" smtClean="0">
                <a:latin typeface="Segoe UI Light" panose="020B0502040204020203" pitchFamily="34" charset="0"/>
                <a:ea typeface="Calibri" panose="020F0502020204030204" pitchFamily="34" charset="0"/>
                <a:cs typeface="Segoe UI Light" panose="020B0502040204020203" pitchFamily="34" charset="0"/>
              </a:rPr>
              <a:t>Adding custom analytics with Piwik</a:t>
            </a:r>
          </a:p>
          <a:p>
            <a:pPr marL="742950" indent="-742950" algn="just">
              <a:buFont typeface="+mj-lt"/>
              <a:buAutoNum type="arabicParenR"/>
            </a:pPr>
            <a:r>
              <a:rPr lang="en-US" sz="4400" dirty="0" smtClean="0">
                <a:latin typeface="Segoe UI Light" panose="020B0502040204020203" pitchFamily="34" charset="0"/>
                <a:ea typeface="Calibri" panose="020F0502020204030204" pitchFamily="34" charset="0"/>
                <a:cs typeface="Segoe UI Light" panose="020B0502040204020203" pitchFamily="34" charset="0"/>
              </a:rPr>
              <a:t>Migrating dynamicdeploy.com to WAWS</a:t>
            </a:r>
          </a:p>
          <a:p>
            <a:pPr marL="1200150" lvl="1" indent="-742950" algn="just">
              <a:buFont typeface="Arial" panose="020B0604020202020204" pitchFamily="34" charset="0"/>
              <a:buChar char="•"/>
            </a:pPr>
            <a:r>
              <a:rPr lang="en-US" sz="3200" dirty="0" smtClean="0">
                <a:latin typeface="Segoe UI Light" panose="020B0502040204020203" pitchFamily="34" charset="0"/>
                <a:ea typeface="Calibri" panose="020F0502020204030204" pitchFamily="34" charset="0"/>
                <a:cs typeface="Segoe UI Light" panose="020B0502040204020203" pitchFamily="34" charset="0"/>
              </a:rPr>
              <a:t>Migrating session management to shared cache</a:t>
            </a:r>
          </a:p>
          <a:p>
            <a:pPr marL="1200150" lvl="1" indent="-742950" algn="just">
              <a:buFont typeface="Arial" panose="020B0604020202020204" pitchFamily="34" charset="0"/>
              <a:buChar char="•"/>
            </a:pPr>
            <a:r>
              <a:rPr lang="en-US" sz="3200" dirty="0" smtClean="0">
                <a:latin typeface="Segoe UI Light" panose="020B0502040204020203" pitchFamily="34" charset="0"/>
                <a:ea typeface="Calibri" panose="020F0502020204030204" pitchFamily="34" charset="0"/>
                <a:cs typeface="Segoe UI Light" panose="020B0502040204020203" pitchFamily="34" charset="0"/>
              </a:rPr>
              <a:t>Migrating cache management to shared cache</a:t>
            </a:r>
          </a:p>
          <a:p>
            <a:pPr marL="742950" indent="-742950" algn="just">
              <a:buFont typeface="+mj-lt"/>
              <a:buAutoNum type="arabicParenR"/>
            </a:pPr>
            <a:endParaRPr lang="en-US" sz="4400" dirty="0">
              <a:latin typeface="Segoe UI Light" panose="020B0502040204020203" pitchFamily="34" charset="0"/>
              <a:ea typeface="Calibri" panose="020F0502020204030204" pitchFamily="34" charset="0"/>
              <a:cs typeface="Segoe UI Light" panose="020B0502040204020203" pitchFamily="34" charset="0"/>
            </a:endParaRPr>
          </a:p>
          <a:p>
            <a:pPr marL="742950" indent="-742950" algn="just">
              <a:buFont typeface="+mj-lt"/>
              <a:buAutoNum type="arabicParenR"/>
            </a:pPr>
            <a:endParaRPr lang="en-US" sz="4400" dirty="0" smtClean="0">
              <a:latin typeface="Segoe UI Light" panose="020B0502040204020203" pitchFamily="34" charset="0"/>
              <a:ea typeface="Calibri" panose="020F0502020204030204" pitchFamily="34" charset="0"/>
              <a:cs typeface="Segoe UI Light" panose="020B0502040204020203" pitchFamily="34" charset="0"/>
            </a:endParaRPr>
          </a:p>
        </p:txBody>
      </p:sp>
    </p:spTree>
    <p:extLst>
      <p:ext uri="{BB962C8B-B14F-4D97-AF65-F5344CB8AC3E}">
        <p14:creationId xmlns:p14="http://schemas.microsoft.com/office/powerpoint/2010/main" val="1554612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pPr marL="914400" indent="-914400"/>
            <a:r>
              <a:rPr lang="en-US" dirty="0" smtClean="0"/>
              <a:t>07 | Lightning Round</a:t>
            </a:r>
            <a:endParaRPr lang="en-US" dirty="0"/>
          </a:p>
        </p:txBody>
      </p:sp>
      <p:sp>
        <p:nvSpPr>
          <p:cNvPr id="8" name="Subtitle 3"/>
          <p:cNvSpPr>
            <a:spLocks noGrp="1"/>
          </p:cNvSpPr>
          <p:nvPr>
            <p:ph type="subTitle" idx="1"/>
          </p:nvPr>
        </p:nvSpPr>
        <p:spPr>
          <a:xfrm>
            <a:off x="193271" y="5132437"/>
            <a:ext cx="8579886" cy="1460779"/>
          </a:xfrm>
        </p:spPr>
        <p:txBody>
          <a:bodyPr/>
          <a:lstStyle/>
          <a:p>
            <a:r>
              <a:rPr lang="en-US" dirty="0" smtClean="0"/>
              <a:t>James Chambers </a:t>
            </a:r>
            <a:r>
              <a:rPr lang="en-US" dirty="0"/>
              <a:t>| </a:t>
            </a:r>
            <a:r>
              <a:rPr lang="en-US" dirty="0" smtClean="0"/>
              <a:t>Author, Microsoft </a:t>
            </a:r>
            <a:r>
              <a:rPr lang="en-US" dirty="0"/>
              <a:t>ASP.NET/</a:t>
            </a:r>
            <a:r>
              <a:rPr lang="en-US" dirty="0" err="1"/>
              <a:t>IIS</a:t>
            </a:r>
            <a:r>
              <a:rPr lang="en-US" dirty="0"/>
              <a:t> MVP </a:t>
            </a:r>
            <a:endParaRPr lang="en-US" dirty="0" smtClean="0"/>
          </a:p>
          <a:p>
            <a:r>
              <a:rPr lang="en-US" dirty="0" smtClean="0"/>
              <a:t>Tejaswi Redkar | Author, Director of Business Programs (AppPlat)</a:t>
            </a:r>
            <a:endParaRPr lang="en-US" dirty="0"/>
          </a:p>
        </p:txBody>
      </p:sp>
    </p:spTree>
    <p:extLst>
      <p:ext uri="{BB962C8B-B14F-4D97-AF65-F5344CB8AC3E}">
        <p14:creationId xmlns:p14="http://schemas.microsoft.com/office/powerpoint/2010/main" val="437367935"/>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79413" y="1245702"/>
            <a:ext cx="11525250" cy="5432912"/>
          </a:xfrm>
        </p:spPr>
        <p:txBody>
          <a:bodyPr>
            <a:normAutofit/>
          </a:bodyPr>
          <a:lstStyle/>
          <a:p>
            <a:r>
              <a:rPr lang="en-US" dirty="0" smtClean="0"/>
              <a:t>Hybrid Connectivity</a:t>
            </a:r>
          </a:p>
          <a:p>
            <a:pPr lvl="0"/>
            <a:r>
              <a:rPr lang="en-US" dirty="0" smtClean="0"/>
              <a:t>Scaling </a:t>
            </a:r>
            <a:r>
              <a:rPr lang="en-US" dirty="0" err="1" smtClean="0"/>
              <a:t>SignalR</a:t>
            </a:r>
            <a:r>
              <a:rPr lang="en-US" dirty="0" smtClean="0"/>
              <a:t> Using Service Bus</a:t>
            </a:r>
            <a:endParaRPr lang="en-US" dirty="0"/>
          </a:p>
          <a:p>
            <a:pPr lvl="0"/>
            <a:r>
              <a:rPr lang="en-US" dirty="0" smtClean="0"/>
              <a:t>Office </a:t>
            </a:r>
            <a:r>
              <a:rPr lang="en-US" dirty="0"/>
              <a:t>365 Domain credentials integration</a:t>
            </a:r>
          </a:p>
          <a:p>
            <a:pPr lvl="0"/>
            <a:r>
              <a:rPr lang="en-US" dirty="0" smtClean="0"/>
              <a:t>Node.js </a:t>
            </a:r>
            <a:r>
              <a:rPr lang="en-US" dirty="0"/>
              <a:t>+ Mongo DB</a:t>
            </a:r>
          </a:p>
          <a:p>
            <a:pPr lvl="0"/>
            <a:r>
              <a:rPr lang="en-US" dirty="0" smtClean="0"/>
              <a:t>Storage </a:t>
            </a:r>
            <a:r>
              <a:rPr lang="en-US" dirty="0"/>
              <a:t>Object Distribution Pattern</a:t>
            </a:r>
          </a:p>
          <a:p>
            <a:r>
              <a:rPr lang="en-GB" dirty="0"/>
              <a:t>Push Notifications: Windows 8, Web API and WNS</a:t>
            </a:r>
          </a:p>
          <a:p>
            <a:endParaRPr lang="en-US" dirty="0" smtClean="0"/>
          </a:p>
        </p:txBody>
      </p:sp>
      <p:sp>
        <p:nvSpPr>
          <p:cNvPr id="2" name="Title 1"/>
          <p:cNvSpPr>
            <a:spLocks noGrp="1"/>
          </p:cNvSpPr>
          <p:nvPr>
            <p:ph type="title"/>
          </p:nvPr>
        </p:nvSpPr>
        <p:spPr/>
        <p:txBody>
          <a:bodyPr/>
          <a:lstStyle/>
          <a:p>
            <a:r>
              <a:rPr lang="en-US" dirty="0" smtClean="0"/>
              <a:t>Module Overview</a:t>
            </a:r>
            <a:endParaRPr lang="en-US" dirty="0"/>
          </a:p>
        </p:txBody>
      </p:sp>
    </p:spTree>
    <p:extLst>
      <p:ext uri="{BB962C8B-B14F-4D97-AF65-F5344CB8AC3E}">
        <p14:creationId xmlns:p14="http://schemas.microsoft.com/office/powerpoint/2010/main" val="2894809132"/>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186" y="2683910"/>
            <a:ext cx="10983817" cy="1696639"/>
          </a:xfrm>
        </p:spPr>
        <p:txBody>
          <a:bodyPr>
            <a:noAutofit/>
          </a:bodyPr>
          <a:lstStyle/>
          <a:p>
            <a:r>
              <a:rPr lang="en-US" sz="6600" dirty="0" smtClean="0"/>
              <a:t>Hybrid Connectivity</a:t>
            </a:r>
            <a:endParaRPr lang="en-US" sz="6600" dirty="0"/>
          </a:p>
        </p:txBody>
      </p:sp>
    </p:spTree>
    <p:extLst>
      <p:ext uri="{BB962C8B-B14F-4D97-AF65-F5344CB8AC3E}">
        <p14:creationId xmlns:p14="http://schemas.microsoft.com/office/powerpoint/2010/main" val="2247666787"/>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Hybrid Connectivity</a:t>
            </a:r>
            <a:endParaRPr lang="en-US" dirty="0"/>
          </a:p>
        </p:txBody>
      </p:sp>
      <p:sp>
        <p:nvSpPr>
          <p:cNvPr id="3" name="Content Placeholder 2"/>
          <p:cNvSpPr>
            <a:spLocks noGrp="1"/>
          </p:cNvSpPr>
          <p:nvPr>
            <p:ph sz="quarter" idx="10"/>
          </p:nvPr>
        </p:nvSpPr>
        <p:spPr>
          <a:xfrm>
            <a:off x="379514" y="1399940"/>
            <a:ext cx="11525250" cy="3954258"/>
          </a:xfrm>
        </p:spPr>
        <p:txBody>
          <a:bodyPr/>
          <a:lstStyle/>
          <a:p>
            <a:r>
              <a:rPr lang="en-US" dirty="0"/>
              <a:t>C</a:t>
            </a:r>
            <a:r>
              <a:rPr lang="en-US" dirty="0" smtClean="0"/>
              <a:t>onnecting </a:t>
            </a:r>
            <a:r>
              <a:rPr lang="en-US" dirty="0"/>
              <a:t>your cloud applications with applications residing in your own datacenter, typically behind a </a:t>
            </a:r>
            <a:r>
              <a:rPr lang="en-US" dirty="0" smtClean="0"/>
              <a:t>firewall</a:t>
            </a:r>
          </a:p>
          <a:p>
            <a:r>
              <a:rPr lang="en-US" dirty="0" smtClean="0"/>
              <a:t>WAWS does not support network-level connectivity with Virtual Network</a:t>
            </a:r>
          </a:p>
          <a:p>
            <a:r>
              <a:rPr lang="en-US" dirty="0"/>
              <a:t>WAWS does support application-level connectivity using Service Bus</a:t>
            </a:r>
            <a:r>
              <a:rPr lang="en-US" dirty="0" smtClean="0"/>
              <a:t> </a:t>
            </a:r>
            <a:endParaRPr lang="en-US" dirty="0"/>
          </a:p>
        </p:txBody>
      </p:sp>
    </p:spTree>
    <p:extLst>
      <p:ext uri="{BB962C8B-B14F-4D97-AF65-F5344CB8AC3E}">
        <p14:creationId xmlns:p14="http://schemas.microsoft.com/office/powerpoint/2010/main" val="3939079147"/>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Scenarios</a:t>
            </a:r>
            <a:endParaRPr lang="en-US" dirty="0"/>
          </a:p>
        </p:txBody>
      </p:sp>
      <p:sp>
        <p:nvSpPr>
          <p:cNvPr id="3" name="Content Placeholder 2"/>
          <p:cNvSpPr>
            <a:spLocks noGrp="1"/>
          </p:cNvSpPr>
          <p:nvPr>
            <p:ph sz="quarter" idx="10"/>
          </p:nvPr>
        </p:nvSpPr>
        <p:spPr>
          <a:xfrm>
            <a:off x="379514" y="1399940"/>
            <a:ext cx="11525250" cy="3954258"/>
          </a:xfrm>
        </p:spPr>
        <p:txBody>
          <a:bodyPr/>
          <a:lstStyle/>
          <a:p>
            <a:pPr lvl="0"/>
            <a:r>
              <a:rPr lang="en-US" dirty="0"/>
              <a:t>You want your website to retrieve customer data from a Line of Business (</a:t>
            </a:r>
            <a:r>
              <a:rPr lang="en-US" b="1" dirty="0"/>
              <a:t>LOB</a:t>
            </a:r>
            <a:r>
              <a:rPr lang="en-US" dirty="0"/>
              <a:t>) system such as a purchase order or a Customer Relationship Management (</a:t>
            </a:r>
            <a:r>
              <a:rPr lang="en-US" b="1" dirty="0"/>
              <a:t>CRM</a:t>
            </a:r>
            <a:r>
              <a:rPr lang="en-US" dirty="0"/>
              <a:t>) application residing in your datacenter behind a </a:t>
            </a:r>
            <a:r>
              <a:rPr lang="en-US" dirty="0" smtClean="0"/>
              <a:t>firewall (e.g. </a:t>
            </a:r>
            <a:r>
              <a:rPr lang="en-US" b="1" dirty="0" smtClean="0"/>
              <a:t>Healthcare or Insurance </a:t>
            </a:r>
            <a:r>
              <a:rPr lang="en-US" dirty="0" smtClean="0"/>
              <a:t>user registration portal that sends data to </a:t>
            </a:r>
            <a:r>
              <a:rPr lang="en-US" b="1" dirty="0" smtClean="0"/>
              <a:t>CRM in your datacenter</a:t>
            </a:r>
            <a:r>
              <a:rPr lang="en-US" dirty="0" smtClean="0"/>
              <a:t>)</a:t>
            </a:r>
            <a:endParaRPr lang="en-US" dirty="0"/>
          </a:p>
          <a:p>
            <a:pPr lvl="0"/>
            <a:r>
              <a:rPr lang="en-US" dirty="0"/>
              <a:t>You want to retrieve data from a data repository such as a </a:t>
            </a:r>
            <a:r>
              <a:rPr lang="en-US" b="1" dirty="0"/>
              <a:t>database</a:t>
            </a:r>
            <a:r>
              <a:rPr lang="en-US" dirty="0"/>
              <a:t> or a </a:t>
            </a:r>
            <a:r>
              <a:rPr lang="en-US" b="1" dirty="0"/>
              <a:t>search engine </a:t>
            </a:r>
            <a:r>
              <a:rPr lang="en-US" dirty="0"/>
              <a:t>that cannot be migrated to the cloud due to compliance and regulatory reasons</a:t>
            </a:r>
          </a:p>
          <a:p>
            <a:endParaRPr lang="en-US" dirty="0"/>
          </a:p>
        </p:txBody>
      </p:sp>
    </p:spTree>
    <p:extLst>
      <p:ext uri="{BB962C8B-B14F-4D97-AF65-F5344CB8AC3E}">
        <p14:creationId xmlns:p14="http://schemas.microsoft.com/office/powerpoint/2010/main" val="4038979065"/>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Architecture</a:t>
            </a:r>
            <a:endParaRPr lang="en-US" dirty="0"/>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752818" y="1747549"/>
            <a:ext cx="9878459" cy="4256643"/>
          </a:xfrm>
          <a:prstGeom prst="rect">
            <a:avLst/>
          </a:prstGeom>
        </p:spPr>
      </p:pic>
    </p:spTree>
    <p:extLst>
      <p:ext uri="{BB962C8B-B14F-4D97-AF65-F5344CB8AC3E}">
        <p14:creationId xmlns:p14="http://schemas.microsoft.com/office/powerpoint/2010/main" val="3307368897"/>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Windows Azure IP Address Ranges</a:t>
            </a:r>
            <a:endParaRPr lang="en-US" dirty="0"/>
          </a:p>
        </p:txBody>
      </p:sp>
      <p:sp>
        <p:nvSpPr>
          <p:cNvPr id="5" name="Rectangle 4"/>
          <p:cNvSpPr/>
          <p:nvPr/>
        </p:nvSpPr>
        <p:spPr>
          <a:xfrm>
            <a:off x="466846" y="2446078"/>
            <a:ext cx="11437100" cy="523220"/>
          </a:xfrm>
          <a:prstGeom prst="rect">
            <a:avLst/>
          </a:prstGeom>
        </p:spPr>
        <p:txBody>
          <a:bodyPr wrap="square">
            <a:spAutoFit/>
          </a:bodyPr>
          <a:lstStyle/>
          <a:p>
            <a:r>
              <a:rPr lang="en-US" sz="2800" dirty="0">
                <a:latin typeface="Segoe UI" panose="020B0502040204020203" pitchFamily="34" charset="0"/>
                <a:cs typeface="Segoe UI" panose="020B0502040204020203" pitchFamily="34" charset="0"/>
                <a:hlinkClick r:id="rId2"/>
              </a:rPr>
              <a:t>http://</a:t>
            </a:r>
            <a:r>
              <a:rPr lang="en-US" sz="2800" dirty="0" smtClean="0">
                <a:latin typeface="Segoe UI" panose="020B0502040204020203" pitchFamily="34" charset="0"/>
                <a:cs typeface="Segoe UI" panose="020B0502040204020203" pitchFamily="34" charset="0"/>
                <a:hlinkClick r:id="rId2"/>
              </a:rPr>
              <a:t>msdn.microsoft.com/en-us/library/windowsazure/dn175718.aspx</a:t>
            </a:r>
            <a:r>
              <a:rPr lang="en-US" sz="2800" dirty="0" smtClean="0">
                <a:latin typeface="Segoe UI" panose="020B0502040204020203" pitchFamily="34" charset="0"/>
                <a:cs typeface="Segoe UI" panose="020B0502040204020203" pitchFamily="34" charset="0"/>
              </a:rPr>
              <a:t> </a:t>
            </a:r>
            <a:endParaRPr lang="en-US" sz="2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88317437"/>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Rendezvous (TCP &amp; HTTP)</a:t>
            </a:r>
            <a:endParaRPr lang="en-US" dirty="0"/>
          </a:p>
        </p:txBody>
      </p:sp>
      <p:sp>
        <p:nvSpPr>
          <p:cNvPr id="3" name="Content Placeholder 2"/>
          <p:cNvSpPr>
            <a:spLocks noGrp="1"/>
          </p:cNvSpPr>
          <p:nvPr>
            <p:ph type="body" sz="quarter" idx="10"/>
          </p:nvPr>
        </p:nvSpPr>
        <p:spPr>
          <a:xfrm>
            <a:off x="520702" y="1447800"/>
            <a:ext cx="3517899" cy="2000548"/>
          </a:xfrm>
        </p:spPr>
        <p:txBody>
          <a:bodyPr>
            <a:noAutofit/>
          </a:bodyPr>
          <a:lstStyle/>
          <a:p>
            <a:pPr>
              <a:lnSpc>
                <a:spcPct val="100000"/>
              </a:lnSpc>
            </a:pPr>
            <a:r>
              <a:rPr lang="en-US" sz="2000" dirty="0" err="1"/>
              <a:t>NetTcpRelayBinding</a:t>
            </a:r>
            <a:endParaRPr lang="en-US" sz="2000" dirty="0"/>
          </a:p>
          <a:p>
            <a:pPr>
              <a:lnSpc>
                <a:spcPct val="100000"/>
              </a:lnSpc>
            </a:pPr>
            <a:r>
              <a:rPr lang="en-US" sz="2000" dirty="0" err="1"/>
              <a:t>WebHttpRelayBinding</a:t>
            </a:r>
            <a:endParaRPr lang="en-US" sz="2000" dirty="0"/>
          </a:p>
          <a:p>
            <a:pPr>
              <a:lnSpc>
                <a:spcPct val="100000"/>
              </a:lnSpc>
            </a:pPr>
            <a:r>
              <a:rPr lang="en-US" sz="2000" dirty="0" err="1"/>
              <a:t>BasicHttpRelayBinding</a:t>
            </a:r>
            <a:endParaRPr lang="en-US" sz="2000" dirty="0"/>
          </a:p>
          <a:p>
            <a:pPr>
              <a:lnSpc>
                <a:spcPct val="100000"/>
              </a:lnSpc>
            </a:pPr>
            <a:r>
              <a:rPr lang="en-US" sz="2000" dirty="0"/>
              <a:t>WS2007RelayBinding</a:t>
            </a:r>
          </a:p>
          <a:p>
            <a:pPr>
              <a:lnSpc>
                <a:spcPct val="100000"/>
              </a:lnSpc>
            </a:pPr>
            <a:endParaRPr lang="en-US" sz="2000" dirty="0"/>
          </a:p>
          <a:p>
            <a:pPr>
              <a:lnSpc>
                <a:spcPct val="100000"/>
              </a:lnSpc>
            </a:pPr>
            <a:r>
              <a:rPr lang="en-US" sz="2000" dirty="0"/>
              <a:t>Rendezvous Handshake</a:t>
            </a:r>
          </a:p>
          <a:p>
            <a:pPr>
              <a:lnSpc>
                <a:spcPct val="100000"/>
              </a:lnSpc>
            </a:pPr>
            <a:r>
              <a:rPr lang="en-US" sz="2000" dirty="0"/>
              <a:t>Bi-Directional </a:t>
            </a:r>
          </a:p>
          <a:p>
            <a:pPr>
              <a:lnSpc>
                <a:spcPct val="100000"/>
              </a:lnSpc>
            </a:pPr>
            <a:r>
              <a:rPr lang="en-US" sz="2000" dirty="0" err="1"/>
              <a:t>Net.Tcp</a:t>
            </a:r>
            <a:r>
              <a:rPr lang="en-US" sz="2000" dirty="0"/>
              <a:t> Full Duplex</a:t>
            </a:r>
          </a:p>
          <a:p>
            <a:pPr>
              <a:lnSpc>
                <a:spcPct val="100000"/>
              </a:lnSpc>
            </a:pPr>
            <a:r>
              <a:rPr lang="en-US" sz="2000" dirty="0"/>
              <a:t>No message size limit </a:t>
            </a:r>
          </a:p>
        </p:txBody>
      </p:sp>
      <p:cxnSp>
        <p:nvCxnSpPr>
          <p:cNvPr id="907" name="Straight Arrow Connector 906"/>
          <p:cNvCxnSpPr/>
          <p:nvPr/>
        </p:nvCxnSpPr>
        <p:spPr>
          <a:xfrm rot="5400000" flipH="1" flipV="1">
            <a:off x="4729914" y="4163301"/>
            <a:ext cx="1460500" cy="444384"/>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sp>
        <p:nvSpPr>
          <p:cNvPr id="908" name="Right Bracket 907"/>
          <p:cNvSpPr/>
          <p:nvPr/>
        </p:nvSpPr>
        <p:spPr>
          <a:xfrm rot="16200000">
            <a:off x="10268991" y="4877818"/>
            <a:ext cx="349250" cy="1523603"/>
          </a:xfrm>
          <a:prstGeom prst="rightBracket">
            <a:avLst>
              <a:gd name="adj" fmla="val 49892"/>
            </a:avLst>
          </a:prstGeom>
          <a:ln/>
        </p:spPr>
        <p:style>
          <a:lnRef idx="2">
            <a:schemeClr val="dk1"/>
          </a:lnRef>
          <a:fillRef idx="1">
            <a:schemeClr val="lt1"/>
          </a:fillRef>
          <a:effectRef idx="0">
            <a:schemeClr val="dk1"/>
          </a:effectRef>
          <a:fontRef idx="minor">
            <a:schemeClr val="dk1"/>
          </a:fontRef>
        </p:style>
        <p:txBody>
          <a:bodyPr lIns="76170" tIns="38084" rIns="76170" bIns="38084" rtlCol="0" anchor="ctr"/>
          <a:lstStyle/>
          <a:p>
            <a:pPr algn="ctr" defTabSz="761701">
              <a:defRPr/>
            </a:pPr>
            <a:endParaRPr lang="en-US" kern="0">
              <a:solidFill>
                <a:schemeClr val="tx1"/>
              </a:solidFill>
              <a:latin typeface="Segoe"/>
            </a:endParaRPr>
          </a:p>
        </p:txBody>
      </p:sp>
      <p:sp>
        <p:nvSpPr>
          <p:cNvPr id="909" name="Right Bracket 908"/>
          <p:cNvSpPr/>
          <p:nvPr/>
        </p:nvSpPr>
        <p:spPr>
          <a:xfrm rot="16200000">
            <a:off x="5317281" y="4877818"/>
            <a:ext cx="349250" cy="1523603"/>
          </a:xfrm>
          <a:prstGeom prst="rightBracket">
            <a:avLst>
              <a:gd name="adj" fmla="val 49892"/>
            </a:avLst>
          </a:prstGeom>
          <a:ln/>
        </p:spPr>
        <p:style>
          <a:lnRef idx="2">
            <a:schemeClr val="dk1"/>
          </a:lnRef>
          <a:fillRef idx="1">
            <a:schemeClr val="lt1"/>
          </a:fillRef>
          <a:effectRef idx="0">
            <a:schemeClr val="dk1"/>
          </a:effectRef>
          <a:fontRef idx="minor">
            <a:schemeClr val="dk1"/>
          </a:fontRef>
        </p:style>
        <p:txBody>
          <a:bodyPr lIns="76170" tIns="38084" rIns="76170" bIns="38084" rtlCol="0" anchor="ctr"/>
          <a:lstStyle/>
          <a:p>
            <a:pPr algn="ctr" defTabSz="761701">
              <a:defRPr/>
            </a:pPr>
            <a:endParaRPr lang="en-US" kern="0">
              <a:solidFill>
                <a:schemeClr val="tx1"/>
              </a:solidFill>
              <a:latin typeface="Segoe"/>
            </a:endParaRPr>
          </a:p>
        </p:txBody>
      </p:sp>
      <p:sp>
        <p:nvSpPr>
          <p:cNvPr id="910" name="Rounded Rectangle 909"/>
          <p:cNvSpPr/>
          <p:nvPr/>
        </p:nvSpPr>
        <p:spPr>
          <a:xfrm>
            <a:off x="5237972" y="1369243"/>
            <a:ext cx="6157896" cy="1460500"/>
          </a:xfrm>
          <a:prstGeom prst="roundRect">
            <a:avLst>
              <a:gd name="adj" fmla="val 8717"/>
            </a:avLst>
          </a:prstGeom>
          <a:ln/>
        </p:spPr>
        <p:style>
          <a:lnRef idx="2">
            <a:schemeClr val="dk1"/>
          </a:lnRef>
          <a:fillRef idx="1">
            <a:schemeClr val="lt1"/>
          </a:fillRef>
          <a:effectRef idx="0">
            <a:schemeClr val="dk1"/>
          </a:effectRef>
          <a:fontRef idx="minor">
            <a:schemeClr val="dk1"/>
          </a:fontRef>
        </p:style>
        <p:txBody>
          <a:bodyPr lIns="76170" tIns="38084" rIns="76170" bIns="38084" rtlCol="0" anchor="b"/>
          <a:lstStyle/>
          <a:p>
            <a:pPr algn="r" defTabSz="761701">
              <a:defRPr/>
            </a:pPr>
            <a:r>
              <a:rPr lang="en-US" sz="2000" kern="0" dirty="0">
                <a:solidFill>
                  <a:schemeClr val="tx1"/>
                </a:solidFill>
                <a:latin typeface="Segoe"/>
              </a:rPr>
              <a:t>Service</a:t>
            </a:r>
            <a:r>
              <a:rPr lang="en-US" sz="2000" b="1" kern="0" dirty="0">
                <a:solidFill>
                  <a:schemeClr val="tx1"/>
                </a:solidFill>
                <a:latin typeface="Segoe"/>
              </a:rPr>
              <a:t> </a:t>
            </a:r>
            <a:r>
              <a:rPr lang="en-US" sz="2000" kern="0" dirty="0">
                <a:solidFill>
                  <a:schemeClr val="tx1"/>
                </a:solidFill>
                <a:latin typeface="Segoe"/>
              </a:rPr>
              <a:t>Bus</a:t>
            </a:r>
          </a:p>
        </p:txBody>
      </p:sp>
      <p:sp>
        <p:nvSpPr>
          <p:cNvPr id="911" name="Oval 97"/>
          <p:cNvSpPr>
            <a:spLocks noChangeArrowheads="1"/>
          </p:cNvSpPr>
          <p:nvPr/>
        </p:nvSpPr>
        <p:spPr bwMode="auto">
          <a:xfrm>
            <a:off x="7961549" y="1750245"/>
            <a:ext cx="197499" cy="180993"/>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horz" wrap="square" lIns="76170" tIns="38084" rIns="76170" bIns="38084" numCol="1" anchor="t" anchorCtr="0" compatLnSpc="1">
            <a:prstTxWarp prst="textNoShape">
              <a:avLst/>
            </a:prstTxWarp>
          </a:bodyPr>
          <a:lstStyle/>
          <a:p>
            <a:pPr defTabSz="761701" fontAlgn="base">
              <a:spcBef>
                <a:spcPct val="0"/>
              </a:spcBef>
              <a:spcAft>
                <a:spcPct val="0"/>
              </a:spcAft>
              <a:defRPr/>
            </a:pPr>
            <a:endParaRPr lang="en-US" kern="0">
              <a:solidFill>
                <a:schemeClr val="tx1"/>
              </a:solidFill>
              <a:latin typeface="Arial" pitchFamily="34" charset="0"/>
              <a:cs typeface="Arial" pitchFamily="34" charset="0"/>
            </a:endParaRPr>
          </a:p>
        </p:txBody>
      </p:sp>
      <p:sp>
        <p:nvSpPr>
          <p:cNvPr id="912" name="Oval 96"/>
          <p:cNvSpPr>
            <a:spLocks noChangeArrowheads="1"/>
          </p:cNvSpPr>
          <p:nvPr/>
        </p:nvSpPr>
        <p:spPr bwMode="auto">
          <a:xfrm>
            <a:off x="7518846" y="1993356"/>
            <a:ext cx="197499" cy="180547"/>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horz" wrap="square" lIns="0" tIns="0" rIns="0" bIns="0" numCol="1" anchor="t" anchorCtr="0" compatLnSpc="1">
            <a:prstTxWarp prst="textNoShape">
              <a:avLst/>
            </a:prstTxWarp>
          </a:bodyPr>
          <a:lstStyle/>
          <a:p>
            <a:pPr defTabSz="761701">
              <a:defRPr/>
            </a:pPr>
            <a:endParaRPr lang="en-US" kern="0" dirty="0">
              <a:solidFill>
                <a:schemeClr val="tx1"/>
              </a:solidFill>
              <a:latin typeface="Segoe"/>
            </a:endParaRPr>
          </a:p>
        </p:txBody>
      </p:sp>
      <p:sp>
        <p:nvSpPr>
          <p:cNvPr id="913" name="Oval 95"/>
          <p:cNvSpPr>
            <a:spLocks noChangeArrowheads="1"/>
          </p:cNvSpPr>
          <p:nvPr/>
        </p:nvSpPr>
        <p:spPr bwMode="auto">
          <a:xfrm>
            <a:off x="8367519" y="1993356"/>
            <a:ext cx="197499" cy="180547"/>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horz" wrap="square" lIns="76170" tIns="38084" rIns="76170" bIns="38084" numCol="1" anchor="t" anchorCtr="0" compatLnSpc="1">
            <a:prstTxWarp prst="textNoShape">
              <a:avLst/>
            </a:prstTxWarp>
          </a:bodyPr>
          <a:lstStyle/>
          <a:p>
            <a:pPr defTabSz="761701">
              <a:defRPr/>
            </a:pPr>
            <a:endParaRPr lang="en-US" kern="0">
              <a:solidFill>
                <a:schemeClr val="tx1"/>
              </a:solidFill>
              <a:latin typeface="Segoe"/>
            </a:endParaRPr>
          </a:p>
        </p:txBody>
      </p:sp>
      <p:sp>
        <p:nvSpPr>
          <p:cNvPr id="914" name="Oval 94"/>
          <p:cNvSpPr>
            <a:spLocks noChangeArrowheads="1"/>
          </p:cNvSpPr>
          <p:nvPr/>
        </p:nvSpPr>
        <p:spPr bwMode="auto">
          <a:xfrm>
            <a:off x="8595550" y="2268198"/>
            <a:ext cx="197499" cy="180547"/>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horz" wrap="square" lIns="76170" tIns="38084" rIns="76170" bIns="38084" numCol="1" anchor="t" anchorCtr="0" compatLnSpc="1">
            <a:prstTxWarp prst="textNoShape">
              <a:avLst/>
            </a:prstTxWarp>
          </a:bodyPr>
          <a:lstStyle/>
          <a:p>
            <a:pPr defTabSz="761701">
              <a:defRPr/>
            </a:pPr>
            <a:endParaRPr lang="en-US" kern="0">
              <a:solidFill>
                <a:schemeClr val="tx1"/>
              </a:solidFill>
              <a:latin typeface="Segoe"/>
            </a:endParaRPr>
          </a:p>
        </p:txBody>
      </p:sp>
      <p:sp>
        <p:nvSpPr>
          <p:cNvPr id="915" name="Oval 93"/>
          <p:cNvSpPr>
            <a:spLocks noChangeArrowheads="1"/>
          </p:cNvSpPr>
          <p:nvPr/>
        </p:nvSpPr>
        <p:spPr bwMode="auto">
          <a:xfrm>
            <a:off x="8155708" y="2268198"/>
            <a:ext cx="197499" cy="180547"/>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horz" wrap="square" lIns="76170" tIns="38084" rIns="76170" bIns="38084" numCol="1" anchor="t" anchorCtr="0" compatLnSpc="1">
            <a:prstTxWarp prst="textNoShape">
              <a:avLst/>
            </a:prstTxWarp>
          </a:bodyPr>
          <a:lstStyle/>
          <a:p>
            <a:pPr defTabSz="761701">
              <a:defRPr/>
            </a:pPr>
            <a:endParaRPr lang="en-US" kern="0">
              <a:solidFill>
                <a:schemeClr val="tx1"/>
              </a:solidFill>
              <a:latin typeface="Segoe"/>
            </a:endParaRPr>
          </a:p>
        </p:txBody>
      </p:sp>
      <p:sp>
        <p:nvSpPr>
          <p:cNvPr id="916" name="Oval 92"/>
          <p:cNvSpPr>
            <a:spLocks noChangeArrowheads="1"/>
          </p:cNvSpPr>
          <p:nvPr/>
        </p:nvSpPr>
        <p:spPr bwMode="auto">
          <a:xfrm>
            <a:off x="7716344" y="2268198"/>
            <a:ext cx="197499" cy="180547"/>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horz" wrap="square" lIns="76170" tIns="38084" rIns="76170" bIns="38084" numCol="1" anchor="t" anchorCtr="0" compatLnSpc="1">
            <a:prstTxWarp prst="textNoShape">
              <a:avLst/>
            </a:prstTxWarp>
          </a:bodyPr>
          <a:lstStyle/>
          <a:p>
            <a:pPr defTabSz="761701">
              <a:defRPr/>
            </a:pPr>
            <a:endParaRPr lang="en-US" kern="0">
              <a:solidFill>
                <a:schemeClr val="tx1"/>
              </a:solidFill>
              <a:latin typeface="Segoe"/>
            </a:endParaRPr>
          </a:p>
        </p:txBody>
      </p:sp>
      <p:sp>
        <p:nvSpPr>
          <p:cNvPr id="917" name="Oval 91"/>
          <p:cNvSpPr>
            <a:spLocks noChangeArrowheads="1"/>
          </p:cNvSpPr>
          <p:nvPr/>
        </p:nvSpPr>
        <p:spPr bwMode="auto">
          <a:xfrm>
            <a:off x="7276981" y="2268198"/>
            <a:ext cx="197499" cy="180547"/>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horz" wrap="square" lIns="76170" tIns="38084" rIns="76170" bIns="38084" numCol="1" anchor="t" anchorCtr="0" compatLnSpc="1">
            <a:prstTxWarp prst="textNoShape">
              <a:avLst/>
            </a:prstTxWarp>
          </a:bodyPr>
          <a:lstStyle/>
          <a:p>
            <a:pPr defTabSz="761701">
              <a:defRPr/>
            </a:pPr>
            <a:endParaRPr lang="en-US" kern="0">
              <a:solidFill>
                <a:schemeClr val="tx1"/>
              </a:solidFill>
              <a:latin typeface="Segoe"/>
            </a:endParaRPr>
          </a:p>
        </p:txBody>
      </p:sp>
      <p:sp>
        <p:nvSpPr>
          <p:cNvPr id="918" name="AutoShape 90"/>
          <p:cNvSpPr>
            <a:spLocks noChangeShapeType="1"/>
          </p:cNvSpPr>
          <p:nvPr/>
        </p:nvSpPr>
        <p:spPr bwMode="auto">
          <a:xfrm flipH="1">
            <a:off x="7687243" y="1840963"/>
            <a:ext cx="262378" cy="167587"/>
          </a:xfrm>
          <a:prstGeom prst="straightConnector1">
            <a:avLst/>
          </a:prstGeom>
          <a:ln>
            <a:headEnd/>
            <a:tailEnd/>
          </a:ln>
        </p:spPr>
        <p:style>
          <a:lnRef idx="2">
            <a:schemeClr val="dk1"/>
          </a:lnRef>
          <a:fillRef idx="1">
            <a:schemeClr val="lt1"/>
          </a:fillRef>
          <a:effectRef idx="0">
            <a:schemeClr val="dk1"/>
          </a:effectRef>
          <a:fontRef idx="minor">
            <a:schemeClr val="dk1"/>
          </a:fontRef>
        </p:style>
        <p:txBody>
          <a:bodyPr vert="horz" wrap="square" lIns="76170" tIns="38084" rIns="76170" bIns="38084" numCol="1" anchor="t" anchorCtr="0" compatLnSpc="1">
            <a:prstTxWarp prst="textNoShape">
              <a:avLst/>
            </a:prstTxWarp>
          </a:bodyPr>
          <a:lstStyle/>
          <a:p>
            <a:pPr defTabSz="761701">
              <a:defRPr/>
            </a:pPr>
            <a:endParaRPr lang="en-US" kern="0">
              <a:solidFill>
                <a:schemeClr val="tx1"/>
              </a:solidFill>
            </a:endParaRPr>
          </a:p>
        </p:txBody>
      </p:sp>
      <p:sp>
        <p:nvSpPr>
          <p:cNvPr id="919" name="AutoShape 89"/>
          <p:cNvSpPr>
            <a:spLocks noChangeShapeType="1"/>
          </p:cNvSpPr>
          <p:nvPr/>
        </p:nvSpPr>
        <p:spPr bwMode="auto">
          <a:xfrm>
            <a:off x="8170974" y="1840963"/>
            <a:ext cx="225645" cy="167587"/>
          </a:xfrm>
          <a:prstGeom prst="straightConnector1">
            <a:avLst/>
          </a:prstGeom>
          <a:ln>
            <a:headEnd/>
            <a:tailEnd/>
          </a:ln>
        </p:spPr>
        <p:style>
          <a:lnRef idx="2">
            <a:schemeClr val="dk1"/>
          </a:lnRef>
          <a:fillRef idx="1">
            <a:schemeClr val="lt1"/>
          </a:fillRef>
          <a:effectRef idx="0">
            <a:schemeClr val="dk1"/>
          </a:effectRef>
          <a:fontRef idx="minor">
            <a:schemeClr val="dk1"/>
          </a:fontRef>
        </p:style>
        <p:txBody>
          <a:bodyPr vert="horz" wrap="square" lIns="76170" tIns="38084" rIns="76170" bIns="38084" numCol="1" anchor="t" anchorCtr="0" compatLnSpc="1">
            <a:prstTxWarp prst="textNoShape">
              <a:avLst/>
            </a:prstTxWarp>
          </a:bodyPr>
          <a:lstStyle/>
          <a:p>
            <a:pPr defTabSz="761701">
              <a:defRPr/>
            </a:pPr>
            <a:endParaRPr lang="en-US" kern="0">
              <a:solidFill>
                <a:schemeClr val="tx1"/>
              </a:solidFill>
            </a:endParaRPr>
          </a:p>
        </p:txBody>
      </p:sp>
      <p:sp>
        <p:nvSpPr>
          <p:cNvPr id="920" name="AutoShape 88"/>
          <p:cNvSpPr>
            <a:spLocks noChangeShapeType="1"/>
          </p:cNvSpPr>
          <p:nvPr/>
        </p:nvSpPr>
        <p:spPr bwMode="auto">
          <a:xfrm flipH="1">
            <a:off x="8324106" y="2158707"/>
            <a:ext cx="72512" cy="124684"/>
          </a:xfrm>
          <a:prstGeom prst="straightConnector1">
            <a:avLst/>
          </a:prstGeom>
          <a:ln>
            <a:headEnd/>
            <a:tailEnd/>
          </a:ln>
        </p:spPr>
        <p:style>
          <a:lnRef idx="2">
            <a:schemeClr val="dk1"/>
          </a:lnRef>
          <a:fillRef idx="1">
            <a:schemeClr val="lt1"/>
          </a:fillRef>
          <a:effectRef idx="0">
            <a:schemeClr val="dk1"/>
          </a:effectRef>
          <a:fontRef idx="minor">
            <a:schemeClr val="dk1"/>
          </a:fontRef>
        </p:style>
        <p:txBody>
          <a:bodyPr vert="horz" wrap="square" lIns="76170" tIns="38084" rIns="76170" bIns="38084" numCol="1" anchor="t" anchorCtr="0" compatLnSpc="1">
            <a:prstTxWarp prst="textNoShape">
              <a:avLst/>
            </a:prstTxWarp>
          </a:bodyPr>
          <a:lstStyle/>
          <a:p>
            <a:pPr defTabSz="761701">
              <a:defRPr/>
            </a:pPr>
            <a:endParaRPr lang="en-US" kern="0">
              <a:solidFill>
                <a:schemeClr val="tx1"/>
              </a:solidFill>
            </a:endParaRPr>
          </a:p>
        </p:txBody>
      </p:sp>
      <p:sp>
        <p:nvSpPr>
          <p:cNvPr id="921" name="AutoShape 87"/>
          <p:cNvSpPr>
            <a:spLocks noChangeShapeType="1"/>
          </p:cNvSpPr>
          <p:nvPr/>
        </p:nvSpPr>
        <p:spPr bwMode="auto">
          <a:xfrm>
            <a:off x="8535919" y="2158707"/>
            <a:ext cx="88731" cy="124684"/>
          </a:xfrm>
          <a:prstGeom prst="straightConnector1">
            <a:avLst/>
          </a:prstGeom>
          <a:ln>
            <a:headEnd/>
            <a:tailEnd/>
          </a:ln>
        </p:spPr>
        <p:style>
          <a:lnRef idx="2">
            <a:schemeClr val="dk1"/>
          </a:lnRef>
          <a:fillRef idx="1">
            <a:schemeClr val="lt1"/>
          </a:fillRef>
          <a:effectRef idx="0">
            <a:schemeClr val="dk1"/>
          </a:effectRef>
          <a:fontRef idx="minor">
            <a:schemeClr val="dk1"/>
          </a:fontRef>
        </p:style>
        <p:txBody>
          <a:bodyPr vert="horz" wrap="square" lIns="76170" tIns="38084" rIns="76170" bIns="38084" numCol="1" anchor="t" anchorCtr="0" compatLnSpc="1">
            <a:prstTxWarp prst="textNoShape">
              <a:avLst/>
            </a:prstTxWarp>
          </a:bodyPr>
          <a:lstStyle/>
          <a:p>
            <a:pPr defTabSz="761701">
              <a:defRPr/>
            </a:pPr>
            <a:endParaRPr lang="en-US" kern="0">
              <a:solidFill>
                <a:schemeClr val="tx1"/>
              </a:solidFill>
            </a:endParaRPr>
          </a:p>
        </p:txBody>
      </p:sp>
      <p:sp>
        <p:nvSpPr>
          <p:cNvPr id="922" name="AutoShape 86"/>
          <p:cNvSpPr>
            <a:spLocks noChangeShapeType="1"/>
          </p:cNvSpPr>
          <p:nvPr/>
        </p:nvSpPr>
        <p:spPr bwMode="auto">
          <a:xfrm>
            <a:off x="7687245" y="2158707"/>
            <a:ext cx="58201" cy="124684"/>
          </a:xfrm>
          <a:prstGeom prst="straightConnector1">
            <a:avLst/>
          </a:prstGeom>
          <a:ln>
            <a:headEnd/>
            <a:tailEnd/>
          </a:ln>
        </p:spPr>
        <p:style>
          <a:lnRef idx="2">
            <a:schemeClr val="dk1"/>
          </a:lnRef>
          <a:fillRef idx="1">
            <a:schemeClr val="lt1"/>
          </a:fillRef>
          <a:effectRef idx="0">
            <a:schemeClr val="dk1"/>
          </a:effectRef>
          <a:fontRef idx="minor">
            <a:schemeClr val="dk1"/>
          </a:fontRef>
        </p:style>
        <p:txBody>
          <a:bodyPr vert="horz" wrap="square" lIns="76170" tIns="38084" rIns="76170" bIns="38084" numCol="1" anchor="t" anchorCtr="0" compatLnSpc="1">
            <a:prstTxWarp prst="textNoShape">
              <a:avLst/>
            </a:prstTxWarp>
          </a:bodyPr>
          <a:lstStyle/>
          <a:p>
            <a:pPr defTabSz="761701">
              <a:defRPr/>
            </a:pPr>
            <a:endParaRPr lang="en-US" kern="0">
              <a:solidFill>
                <a:schemeClr val="tx1"/>
              </a:solidFill>
            </a:endParaRPr>
          </a:p>
        </p:txBody>
      </p:sp>
      <p:sp>
        <p:nvSpPr>
          <p:cNvPr id="923" name="AutoShape 85"/>
          <p:cNvSpPr>
            <a:spLocks noChangeShapeType="1"/>
          </p:cNvSpPr>
          <p:nvPr/>
        </p:nvSpPr>
        <p:spPr bwMode="auto">
          <a:xfrm flipH="1">
            <a:off x="7445378" y="2158707"/>
            <a:ext cx="102566" cy="124684"/>
          </a:xfrm>
          <a:prstGeom prst="straightConnector1">
            <a:avLst/>
          </a:prstGeom>
          <a:ln>
            <a:headEnd/>
            <a:tailEnd/>
          </a:ln>
        </p:spPr>
        <p:style>
          <a:lnRef idx="2">
            <a:schemeClr val="dk1"/>
          </a:lnRef>
          <a:fillRef idx="1">
            <a:schemeClr val="lt1"/>
          </a:fillRef>
          <a:effectRef idx="0">
            <a:schemeClr val="dk1"/>
          </a:effectRef>
          <a:fontRef idx="minor">
            <a:schemeClr val="dk1"/>
          </a:fontRef>
        </p:style>
        <p:txBody>
          <a:bodyPr vert="horz" wrap="square" lIns="76170" tIns="38084" rIns="76170" bIns="38084" numCol="1" anchor="t" anchorCtr="0" compatLnSpc="1">
            <a:prstTxWarp prst="textNoShape">
              <a:avLst/>
            </a:prstTxWarp>
          </a:bodyPr>
          <a:lstStyle/>
          <a:p>
            <a:pPr defTabSz="761701">
              <a:defRPr/>
            </a:pPr>
            <a:endParaRPr lang="en-US" kern="0">
              <a:solidFill>
                <a:schemeClr val="tx1"/>
              </a:solidFill>
            </a:endParaRPr>
          </a:p>
        </p:txBody>
      </p:sp>
      <p:sp>
        <p:nvSpPr>
          <p:cNvPr id="924" name="AutoShape 77"/>
          <p:cNvSpPr>
            <a:spLocks noChangeArrowheads="1"/>
          </p:cNvSpPr>
          <p:nvPr/>
        </p:nvSpPr>
        <p:spPr bwMode="auto">
          <a:xfrm>
            <a:off x="4857072" y="5552259"/>
            <a:ext cx="1236926" cy="706485"/>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vert="horz" wrap="square" lIns="76170" tIns="38084" rIns="76170" bIns="38084" numCol="1" anchor="ctr" anchorCtr="0" compatLnSpc="1">
            <a:prstTxWarp prst="textNoShape">
              <a:avLst/>
            </a:prstTxWarp>
          </a:bodyPr>
          <a:lstStyle/>
          <a:p>
            <a:pPr algn="ctr" defTabSz="761701" fontAlgn="base">
              <a:spcBef>
                <a:spcPct val="0"/>
              </a:spcBef>
              <a:spcAft>
                <a:spcPct val="0"/>
              </a:spcAft>
              <a:defRPr/>
            </a:pPr>
            <a:r>
              <a:rPr lang="en-US" sz="2000" kern="0" dirty="0">
                <a:solidFill>
                  <a:schemeClr val="tx1"/>
                </a:solidFill>
                <a:ea typeface="Calibri" pitchFamily="34" charset="0"/>
                <a:cs typeface="Times New Roman" pitchFamily="18" charset="0"/>
              </a:rPr>
              <a:t>Sender</a:t>
            </a:r>
            <a:endParaRPr lang="en-US" sz="2000" kern="0" dirty="0">
              <a:solidFill>
                <a:schemeClr val="tx1"/>
              </a:solidFill>
              <a:latin typeface="Arial" pitchFamily="34" charset="0"/>
              <a:cs typeface="Arial" pitchFamily="34" charset="0"/>
            </a:endParaRPr>
          </a:p>
        </p:txBody>
      </p:sp>
      <p:sp>
        <p:nvSpPr>
          <p:cNvPr id="925" name="AutoShape 77"/>
          <p:cNvSpPr>
            <a:spLocks noChangeArrowheads="1"/>
          </p:cNvSpPr>
          <p:nvPr/>
        </p:nvSpPr>
        <p:spPr bwMode="auto">
          <a:xfrm>
            <a:off x="9841525" y="5552259"/>
            <a:ext cx="1236926" cy="706485"/>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vert="horz" wrap="square" lIns="76170" tIns="38084" rIns="76170" bIns="38084" numCol="1" anchor="ctr" anchorCtr="0" compatLnSpc="1">
            <a:prstTxWarp prst="textNoShape">
              <a:avLst/>
            </a:prstTxWarp>
          </a:bodyPr>
          <a:lstStyle/>
          <a:p>
            <a:pPr algn="ctr" defTabSz="761701" fontAlgn="base">
              <a:spcBef>
                <a:spcPct val="0"/>
              </a:spcBef>
              <a:spcAft>
                <a:spcPct val="0"/>
              </a:spcAft>
              <a:defRPr/>
            </a:pPr>
            <a:r>
              <a:rPr lang="en-US" sz="2000" kern="0" dirty="0">
                <a:solidFill>
                  <a:schemeClr val="tx1"/>
                </a:solidFill>
                <a:ea typeface="Calibri" pitchFamily="34" charset="0"/>
                <a:cs typeface="Times New Roman" pitchFamily="18" charset="0"/>
              </a:rPr>
              <a:t>Receiver</a:t>
            </a:r>
            <a:endParaRPr lang="en-US" sz="2000" kern="0" dirty="0">
              <a:solidFill>
                <a:schemeClr val="tx1"/>
              </a:solidFill>
              <a:latin typeface="Arial" pitchFamily="34" charset="0"/>
              <a:cs typeface="Arial" pitchFamily="34" charset="0"/>
            </a:endParaRPr>
          </a:p>
        </p:txBody>
      </p:sp>
      <p:sp>
        <p:nvSpPr>
          <p:cNvPr id="926" name="Content Placeholder 2"/>
          <p:cNvSpPr txBox="1">
            <a:spLocks/>
          </p:cNvSpPr>
          <p:nvPr/>
        </p:nvSpPr>
        <p:spPr>
          <a:xfrm>
            <a:off x="5491906" y="1432743"/>
            <a:ext cx="5713512" cy="381000"/>
          </a:xfrm>
          <a:prstGeom prst="rect">
            <a:avLst/>
          </a:prstGeom>
          <a:ln/>
        </p:spPr>
        <p:style>
          <a:lnRef idx="2">
            <a:schemeClr val="dk1"/>
          </a:lnRef>
          <a:fillRef idx="1">
            <a:schemeClr val="lt1"/>
          </a:fillRef>
          <a:effectRef idx="0">
            <a:schemeClr val="dk1"/>
          </a:effectRef>
          <a:fontRef idx="minor">
            <a:schemeClr val="dk1"/>
          </a:fontRef>
        </p:style>
        <p:txBody>
          <a:bodyPr lIns="76170" tIns="38084" rIns="76170" bIns="38084">
            <a:normAutofit/>
          </a:bodyPr>
          <a:lstStyle/>
          <a:p>
            <a:pPr marL="327954" indent="-327954" algn="ctr" defTabSz="761701">
              <a:lnSpc>
                <a:spcPct val="78000"/>
              </a:lnSpc>
              <a:spcBef>
                <a:spcPct val="20000"/>
              </a:spcBef>
              <a:spcAft>
                <a:spcPts val="666"/>
              </a:spcAft>
              <a:buClr>
                <a:srgbClr val="FFFFFF"/>
              </a:buClr>
              <a:buSzPct val="80000"/>
              <a:defRPr/>
            </a:pPr>
            <a:r>
              <a:rPr lang="en-US" sz="2000" kern="0" dirty="0">
                <a:solidFill>
                  <a:schemeClr val="tx1"/>
                </a:solidFill>
              </a:rPr>
              <a:t>sb://</a:t>
            </a:r>
            <a:r>
              <a:rPr lang="en-US" sz="2000" i="1" kern="0" dirty="0">
                <a:solidFill>
                  <a:schemeClr val="tx1"/>
                </a:solidFill>
              </a:rPr>
              <a:t>solution.</a:t>
            </a:r>
            <a:r>
              <a:rPr lang="en-US" sz="2000" kern="0" dirty="0">
                <a:solidFill>
                  <a:schemeClr val="tx1"/>
                </a:solidFill>
              </a:rPr>
              <a:t>servicebus.windows.net/a/b/</a:t>
            </a:r>
          </a:p>
        </p:txBody>
      </p:sp>
      <p:sp>
        <p:nvSpPr>
          <p:cNvPr id="927" name="Rounded Rectangle 926"/>
          <p:cNvSpPr/>
          <p:nvPr/>
        </p:nvSpPr>
        <p:spPr>
          <a:xfrm>
            <a:off x="5237973" y="2852600"/>
            <a:ext cx="380901" cy="317500"/>
          </a:xfrm>
          <a:prstGeom prst="roundRect">
            <a:avLst>
              <a:gd name="adj" fmla="val 16336"/>
            </a:avLst>
          </a:prstGeom>
          <a:ln/>
        </p:spPr>
        <p:style>
          <a:lnRef idx="2">
            <a:schemeClr val="dk1"/>
          </a:lnRef>
          <a:fillRef idx="1">
            <a:schemeClr val="lt1"/>
          </a:fillRef>
          <a:effectRef idx="0">
            <a:schemeClr val="dk1"/>
          </a:effectRef>
          <a:fontRef idx="minor">
            <a:schemeClr val="dk1"/>
          </a:fontRef>
        </p:style>
        <p:txBody>
          <a:bodyPr lIns="76170" tIns="38084" rIns="76170" bIns="38084" rtlCol="0" anchor="b"/>
          <a:lstStyle/>
          <a:p>
            <a:pPr algn="r" defTabSz="761701">
              <a:defRPr/>
            </a:pPr>
            <a:endParaRPr lang="en-US" sz="2300" b="1" kern="0" dirty="0">
              <a:solidFill>
                <a:schemeClr val="tx1"/>
              </a:solidFill>
              <a:latin typeface="Segoe"/>
            </a:endParaRPr>
          </a:p>
        </p:txBody>
      </p:sp>
      <p:sp>
        <p:nvSpPr>
          <p:cNvPr id="928" name="Rounded Rectangle 927"/>
          <p:cNvSpPr/>
          <p:nvPr/>
        </p:nvSpPr>
        <p:spPr>
          <a:xfrm>
            <a:off x="5682357" y="2852600"/>
            <a:ext cx="380901" cy="317500"/>
          </a:xfrm>
          <a:prstGeom prst="roundRect">
            <a:avLst>
              <a:gd name="adj" fmla="val 16336"/>
            </a:avLst>
          </a:prstGeom>
          <a:ln/>
        </p:spPr>
        <p:style>
          <a:lnRef idx="2">
            <a:schemeClr val="dk1"/>
          </a:lnRef>
          <a:fillRef idx="1">
            <a:schemeClr val="lt1"/>
          </a:fillRef>
          <a:effectRef idx="0">
            <a:schemeClr val="dk1"/>
          </a:effectRef>
          <a:fontRef idx="minor">
            <a:schemeClr val="dk1"/>
          </a:fontRef>
        </p:style>
        <p:txBody>
          <a:bodyPr lIns="76170" tIns="38084" rIns="76170" bIns="38084" rtlCol="0" anchor="b"/>
          <a:lstStyle/>
          <a:p>
            <a:pPr algn="r" defTabSz="761701">
              <a:defRPr/>
            </a:pPr>
            <a:endParaRPr lang="en-US" sz="2300" b="1" kern="0" dirty="0">
              <a:solidFill>
                <a:schemeClr val="tx1"/>
              </a:solidFill>
              <a:latin typeface="Segoe"/>
            </a:endParaRPr>
          </a:p>
        </p:txBody>
      </p:sp>
      <p:sp>
        <p:nvSpPr>
          <p:cNvPr id="929" name="Rounded Rectangle 928"/>
          <p:cNvSpPr/>
          <p:nvPr/>
        </p:nvSpPr>
        <p:spPr>
          <a:xfrm>
            <a:off x="6126743" y="2852600"/>
            <a:ext cx="380901" cy="317500"/>
          </a:xfrm>
          <a:prstGeom prst="roundRect">
            <a:avLst>
              <a:gd name="adj" fmla="val 16336"/>
            </a:avLst>
          </a:prstGeom>
          <a:ln/>
        </p:spPr>
        <p:style>
          <a:lnRef idx="2">
            <a:schemeClr val="dk1"/>
          </a:lnRef>
          <a:fillRef idx="1">
            <a:schemeClr val="lt1"/>
          </a:fillRef>
          <a:effectRef idx="0">
            <a:schemeClr val="dk1"/>
          </a:effectRef>
          <a:fontRef idx="minor">
            <a:schemeClr val="dk1"/>
          </a:fontRef>
        </p:style>
        <p:txBody>
          <a:bodyPr lIns="76170" tIns="38084" rIns="76170" bIns="38084" rtlCol="0" anchor="b"/>
          <a:lstStyle/>
          <a:p>
            <a:pPr algn="r" defTabSz="761701">
              <a:defRPr/>
            </a:pPr>
            <a:endParaRPr lang="en-US" sz="2300" b="1" kern="0" dirty="0">
              <a:solidFill>
                <a:schemeClr val="tx1"/>
              </a:solidFill>
              <a:latin typeface="Segoe"/>
            </a:endParaRPr>
          </a:p>
        </p:txBody>
      </p:sp>
      <p:sp>
        <p:nvSpPr>
          <p:cNvPr id="930" name="Rounded Rectangle 929"/>
          <p:cNvSpPr/>
          <p:nvPr/>
        </p:nvSpPr>
        <p:spPr>
          <a:xfrm>
            <a:off x="6571127" y="2852600"/>
            <a:ext cx="380901" cy="317500"/>
          </a:xfrm>
          <a:prstGeom prst="roundRect">
            <a:avLst>
              <a:gd name="adj" fmla="val 16336"/>
            </a:avLst>
          </a:prstGeom>
          <a:ln/>
        </p:spPr>
        <p:style>
          <a:lnRef idx="2">
            <a:schemeClr val="dk1"/>
          </a:lnRef>
          <a:fillRef idx="1">
            <a:schemeClr val="lt1"/>
          </a:fillRef>
          <a:effectRef idx="0">
            <a:schemeClr val="dk1"/>
          </a:effectRef>
          <a:fontRef idx="minor">
            <a:schemeClr val="dk1"/>
          </a:fontRef>
        </p:style>
        <p:txBody>
          <a:bodyPr lIns="76170" tIns="38084" rIns="76170" bIns="38084" rtlCol="0" anchor="b"/>
          <a:lstStyle/>
          <a:p>
            <a:pPr algn="r" defTabSz="761701">
              <a:defRPr/>
            </a:pPr>
            <a:endParaRPr lang="en-US" sz="2300" b="1" kern="0" dirty="0">
              <a:solidFill>
                <a:schemeClr val="tx1"/>
              </a:solidFill>
              <a:latin typeface="Segoe"/>
            </a:endParaRPr>
          </a:p>
        </p:txBody>
      </p:sp>
      <p:sp>
        <p:nvSpPr>
          <p:cNvPr id="931" name="Rounded Rectangle 930"/>
          <p:cNvSpPr/>
          <p:nvPr/>
        </p:nvSpPr>
        <p:spPr>
          <a:xfrm>
            <a:off x="7015510" y="2852600"/>
            <a:ext cx="380901" cy="317500"/>
          </a:xfrm>
          <a:prstGeom prst="roundRect">
            <a:avLst>
              <a:gd name="adj" fmla="val 16336"/>
            </a:avLst>
          </a:prstGeom>
          <a:ln/>
        </p:spPr>
        <p:style>
          <a:lnRef idx="2">
            <a:schemeClr val="dk1"/>
          </a:lnRef>
          <a:fillRef idx="1">
            <a:schemeClr val="lt1"/>
          </a:fillRef>
          <a:effectRef idx="0">
            <a:schemeClr val="dk1"/>
          </a:effectRef>
          <a:fontRef idx="minor">
            <a:schemeClr val="dk1"/>
          </a:fontRef>
        </p:style>
        <p:txBody>
          <a:bodyPr lIns="76170" tIns="38084" rIns="76170" bIns="38084" rtlCol="0" anchor="b"/>
          <a:lstStyle/>
          <a:p>
            <a:pPr algn="r" defTabSz="761701">
              <a:defRPr/>
            </a:pPr>
            <a:endParaRPr lang="en-US" sz="2300" b="1" kern="0" dirty="0">
              <a:solidFill>
                <a:schemeClr val="tx1"/>
              </a:solidFill>
              <a:latin typeface="Segoe"/>
            </a:endParaRPr>
          </a:p>
        </p:txBody>
      </p:sp>
      <p:sp>
        <p:nvSpPr>
          <p:cNvPr id="932" name="Rounded Rectangle 931"/>
          <p:cNvSpPr/>
          <p:nvPr/>
        </p:nvSpPr>
        <p:spPr>
          <a:xfrm>
            <a:off x="7459894" y="2852600"/>
            <a:ext cx="380901" cy="317500"/>
          </a:xfrm>
          <a:prstGeom prst="roundRect">
            <a:avLst>
              <a:gd name="adj" fmla="val 16336"/>
            </a:avLst>
          </a:prstGeom>
          <a:ln/>
        </p:spPr>
        <p:style>
          <a:lnRef idx="2">
            <a:schemeClr val="dk1"/>
          </a:lnRef>
          <a:fillRef idx="1">
            <a:schemeClr val="lt1"/>
          </a:fillRef>
          <a:effectRef idx="0">
            <a:schemeClr val="dk1"/>
          </a:effectRef>
          <a:fontRef idx="minor">
            <a:schemeClr val="dk1"/>
          </a:fontRef>
        </p:style>
        <p:txBody>
          <a:bodyPr lIns="76170" tIns="38084" rIns="76170" bIns="38084" rtlCol="0" anchor="b"/>
          <a:lstStyle/>
          <a:p>
            <a:pPr algn="r" defTabSz="761701">
              <a:defRPr/>
            </a:pPr>
            <a:endParaRPr lang="en-US" sz="2300" b="1" kern="0" dirty="0">
              <a:solidFill>
                <a:schemeClr val="tx1"/>
              </a:solidFill>
              <a:latin typeface="Segoe"/>
            </a:endParaRPr>
          </a:p>
        </p:txBody>
      </p:sp>
      <p:sp>
        <p:nvSpPr>
          <p:cNvPr id="933" name="Rounded Rectangle 932"/>
          <p:cNvSpPr/>
          <p:nvPr/>
        </p:nvSpPr>
        <p:spPr>
          <a:xfrm>
            <a:off x="7904280" y="2852600"/>
            <a:ext cx="380901" cy="317500"/>
          </a:xfrm>
          <a:prstGeom prst="roundRect">
            <a:avLst>
              <a:gd name="adj" fmla="val 16336"/>
            </a:avLst>
          </a:prstGeom>
          <a:ln/>
        </p:spPr>
        <p:style>
          <a:lnRef idx="2">
            <a:schemeClr val="dk1"/>
          </a:lnRef>
          <a:fillRef idx="1">
            <a:schemeClr val="lt1"/>
          </a:fillRef>
          <a:effectRef idx="0">
            <a:schemeClr val="dk1"/>
          </a:effectRef>
          <a:fontRef idx="minor">
            <a:schemeClr val="dk1"/>
          </a:fontRef>
        </p:style>
        <p:txBody>
          <a:bodyPr lIns="76170" tIns="38084" rIns="76170" bIns="38084" rtlCol="0" anchor="b"/>
          <a:lstStyle/>
          <a:p>
            <a:pPr algn="r" defTabSz="761701">
              <a:defRPr/>
            </a:pPr>
            <a:endParaRPr lang="en-US" sz="2300" b="1" kern="0" dirty="0">
              <a:solidFill>
                <a:schemeClr val="tx1"/>
              </a:solidFill>
              <a:latin typeface="Segoe"/>
            </a:endParaRPr>
          </a:p>
        </p:txBody>
      </p:sp>
      <p:sp>
        <p:nvSpPr>
          <p:cNvPr id="934" name="Rounded Rectangle 933"/>
          <p:cNvSpPr/>
          <p:nvPr/>
        </p:nvSpPr>
        <p:spPr>
          <a:xfrm>
            <a:off x="8348664" y="2852600"/>
            <a:ext cx="380901" cy="317500"/>
          </a:xfrm>
          <a:prstGeom prst="roundRect">
            <a:avLst>
              <a:gd name="adj" fmla="val 16336"/>
            </a:avLst>
          </a:prstGeom>
          <a:ln/>
        </p:spPr>
        <p:style>
          <a:lnRef idx="2">
            <a:schemeClr val="dk1"/>
          </a:lnRef>
          <a:fillRef idx="1">
            <a:schemeClr val="lt1"/>
          </a:fillRef>
          <a:effectRef idx="0">
            <a:schemeClr val="dk1"/>
          </a:effectRef>
          <a:fontRef idx="minor">
            <a:schemeClr val="dk1"/>
          </a:fontRef>
        </p:style>
        <p:txBody>
          <a:bodyPr lIns="76170" tIns="38084" rIns="76170" bIns="38084" rtlCol="0" anchor="b"/>
          <a:lstStyle/>
          <a:p>
            <a:pPr algn="r" defTabSz="761701">
              <a:defRPr/>
            </a:pPr>
            <a:endParaRPr lang="en-US" sz="2300" b="1" kern="0" dirty="0">
              <a:solidFill>
                <a:schemeClr val="tx1"/>
              </a:solidFill>
              <a:latin typeface="Segoe"/>
            </a:endParaRPr>
          </a:p>
        </p:txBody>
      </p:sp>
      <p:sp>
        <p:nvSpPr>
          <p:cNvPr id="935" name="Rounded Rectangle 934"/>
          <p:cNvSpPr/>
          <p:nvPr/>
        </p:nvSpPr>
        <p:spPr>
          <a:xfrm>
            <a:off x="8793047" y="2852600"/>
            <a:ext cx="380901" cy="317500"/>
          </a:xfrm>
          <a:prstGeom prst="roundRect">
            <a:avLst>
              <a:gd name="adj" fmla="val 16336"/>
            </a:avLst>
          </a:prstGeom>
          <a:ln/>
        </p:spPr>
        <p:style>
          <a:lnRef idx="2">
            <a:schemeClr val="dk1"/>
          </a:lnRef>
          <a:fillRef idx="1">
            <a:schemeClr val="lt1"/>
          </a:fillRef>
          <a:effectRef idx="0">
            <a:schemeClr val="dk1"/>
          </a:effectRef>
          <a:fontRef idx="minor">
            <a:schemeClr val="dk1"/>
          </a:fontRef>
        </p:style>
        <p:txBody>
          <a:bodyPr lIns="76170" tIns="38084" rIns="76170" bIns="38084" rtlCol="0" anchor="b"/>
          <a:lstStyle/>
          <a:p>
            <a:pPr algn="r" defTabSz="761701">
              <a:defRPr/>
            </a:pPr>
            <a:endParaRPr lang="en-US" sz="2300" b="1" kern="0" dirty="0">
              <a:solidFill>
                <a:schemeClr val="tx1"/>
              </a:solidFill>
              <a:latin typeface="Segoe"/>
            </a:endParaRPr>
          </a:p>
        </p:txBody>
      </p:sp>
      <p:sp>
        <p:nvSpPr>
          <p:cNvPr id="936" name="Rounded Rectangle 935"/>
          <p:cNvSpPr/>
          <p:nvPr/>
        </p:nvSpPr>
        <p:spPr>
          <a:xfrm>
            <a:off x="9237431" y="2852600"/>
            <a:ext cx="380901" cy="317500"/>
          </a:xfrm>
          <a:prstGeom prst="roundRect">
            <a:avLst>
              <a:gd name="adj" fmla="val 16336"/>
            </a:avLst>
          </a:prstGeom>
          <a:ln/>
        </p:spPr>
        <p:style>
          <a:lnRef idx="2">
            <a:schemeClr val="dk1"/>
          </a:lnRef>
          <a:fillRef idx="1">
            <a:schemeClr val="lt1"/>
          </a:fillRef>
          <a:effectRef idx="0">
            <a:schemeClr val="dk1"/>
          </a:effectRef>
          <a:fontRef idx="minor">
            <a:schemeClr val="dk1"/>
          </a:fontRef>
        </p:style>
        <p:txBody>
          <a:bodyPr lIns="76170" tIns="38084" rIns="76170" bIns="38084" rtlCol="0" anchor="b"/>
          <a:lstStyle/>
          <a:p>
            <a:pPr algn="r" defTabSz="761701">
              <a:defRPr/>
            </a:pPr>
            <a:endParaRPr lang="en-US" sz="2300" b="1" kern="0" dirty="0">
              <a:solidFill>
                <a:schemeClr val="tx1"/>
              </a:solidFill>
              <a:latin typeface="Segoe"/>
            </a:endParaRPr>
          </a:p>
        </p:txBody>
      </p:sp>
      <p:sp>
        <p:nvSpPr>
          <p:cNvPr id="937" name="Rounded Rectangle 936"/>
          <p:cNvSpPr/>
          <p:nvPr/>
        </p:nvSpPr>
        <p:spPr>
          <a:xfrm>
            <a:off x="9681817" y="2852600"/>
            <a:ext cx="380901" cy="317500"/>
          </a:xfrm>
          <a:prstGeom prst="roundRect">
            <a:avLst>
              <a:gd name="adj" fmla="val 16336"/>
            </a:avLst>
          </a:prstGeom>
          <a:ln/>
        </p:spPr>
        <p:style>
          <a:lnRef idx="2">
            <a:schemeClr val="dk1"/>
          </a:lnRef>
          <a:fillRef idx="1">
            <a:schemeClr val="lt1"/>
          </a:fillRef>
          <a:effectRef idx="0">
            <a:schemeClr val="dk1"/>
          </a:effectRef>
          <a:fontRef idx="minor">
            <a:schemeClr val="dk1"/>
          </a:fontRef>
        </p:style>
        <p:txBody>
          <a:bodyPr lIns="76170" tIns="38084" rIns="76170" bIns="38084" rtlCol="0" anchor="b"/>
          <a:lstStyle/>
          <a:p>
            <a:pPr algn="r" defTabSz="761701">
              <a:defRPr/>
            </a:pPr>
            <a:endParaRPr lang="en-US" sz="2300" b="1" kern="0" dirty="0">
              <a:solidFill>
                <a:schemeClr val="tx1"/>
              </a:solidFill>
              <a:latin typeface="Segoe"/>
            </a:endParaRPr>
          </a:p>
        </p:txBody>
      </p:sp>
      <p:sp>
        <p:nvSpPr>
          <p:cNvPr id="938" name="Rounded Rectangle 937"/>
          <p:cNvSpPr/>
          <p:nvPr/>
        </p:nvSpPr>
        <p:spPr>
          <a:xfrm>
            <a:off x="10126201" y="2852600"/>
            <a:ext cx="380901" cy="317500"/>
          </a:xfrm>
          <a:prstGeom prst="roundRect">
            <a:avLst>
              <a:gd name="adj" fmla="val 16336"/>
            </a:avLst>
          </a:prstGeom>
          <a:ln/>
        </p:spPr>
        <p:style>
          <a:lnRef idx="2">
            <a:schemeClr val="dk1"/>
          </a:lnRef>
          <a:fillRef idx="1">
            <a:schemeClr val="lt1"/>
          </a:fillRef>
          <a:effectRef idx="0">
            <a:schemeClr val="dk1"/>
          </a:effectRef>
          <a:fontRef idx="minor">
            <a:schemeClr val="dk1"/>
          </a:fontRef>
        </p:style>
        <p:txBody>
          <a:bodyPr lIns="76170" tIns="38084" rIns="76170" bIns="38084" rtlCol="0" anchor="b"/>
          <a:lstStyle/>
          <a:p>
            <a:pPr algn="r" defTabSz="761701">
              <a:defRPr/>
            </a:pPr>
            <a:endParaRPr lang="en-US" sz="2300" b="1" kern="0" dirty="0">
              <a:solidFill>
                <a:schemeClr val="tx1"/>
              </a:solidFill>
              <a:latin typeface="Segoe"/>
            </a:endParaRPr>
          </a:p>
        </p:txBody>
      </p:sp>
      <p:sp>
        <p:nvSpPr>
          <p:cNvPr id="939" name="Rounded Rectangle 938"/>
          <p:cNvSpPr/>
          <p:nvPr/>
        </p:nvSpPr>
        <p:spPr>
          <a:xfrm>
            <a:off x="10570584" y="2852600"/>
            <a:ext cx="380901" cy="317500"/>
          </a:xfrm>
          <a:prstGeom prst="roundRect">
            <a:avLst>
              <a:gd name="adj" fmla="val 16336"/>
            </a:avLst>
          </a:prstGeom>
          <a:ln/>
        </p:spPr>
        <p:style>
          <a:lnRef idx="2">
            <a:schemeClr val="dk1"/>
          </a:lnRef>
          <a:fillRef idx="1">
            <a:schemeClr val="lt1"/>
          </a:fillRef>
          <a:effectRef idx="0">
            <a:schemeClr val="dk1"/>
          </a:effectRef>
          <a:fontRef idx="minor">
            <a:schemeClr val="dk1"/>
          </a:fontRef>
        </p:style>
        <p:txBody>
          <a:bodyPr lIns="76170" tIns="38084" rIns="76170" bIns="38084" rtlCol="0" anchor="b"/>
          <a:lstStyle/>
          <a:p>
            <a:pPr algn="r" defTabSz="761701">
              <a:defRPr/>
            </a:pPr>
            <a:endParaRPr lang="en-US" sz="2300" b="1" kern="0" dirty="0">
              <a:solidFill>
                <a:schemeClr val="tx1"/>
              </a:solidFill>
              <a:latin typeface="Segoe"/>
            </a:endParaRPr>
          </a:p>
        </p:txBody>
      </p:sp>
      <p:sp>
        <p:nvSpPr>
          <p:cNvPr id="940" name="Rounded Rectangle 939"/>
          <p:cNvSpPr/>
          <p:nvPr/>
        </p:nvSpPr>
        <p:spPr>
          <a:xfrm>
            <a:off x="11014968" y="2852600"/>
            <a:ext cx="380901" cy="317500"/>
          </a:xfrm>
          <a:prstGeom prst="roundRect">
            <a:avLst>
              <a:gd name="adj" fmla="val 16336"/>
            </a:avLst>
          </a:prstGeom>
          <a:ln/>
        </p:spPr>
        <p:style>
          <a:lnRef idx="2">
            <a:schemeClr val="dk1"/>
          </a:lnRef>
          <a:fillRef idx="1">
            <a:schemeClr val="lt1"/>
          </a:fillRef>
          <a:effectRef idx="0">
            <a:schemeClr val="dk1"/>
          </a:effectRef>
          <a:fontRef idx="minor">
            <a:schemeClr val="dk1"/>
          </a:fontRef>
        </p:style>
        <p:txBody>
          <a:bodyPr lIns="76170" tIns="38084" rIns="76170" bIns="38084" rtlCol="0" anchor="b"/>
          <a:lstStyle/>
          <a:p>
            <a:pPr algn="r" defTabSz="761701">
              <a:defRPr/>
            </a:pPr>
            <a:endParaRPr lang="en-US" sz="2300" b="1" kern="0" dirty="0">
              <a:solidFill>
                <a:schemeClr val="tx1"/>
              </a:solidFill>
              <a:latin typeface="Segoe"/>
            </a:endParaRPr>
          </a:p>
        </p:txBody>
      </p:sp>
      <p:sp>
        <p:nvSpPr>
          <p:cNvPr id="941" name="Left Brace 940"/>
          <p:cNvSpPr/>
          <p:nvPr/>
        </p:nvSpPr>
        <p:spPr>
          <a:xfrm>
            <a:off x="4920555" y="1432743"/>
            <a:ext cx="190450" cy="1333500"/>
          </a:xfrm>
          <a:prstGeom prst="leftBrace">
            <a:avLst/>
          </a:prstGeom>
          <a:ln/>
        </p:spPr>
        <p:style>
          <a:lnRef idx="2">
            <a:schemeClr val="dk1"/>
          </a:lnRef>
          <a:fillRef idx="1">
            <a:schemeClr val="lt1"/>
          </a:fillRef>
          <a:effectRef idx="0">
            <a:schemeClr val="dk1"/>
          </a:effectRef>
          <a:fontRef idx="minor">
            <a:schemeClr val="dk1"/>
          </a:fontRef>
        </p:style>
        <p:txBody>
          <a:bodyPr lIns="76170" tIns="38084" rIns="76170" bIns="38084" rtlCol="0" anchor="ctr"/>
          <a:lstStyle/>
          <a:p>
            <a:pPr algn="ctr" defTabSz="761701">
              <a:defRPr/>
            </a:pPr>
            <a:endParaRPr lang="en-US" kern="0">
              <a:solidFill>
                <a:schemeClr val="tx1"/>
              </a:solidFill>
              <a:latin typeface="Segoe"/>
            </a:endParaRPr>
          </a:p>
        </p:txBody>
      </p:sp>
      <p:sp>
        <p:nvSpPr>
          <p:cNvPr id="942" name="Left Brace 941"/>
          <p:cNvSpPr/>
          <p:nvPr/>
        </p:nvSpPr>
        <p:spPr>
          <a:xfrm>
            <a:off x="4920555" y="2852600"/>
            <a:ext cx="190450" cy="317500"/>
          </a:xfrm>
          <a:prstGeom prst="leftBrace">
            <a:avLst/>
          </a:prstGeom>
          <a:ln/>
        </p:spPr>
        <p:style>
          <a:lnRef idx="2">
            <a:schemeClr val="dk1"/>
          </a:lnRef>
          <a:fillRef idx="1">
            <a:schemeClr val="lt1"/>
          </a:fillRef>
          <a:effectRef idx="0">
            <a:schemeClr val="dk1"/>
          </a:effectRef>
          <a:fontRef idx="minor">
            <a:schemeClr val="dk1"/>
          </a:fontRef>
        </p:style>
        <p:txBody>
          <a:bodyPr lIns="76170" tIns="38084" rIns="76170" bIns="38084" rtlCol="0" anchor="ctr"/>
          <a:lstStyle/>
          <a:p>
            <a:pPr algn="ctr" defTabSz="761701">
              <a:defRPr/>
            </a:pPr>
            <a:endParaRPr lang="en-US" kern="0">
              <a:solidFill>
                <a:schemeClr val="tx1"/>
              </a:solidFill>
              <a:latin typeface="Segoe"/>
            </a:endParaRPr>
          </a:p>
        </p:txBody>
      </p:sp>
      <p:sp>
        <p:nvSpPr>
          <p:cNvPr id="943" name="TextBox 942"/>
          <p:cNvSpPr txBox="1"/>
          <p:nvPr/>
        </p:nvSpPr>
        <p:spPr>
          <a:xfrm>
            <a:off x="4249938" y="1623243"/>
            <a:ext cx="730909" cy="877131"/>
          </a:xfrm>
          <a:prstGeom prst="rect">
            <a:avLst/>
          </a:prstGeom>
          <a:noFill/>
        </p:spPr>
        <p:txBody>
          <a:bodyPr wrap="none" lIns="76170" tIns="38084" rIns="76170" bIns="38084" rtlCol="0">
            <a:spAutoFit/>
          </a:bodyPr>
          <a:lstStyle/>
          <a:p>
            <a:pPr algn="ctr" defTabSz="761701">
              <a:defRPr/>
            </a:pPr>
            <a:r>
              <a:rPr lang="en-US" sz="1300" kern="0" dirty="0"/>
              <a:t>Backend</a:t>
            </a:r>
            <a:br>
              <a:rPr lang="en-US" sz="1300" kern="0" dirty="0"/>
            </a:br>
            <a:r>
              <a:rPr lang="en-US" sz="1300" kern="0" dirty="0"/>
              <a:t>Naming</a:t>
            </a:r>
          </a:p>
          <a:p>
            <a:pPr algn="ctr" defTabSz="761701">
              <a:defRPr/>
            </a:pPr>
            <a:r>
              <a:rPr lang="en-US" sz="1300" kern="0" dirty="0"/>
              <a:t>Routing</a:t>
            </a:r>
            <a:br>
              <a:rPr lang="en-US" sz="1300" kern="0" dirty="0"/>
            </a:br>
            <a:r>
              <a:rPr lang="en-US" sz="1300" kern="0" dirty="0"/>
              <a:t>Fabric</a:t>
            </a:r>
          </a:p>
        </p:txBody>
      </p:sp>
      <p:sp>
        <p:nvSpPr>
          <p:cNvPr id="944" name="TextBox 943"/>
          <p:cNvSpPr txBox="1"/>
          <p:nvPr/>
        </p:nvSpPr>
        <p:spPr>
          <a:xfrm>
            <a:off x="4158756" y="2746290"/>
            <a:ext cx="890899" cy="487313"/>
          </a:xfrm>
          <a:prstGeom prst="rect">
            <a:avLst/>
          </a:prstGeom>
          <a:noFill/>
        </p:spPr>
        <p:txBody>
          <a:bodyPr wrap="square" lIns="76170" tIns="38084" rIns="76170" bIns="38084" rtlCol="0">
            <a:spAutoFit/>
          </a:bodyPr>
          <a:lstStyle/>
          <a:p>
            <a:pPr algn="ctr" defTabSz="761701">
              <a:defRPr/>
            </a:pPr>
            <a:r>
              <a:rPr lang="en-US" sz="1300" kern="0" dirty="0"/>
              <a:t>Frontend </a:t>
            </a:r>
            <a:br>
              <a:rPr lang="en-US" sz="1300" kern="0" dirty="0"/>
            </a:br>
            <a:r>
              <a:rPr lang="en-US" sz="1300" kern="0" dirty="0"/>
              <a:t>Nodes</a:t>
            </a:r>
          </a:p>
        </p:txBody>
      </p:sp>
      <p:cxnSp>
        <p:nvCxnSpPr>
          <p:cNvPr id="945" name="Shape 93"/>
          <p:cNvCxnSpPr>
            <a:stCxn id="935" idx="2"/>
            <a:endCxn id="925" idx="0"/>
          </p:cNvCxnSpPr>
          <p:nvPr/>
        </p:nvCxnSpPr>
        <p:spPr>
          <a:xfrm rot="16200000" flipH="1">
            <a:off x="8530664" y="3622935"/>
            <a:ext cx="2382158" cy="1476491"/>
          </a:xfrm>
          <a:prstGeom prst="straightConnector1">
            <a:avLst/>
          </a:prstGeom>
          <a:ln>
            <a:headEnd type="triangle" w="sm" len="med"/>
            <a:tailEnd type="none" w="sm" len="med"/>
          </a:ln>
        </p:spPr>
        <p:style>
          <a:lnRef idx="2">
            <a:schemeClr val="dk1"/>
          </a:lnRef>
          <a:fillRef idx="1">
            <a:schemeClr val="lt1"/>
          </a:fillRef>
          <a:effectRef idx="0">
            <a:schemeClr val="dk1"/>
          </a:effectRef>
          <a:fontRef idx="minor">
            <a:schemeClr val="dk1"/>
          </a:fontRef>
        </p:style>
      </p:cxnSp>
      <p:grpSp>
        <p:nvGrpSpPr>
          <p:cNvPr id="946" name="Group 113"/>
          <p:cNvGrpSpPr/>
          <p:nvPr/>
        </p:nvGrpSpPr>
        <p:grpSpPr>
          <a:xfrm>
            <a:off x="9364398" y="3274243"/>
            <a:ext cx="1396636" cy="2095500"/>
            <a:chOff x="4724400" y="3810000"/>
            <a:chExt cx="1676400" cy="2514600"/>
          </a:xfrm>
        </p:grpSpPr>
        <p:cxnSp>
          <p:nvCxnSpPr>
            <p:cNvPr id="947" name="Straight Arrow Connector 946"/>
            <p:cNvCxnSpPr/>
            <p:nvPr/>
          </p:nvCxnSpPr>
          <p:spPr>
            <a:xfrm rot="16200000" flipH="1">
              <a:off x="4305300" y="4229100"/>
              <a:ext cx="2514600" cy="167640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sp>
          <p:nvSpPr>
            <p:cNvPr id="948" name="Rectangle 947"/>
            <p:cNvSpPr/>
            <p:nvPr/>
          </p:nvSpPr>
          <p:spPr bwMode="auto">
            <a:xfrm>
              <a:off x="5486400" y="5029200"/>
              <a:ext cx="609600" cy="3810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761450" fontAlgn="base">
                <a:spcBef>
                  <a:spcPct val="0"/>
                </a:spcBef>
                <a:spcAft>
                  <a:spcPct val="0"/>
                </a:spcAft>
                <a:defRPr/>
              </a:pPr>
              <a:r>
                <a:rPr lang="en-US" sz="1300" kern="0" dirty="0">
                  <a:solidFill>
                    <a:schemeClr val="tx1"/>
                  </a:solidFill>
                  <a:latin typeface="Segoe"/>
                </a:rPr>
                <a:t>Ctrl</a:t>
              </a:r>
            </a:p>
          </p:txBody>
        </p:sp>
      </p:grpSp>
      <p:cxnSp>
        <p:nvCxnSpPr>
          <p:cNvPr id="949" name="Shape 93"/>
          <p:cNvCxnSpPr>
            <a:stCxn id="915" idx="6"/>
            <a:endCxn id="935" idx="0"/>
          </p:cNvCxnSpPr>
          <p:nvPr/>
        </p:nvCxnSpPr>
        <p:spPr>
          <a:xfrm>
            <a:off x="8353205" y="2358472"/>
            <a:ext cx="630292" cy="494131"/>
          </a:xfrm>
          <a:prstGeom prst="curvedConnector2">
            <a:avLst/>
          </a:prstGeom>
          <a:ln>
            <a:headEnd type="none" w="sm" len="med"/>
            <a:tailEnd type="triangle" w="sm" len="med"/>
          </a:ln>
        </p:spPr>
        <p:style>
          <a:lnRef idx="2">
            <a:schemeClr val="dk1"/>
          </a:lnRef>
          <a:fillRef idx="1">
            <a:schemeClr val="lt1"/>
          </a:fillRef>
          <a:effectRef idx="0">
            <a:schemeClr val="dk1"/>
          </a:effectRef>
          <a:fontRef idx="minor">
            <a:schemeClr val="dk1"/>
          </a:fontRef>
        </p:style>
      </p:cxnSp>
      <p:sp>
        <p:nvSpPr>
          <p:cNvPr id="950" name="Oval 949"/>
          <p:cNvSpPr/>
          <p:nvPr/>
        </p:nvSpPr>
        <p:spPr bwMode="auto">
          <a:xfrm>
            <a:off x="5618874" y="4861743"/>
            <a:ext cx="317417" cy="3175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76166" tIns="38084" rIns="76166" bIns="38084" numCol="1" rtlCol="0" anchor="ctr" anchorCtr="0" compatLnSpc="1">
            <a:prstTxWarp prst="textNoShape">
              <a:avLst/>
            </a:prstTxWarp>
          </a:bodyPr>
          <a:lstStyle/>
          <a:p>
            <a:pPr algn="ctr" defTabSz="761450" fontAlgn="base">
              <a:spcBef>
                <a:spcPct val="0"/>
              </a:spcBef>
              <a:spcAft>
                <a:spcPct val="0"/>
              </a:spcAft>
              <a:defRPr/>
            </a:pPr>
            <a:r>
              <a:rPr lang="en-US" sz="1900" kern="0" dirty="0">
                <a:solidFill>
                  <a:schemeClr val="tx1"/>
                </a:solidFill>
                <a:latin typeface="Segoe"/>
              </a:rPr>
              <a:t>1</a:t>
            </a:r>
          </a:p>
        </p:txBody>
      </p:sp>
      <p:sp>
        <p:nvSpPr>
          <p:cNvPr id="951" name="Oval 950"/>
          <p:cNvSpPr/>
          <p:nvPr/>
        </p:nvSpPr>
        <p:spPr bwMode="auto">
          <a:xfrm>
            <a:off x="8348663" y="3210743"/>
            <a:ext cx="317417" cy="3175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76166" tIns="38084" rIns="76166" bIns="38084" numCol="1" rtlCol="0" anchor="ctr" anchorCtr="0" compatLnSpc="1">
            <a:prstTxWarp prst="textNoShape">
              <a:avLst/>
            </a:prstTxWarp>
          </a:bodyPr>
          <a:lstStyle/>
          <a:p>
            <a:pPr algn="ctr" defTabSz="761450" fontAlgn="base">
              <a:spcBef>
                <a:spcPct val="0"/>
              </a:spcBef>
              <a:spcAft>
                <a:spcPct val="0"/>
              </a:spcAft>
              <a:defRPr/>
            </a:pPr>
            <a:r>
              <a:rPr lang="en-US" sz="1900" kern="0" dirty="0">
                <a:solidFill>
                  <a:schemeClr val="tx1"/>
                </a:solidFill>
                <a:latin typeface="Segoe"/>
              </a:rPr>
              <a:t>2</a:t>
            </a:r>
          </a:p>
        </p:txBody>
      </p:sp>
      <p:sp>
        <p:nvSpPr>
          <p:cNvPr id="952" name="Oval 951"/>
          <p:cNvSpPr/>
          <p:nvPr/>
        </p:nvSpPr>
        <p:spPr bwMode="auto">
          <a:xfrm>
            <a:off x="10316651" y="3845742"/>
            <a:ext cx="317417" cy="3175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76166" tIns="38084" rIns="76166" bIns="38084" numCol="1" rtlCol="0" anchor="ctr" anchorCtr="0" compatLnSpc="1">
            <a:prstTxWarp prst="textNoShape">
              <a:avLst/>
            </a:prstTxWarp>
          </a:bodyPr>
          <a:lstStyle/>
          <a:p>
            <a:pPr algn="ctr" defTabSz="761450" fontAlgn="base">
              <a:spcBef>
                <a:spcPct val="0"/>
              </a:spcBef>
              <a:spcAft>
                <a:spcPct val="0"/>
              </a:spcAft>
              <a:defRPr/>
            </a:pPr>
            <a:r>
              <a:rPr lang="en-US" sz="1900" kern="0" dirty="0">
                <a:solidFill>
                  <a:schemeClr val="tx1"/>
                </a:solidFill>
                <a:latin typeface="Segoe"/>
              </a:rPr>
              <a:t>3</a:t>
            </a:r>
          </a:p>
        </p:txBody>
      </p:sp>
      <p:sp>
        <p:nvSpPr>
          <p:cNvPr id="953" name="Oval 952"/>
          <p:cNvSpPr/>
          <p:nvPr/>
        </p:nvSpPr>
        <p:spPr bwMode="auto">
          <a:xfrm>
            <a:off x="9237433" y="5687243"/>
            <a:ext cx="317417" cy="3175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76166" tIns="38084" rIns="76166" bIns="38084" numCol="1" rtlCol="0" anchor="ctr" anchorCtr="0" compatLnSpc="1">
            <a:prstTxWarp prst="textNoShape">
              <a:avLst/>
            </a:prstTxWarp>
          </a:bodyPr>
          <a:lstStyle/>
          <a:p>
            <a:pPr algn="ctr" defTabSz="761450" fontAlgn="base">
              <a:spcBef>
                <a:spcPct val="0"/>
              </a:spcBef>
              <a:spcAft>
                <a:spcPct val="0"/>
              </a:spcAft>
              <a:defRPr/>
            </a:pPr>
            <a:r>
              <a:rPr lang="en-US" sz="1900" kern="0" dirty="0">
                <a:solidFill>
                  <a:schemeClr val="tx1"/>
                </a:solidFill>
                <a:latin typeface="Segoe"/>
              </a:rPr>
              <a:t>4</a:t>
            </a:r>
          </a:p>
        </p:txBody>
      </p:sp>
      <p:grpSp>
        <p:nvGrpSpPr>
          <p:cNvPr id="965" name="Group 79"/>
          <p:cNvGrpSpPr/>
          <p:nvPr/>
        </p:nvGrpSpPr>
        <p:grpSpPr>
          <a:xfrm>
            <a:off x="5977719" y="4542379"/>
            <a:ext cx="1678042" cy="1297758"/>
            <a:chOff x="7166723" y="5529290"/>
            <a:chExt cx="2014175" cy="1557309"/>
          </a:xfrm>
        </p:grpSpPr>
        <p:cxnSp>
          <p:nvCxnSpPr>
            <p:cNvPr id="966" name="Shape 93"/>
            <p:cNvCxnSpPr>
              <a:endCxn id="924" idx="3"/>
            </p:cNvCxnSpPr>
            <p:nvPr/>
          </p:nvCxnSpPr>
          <p:spPr>
            <a:xfrm rot="10800000" flipV="1">
              <a:off x="7312796" y="5529290"/>
              <a:ext cx="1868102" cy="1557309"/>
            </a:xfrm>
            <a:prstGeom prst="straightConnector1">
              <a:avLst/>
            </a:prstGeom>
            <a:ln>
              <a:headEnd type="oval" w="med" len="med"/>
              <a:tailEnd type="oval" w="med" len="med"/>
            </a:ln>
          </p:spPr>
          <p:style>
            <a:lnRef idx="2">
              <a:schemeClr val="dk1"/>
            </a:lnRef>
            <a:fillRef idx="1">
              <a:schemeClr val="lt1"/>
            </a:fillRef>
            <a:effectRef idx="0">
              <a:schemeClr val="dk1"/>
            </a:effectRef>
            <a:fontRef idx="minor">
              <a:schemeClr val="dk1"/>
            </a:fontRef>
          </p:style>
        </p:cxnSp>
        <p:sp>
          <p:nvSpPr>
            <p:cNvPr id="967" name="TextBox 966"/>
            <p:cNvSpPr txBox="1"/>
            <p:nvPr/>
          </p:nvSpPr>
          <p:spPr>
            <a:xfrm rot="19119082">
              <a:off x="7166723" y="5661562"/>
              <a:ext cx="1235558" cy="107721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761701">
                <a:defRPr/>
              </a:pPr>
              <a:r>
                <a:rPr lang="en-US" sz="1300" kern="0" dirty="0">
                  <a:solidFill>
                    <a:schemeClr val="tx1"/>
                  </a:solidFill>
                </a:rPr>
                <a:t>outbound </a:t>
              </a:r>
              <a:br>
                <a:rPr lang="en-US" sz="1300" kern="0" dirty="0">
                  <a:solidFill>
                    <a:schemeClr val="tx1"/>
                  </a:solidFill>
                </a:rPr>
              </a:br>
              <a:r>
                <a:rPr lang="en-US" sz="1300" kern="0" dirty="0">
                  <a:solidFill>
                    <a:schemeClr val="tx1"/>
                  </a:solidFill>
                </a:rPr>
                <a:t>socket </a:t>
              </a:r>
              <a:br>
                <a:rPr lang="en-US" sz="1300" kern="0" dirty="0">
                  <a:solidFill>
                    <a:schemeClr val="tx1"/>
                  </a:solidFill>
                </a:rPr>
              </a:br>
              <a:r>
                <a:rPr lang="en-US" sz="1300" kern="0" dirty="0">
                  <a:solidFill>
                    <a:schemeClr val="tx1"/>
                  </a:solidFill>
                </a:rPr>
                <a:t>connect</a:t>
              </a:r>
              <a:br>
                <a:rPr lang="en-US" sz="1300" kern="0" dirty="0">
                  <a:solidFill>
                    <a:schemeClr val="tx1"/>
                  </a:solidFill>
                </a:rPr>
              </a:br>
              <a:endParaRPr lang="en-US" sz="1300" kern="0" dirty="0">
                <a:solidFill>
                  <a:schemeClr val="tx1"/>
                </a:solidFill>
              </a:endParaRPr>
            </a:p>
          </p:txBody>
        </p:sp>
      </p:grpSp>
      <p:grpSp>
        <p:nvGrpSpPr>
          <p:cNvPr id="968" name="Group 80"/>
          <p:cNvGrpSpPr/>
          <p:nvPr/>
        </p:nvGrpSpPr>
        <p:grpSpPr>
          <a:xfrm>
            <a:off x="8227112" y="4542379"/>
            <a:ext cx="1948796" cy="1297758"/>
            <a:chOff x="9866698" y="5529291"/>
            <a:chExt cx="2339164" cy="1557309"/>
          </a:xfrm>
        </p:grpSpPr>
        <p:cxnSp>
          <p:nvCxnSpPr>
            <p:cNvPr id="969" name="Shape 93"/>
            <p:cNvCxnSpPr>
              <a:endCxn id="925" idx="1"/>
            </p:cNvCxnSpPr>
            <p:nvPr/>
          </p:nvCxnSpPr>
          <p:spPr>
            <a:xfrm>
              <a:off x="9866698" y="5529291"/>
              <a:ext cx="1944302" cy="1557309"/>
            </a:xfrm>
            <a:prstGeom prst="straightConnector1">
              <a:avLst/>
            </a:prstGeom>
            <a:ln>
              <a:headEnd type="oval" w="med" len="med"/>
              <a:tailEnd type="oval" w="med" len="med"/>
            </a:ln>
          </p:spPr>
          <p:style>
            <a:lnRef idx="2">
              <a:schemeClr val="dk1"/>
            </a:lnRef>
            <a:fillRef idx="1">
              <a:schemeClr val="lt1"/>
            </a:fillRef>
            <a:effectRef idx="0">
              <a:schemeClr val="dk1"/>
            </a:effectRef>
            <a:fontRef idx="minor">
              <a:schemeClr val="dk1"/>
            </a:fontRef>
          </p:style>
        </p:cxnSp>
        <p:sp>
          <p:nvSpPr>
            <p:cNvPr id="970" name="TextBox 969"/>
            <p:cNvSpPr txBox="1"/>
            <p:nvPr/>
          </p:nvSpPr>
          <p:spPr>
            <a:xfrm rot="2392367">
              <a:off x="10587284" y="5607031"/>
              <a:ext cx="1618578"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761701">
                <a:defRPr/>
              </a:pPr>
              <a:r>
                <a:rPr lang="en-US" sz="1300" kern="0" dirty="0">
                  <a:solidFill>
                    <a:schemeClr val="tx1"/>
                  </a:solidFill>
                </a:rPr>
                <a:t>outbound </a:t>
              </a:r>
              <a:br>
                <a:rPr lang="en-US" sz="1300" kern="0" dirty="0">
                  <a:solidFill>
                    <a:schemeClr val="tx1"/>
                  </a:solidFill>
                </a:rPr>
              </a:br>
              <a:r>
                <a:rPr lang="en-US" sz="1300" kern="0" dirty="0">
                  <a:solidFill>
                    <a:schemeClr val="tx1"/>
                  </a:solidFill>
                </a:rPr>
                <a:t>socket </a:t>
              </a:r>
              <a:br>
                <a:rPr lang="en-US" sz="1300" kern="0" dirty="0">
                  <a:solidFill>
                    <a:schemeClr val="tx1"/>
                  </a:solidFill>
                </a:rPr>
              </a:br>
              <a:r>
                <a:rPr lang="en-US" sz="1300" kern="0" dirty="0">
                  <a:solidFill>
                    <a:schemeClr val="tx1"/>
                  </a:solidFill>
                </a:rPr>
                <a:t>rendezvous</a:t>
              </a:r>
            </a:p>
          </p:txBody>
        </p:sp>
      </p:grpSp>
      <p:grpSp>
        <p:nvGrpSpPr>
          <p:cNvPr id="971" name="Group 82"/>
          <p:cNvGrpSpPr/>
          <p:nvPr/>
        </p:nvGrpSpPr>
        <p:grpSpPr>
          <a:xfrm>
            <a:off x="7840794" y="2358470"/>
            <a:ext cx="507868" cy="1868273"/>
            <a:chOff x="4572000" y="1949072"/>
            <a:chExt cx="609600" cy="2241928"/>
          </a:xfrm>
        </p:grpSpPr>
        <p:cxnSp>
          <p:nvCxnSpPr>
            <p:cNvPr id="972" name="Shape 93"/>
            <p:cNvCxnSpPr>
              <a:stCxn id="915" idx="2"/>
            </p:cNvCxnSpPr>
            <p:nvPr/>
          </p:nvCxnSpPr>
          <p:spPr>
            <a:xfrm rot="10800000" flipV="1">
              <a:off x="4723199" y="1949072"/>
              <a:ext cx="263693" cy="2241928"/>
            </a:xfrm>
            <a:prstGeom prst="curvedConnector2">
              <a:avLst/>
            </a:prstGeom>
            <a:ln>
              <a:headEnd type="triangle" w="sm" len="med"/>
              <a:tailEnd type="none" w="sm" len="med"/>
            </a:ln>
          </p:spPr>
          <p:style>
            <a:lnRef idx="2">
              <a:schemeClr val="dk1"/>
            </a:lnRef>
            <a:fillRef idx="1">
              <a:schemeClr val="lt1"/>
            </a:fillRef>
            <a:effectRef idx="0">
              <a:schemeClr val="dk1"/>
            </a:effectRef>
            <a:fontRef idx="minor">
              <a:schemeClr val="dk1"/>
            </a:fontRef>
          </p:style>
        </p:cxnSp>
        <p:grpSp>
          <p:nvGrpSpPr>
            <p:cNvPr id="973" name="Group 127"/>
            <p:cNvGrpSpPr/>
            <p:nvPr/>
          </p:nvGrpSpPr>
          <p:grpSpPr>
            <a:xfrm>
              <a:off x="4572000" y="2209800"/>
              <a:ext cx="609600" cy="1828800"/>
              <a:chOff x="4572000" y="2514600"/>
              <a:chExt cx="609600" cy="1828800"/>
            </a:xfrm>
          </p:grpSpPr>
          <p:cxnSp>
            <p:nvCxnSpPr>
              <p:cNvPr id="974" name="Straight Arrow Connector 973"/>
              <p:cNvCxnSpPr/>
              <p:nvPr/>
            </p:nvCxnSpPr>
            <p:spPr>
              <a:xfrm rot="5400000" flipH="1" flipV="1">
                <a:off x="3962400" y="3352800"/>
                <a:ext cx="1828800" cy="15240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sp>
            <p:nvSpPr>
              <p:cNvPr id="975" name="Rectangle 974"/>
              <p:cNvSpPr/>
              <p:nvPr/>
            </p:nvSpPr>
            <p:spPr bwMode="auto">
              <a:xfrm>
                <a:off x="4572000" y="2895600"/>
                <a:ext cx="609600" cy="3810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761450" fontAlgn="base">
                  <a:spcBef>
                    <a:spcPct val="0"/>
                  </a:spcBef>
                  <a:spcAft>
                    <a:spcPct val="0"/>
                  </a:spcAft>
                  <a:defRPr/>
                </a:pPr>
                <a:r>
                  <a:rPr lang="en-US" sz="1300" kern="0" dirty="0">
                    <a:solidFill>
                      <a:schemeClr val="tx1"/>
                    </a:solidFill>
                    <a:latin typeface="Segoe"/>
                  </a:rPr>
                  <a:t>Ctrl</a:t>
                </a:r>
              </a:p>
            </p:txBody>
          </p:sp>
        </p:grpSp>
      </p:grpSp>
      <p:sp>
        <p:nvSpPr>
          <p:cNvPr id="976" name="Rounded Rectangular Callout 975"/>
          <p:cNvSpPr/>
          <p:nvPr/>
        </p:nvSpPr>
        <p:spPr bwMode="auto">
          <a:xfrm>
            <a:off x="5047522" y="4099743"/>
            <a:ext cx="888768" cy="381000"/>
          </a:xfrm>
          <a:prstGeom prst="wedgeRoundRectCallout">
            <a:avLst>
              <a:gd name="adj1" fmla="val 218744"/>
              <a:gd name="adj2" fmla="val 78473"/>
              <a:gd name="adj3" fmla="val 16667"/>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76166" tIns="38084" rIns="76166" bIns="38084" numCol="1" rtlCol="0" anchor="ctr" anchorCtr="0" compatLnSpc="1">
            <a:prstTxWarp prst="textNoShape">
              <a:avLst/>
            </a:prstTxWarp>
          </a:bodyPr>
          <a:lstStyle/>
          <a:p>
            <a:pPr algn="ctr" defTabSz="761450" fontAlgn="base">
              <a:spcBef>
                <a:spcPct val="0"/>
              </a:spcBef>
              <a:spcAft>
                <a:spcPct val="0"/>
              </a:spcAft>
              <a:defRPr/>
            </a:pPr>
            <a:r>
              <a:rPr lang="en-US" sz="1300" kern="0" dirty="0">
                <a:solidFill>
                  <a:schemeClr val="tx1"/>
                </a:solidFill>
                <a:latin typeface="Segoe"/>
              </a:rPr>
              <a:t>TCP/SSL or HTTP</a:t>
            </a:r>
          </a:p>
        </p:txBody>
      </p:sp>
      <p:sp>
        <p:nvSpPr>
          <p:cNvPr id="978" name="Rounded Rectangle 977"/>
          <p:cNvSpPr/>
          <p:nvPr/>
        </p:nvSpPr>
        <p:spPr>
          <a:xfrm>
            <a:off x="6584383" y="2854863"/>
            <a:ext cx="380901" cy="317500"/>
          </a:xfrm>
          <a:prstGeom prst="roundRect">
            <a:avLst>
              <a:gd name="adj" fmla="val 16336"/>
            </a:avLst>
          </a:prstGeom>
          <a:ln/>
        </p:spPr>
        <p:style>
          <a:lnRef idx="2">
            <a:schemeClr val="dk1"/>
          </a:lnRef>
          <a:fillRef idx="1">
            <a:schemeClr val="lt1"/>
          </a:fillRef>
          <a:effectRef idx="0">
            <a:schemeClr val="dk1"/>
          </a:effectRef>
          <a:fontRef idx="minor">
            <a:schemeClr val="dk1"/>
          </a:fontRef>
        </p:style>
        <p:txBody>
          <a:bodyPr lIns="76170" tIns="38084" rIns="76170" bIns="38084" rtlCol="0" anchor="b"/>
          <a:lstStyle/>
          <a:p>
            <a:pPr algn="r" defTabSz="761701">
              <a:defRPr/>
            </a:pPr>
            <a:endParaRPr lang="en-US" sz="2300" b="1" kern="0" dirty="0">
              <a:solidFill>
                <a:schemeClr val="tx1"/>
              </a:solidFill>
              <a:latin typeface="Segoe"/>
            </a:endParaRPr>
          </a:p>
        </p:txBody>
      </p:sp>
      <p:grpSp>
        <p:nvGrpSpPr>
          <p:cNvPr id="979" name="Group 92"/>
          <p:cNvGrpSpPr/>
          <p:nvPr/>
        </p:nvGrpSpPr>
        <p:grpSpPr>
          <a:xfrm>
            <a:off x="5428423" y="3219113"/>
            <a:ext cx="761802" cy="369332"/>
            <a:chOff x="1676400" y="2981848"/>
            <a:chExt cx="914400" cy="443198"/>
          </a:xfrm>
        </p:grpSpPr>
        <p:cxnSp>
          <p:nvCxnSpPr>
            <p:cNvPr id="980" name="Elbow Connector 979"/>
            <p:cNvCxnSpPr/>
            <p:nvPr/>
          </p:nvCxnSpPr>
          <p:spPr>
            <a:xfrm>
              <a:off x="1676400" y="3276600"/>
              <a:ext cx="914400" cy="1588"/>
            </a:xfrm>
            <a:prstGeom prst="bentConnector3">
              <a:avLst>
                <a:gd name="adj1" fmla="val 50000"/>
              </a:avLst>
            </a:prstGeom>
            <a:ln>
              <a:headEnd type="arrow"/>
              <a:tailEnd type="arrow"/>
            </a:ln>
          </p:spPr>
          <p:style>
            <a:lnRef idx="2">
              <a:schemeClr val="dk1"/>
            </a:lnRef>
            <a:fillRef idx="1">
              <a:schemeClr val="lt1"/>
            </a:fillRef>
            <a:effectRef idx="0">
              <a:schemeClr val="dk1"/>
            </a:effectRef>
            <a:fontRef idx="minor">
              <a:schemeClr val="dk1"/>
            </a:fontRef>
          </p:style>
        </p:cxnSp>
        <p:sp>
          <p:nvSpPr>
            <p:cNvPr id="981" name="TextBox 980"/>
            <p:cNvSpPr txBox="1"/>
            <p:nvPr/>
          </p:nvSpPr>
          <p:spPr>
            <a:xfrm>
              <a:off x="1871789" y="2981848"/>
              <a:ext cx="668049" cy="443198"/>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defTabSz="761701">
                <a:defRPr/>
              </a:pPr>
              <a:r>
                <a:rPr lang="en-US" kern="0" dirty="0">
                  <a:solidFill>
                    <a:schemeClr val="tx1"/>
                  </a:solidFill>
                </a:rPr>
                <a:t>NLB</a:t>
              </a:r>
            </a:p>
          </p:txBody>
        </p:sp>
      </p:grpSp>
      <p:cxnSp>
        <p:nvCxnSpPr>
          <p:cNvPr id="982" name="Straight Connector 981"/>
          <p:cNvCxnSpPr/>
          <p:nvPr/>
        </p:nvCxnSpPr>
        <p:spPr>
          <a:xfrm>
            <a:off x="4191497" y="1397000"/>
            <a:ext cx="0" cy="4876800"/>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0275409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45"/>
                                        </p:tgtEl>
                                        <p:attrNameLst>
                                          <p:attrName>style.visibility</p:attrName>
                                        </p:attrNameLst>
                                      </p:cBhvr>
                                      <p:to>
                                        <p:strVal val="visible"/>
                                      </p:to>
                                    </p:set>
                                    <p:animEffect transition="in" filter="wipe(down)">
                                      <p:cBhvr>
                                        <p:cTn id="7" dur="2000"/>
                                        <p:tgtEl>
                                          <p:spTgt spid="945"/>
                                        </p:tgtEl>
                                      </p:cBhvr>
                                    </p:animEffect>
                                  </p:childTnLst>
                                </p:cTn>
                              </p:par>
                            </p:childTnLst>
                          </p:cTn>
                        </p:par>
                        <p:par>
                          <p:cTn id="8" fill="hold">
                            <p:stCondLst>
                              <p:cond delay="2000"/>
                            </p:stCondLst>
                            <p:childTnLst>
                              <p:par>
                                <p:cTn id="9" presetID="27" presetClass="emph" presetSubtype="0" repeatCount="indefinite" fill="hold" grpId="0" nodeType="afterEffect">
                                  <p:stCondLst>
                                    <p:cond delay="0"/>
                                  </p:stCondLst>
                                  <p:endCondLst>
                                    <p:cond evt="onNext" delay="0">
                                      <p:tgtEl>
                                        <p:sldTgt/>
                                      </p:tgtEl>
                                    </p:cond>
                                  </p:endCondLst>
                                  <p:childTnLst>
                                    <p:animClr clrSpc="rgb" dir="cw">
                                      <p:cBhvr override="childStyle">
                                        <p:cTn id="10" dur="250" autoRev="1" fill="hold"/>
                                        <p:tgtEl>
                                          <p:spTgt spid="915"/>
                                        </p:tgtEl>
                                        <p:attrNameLst>
                                          <p:attrName>style.color</p:attrName>
                                        </p:attrNameLst>
                                      </p:cBhvr>
                                      <p:to>
                                        <a:schemeClr val="bg1"/>
                                      </p:to>
                                    </p:animClr>
                                    <p:animClr clrSpc="rgb" dir="cw">
                                      <p:cBhvr>
                                        <p:cTn id="11" dur="250" autoRev="1" fill="hold"/>
                                        <p:tgtEl>
                                          <p:spTgt spid="915"/>
                                        </p:tgtEl>
                                        <p:attrNameLst>
                                          <p:attrName>fillcolor</p:attrName>
                                        </p:attrNameLst>
                                      </p:cBhvr>
                                      <p:to>
                                        <a:schemeClr val="bg1"/>
                                      </p:to>
                                    </p:animClr>
                                    <p:set>
                                      <p:cBhvr>
                                        <p:cTn id="12" dur="250" autoRev="1" fill="hold"/>
                                        <p:tgtEl>
                                          <p:spTgt spid="915"/>
                                        </p:tgtEl>
                                        <p:attrNameLst>
                                          <p:attrName>fill.type</p:attrName>
                                        </p:attrNameLst>
                                      </p:cBhvr>
                                      <p:to>
                                        <p:strVal val="solid"/>
                                      </p:to>
                                    </p:set>
                                    <p:set>
                                      <p:cBhvr>
                                        <p:cTn id="13" dur="250" autoRev="1" fill="hold"/>
                                        <p:tgtEl>
                                          <p:spTgt spid="915"/>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27" presetClass="emph" presetSubtype="0" repeatCount="indefinite" fill="hold" grpId="1" nodeType="clickEffect">
                                  <p:stCondLst>
                                    <p:cond delay="0"/>
                                  </p:stCondLst>
                                  <p:childTnLst>
                                    <p:animClr clrSpc="rgb" dir="cw">
                                      <p:cBhvr override="childStyle">
                                        <p:cTn id="17" dur="2500" autoRev="1" fill="hold"/>
                                        <p:tgtEl>
                                          <p:spTgt spid="978"/>
                                        </p:tgtEl>
                                        <p:attrNameLst>
                                          <p:attrName>style.color</p:attrName>
                                        </p:attrNameLst>
                                      </p:cBhvr>
                                      <p:to>
                                        <a:schemeClr val="bg1"/>
                                      </p:to>
                                    </p:animClr>
                                    <p:animClr clrSpc="rgb" dir="cw">
                                      <p:cBhvr>
                                        <p:cTn id="18" dur="2500" autoRev="1" fill="hold"/>
                                        <p:tgtEl>
                                          <p:spTgt spid="978"/>
                                        </p:tgtEl>
                                        <p:attrNameLst>
                                          <p:attrName>fillcolor</p:attrName>
                                        </p:attrNameLst>
                                      </p:cBhvr>
                                      <p:to>
                                        <a:schemeClr val="bg1"/>
                                      </p:to>
                                    </p:animClr>
                                    <p:set>
                                      <p:cBhvr>
                                        <p:cTn id="19" dur="2500" autoRev="1" fill="hold"/>
                                        <p:tgtEl>
                                          <p:spTgt spid="978"/>
                                        </p:tgtEl>
                                        <p:attrNameLst>
                                          <p:attrName>fill.type</p:attrName>
                                        </p:attrNameLst>
                                      </p:cBhvr>
                                      <p:to>
                                        <p:strVal val="solid"/>
                                      </p:to>
                                    </p:set>
                                    <p:set>
                                      <p:cBhvr>
                                        <p:cTn id="20" dur="2500" autoRev="1" fill="hold"/>
                                        <p:tgtEl>
                                          <p:spTgt spid="978"/>
                                        </p:tgtEl>
                                        <p:attrNameLst>
                                          <p:attrName>fill.on</p:attrName>
                                        </p:attrNameLst>
                                      </p:cBhvr>
                                      <p:to>
                                        <p:strVal val="true"/>
                                      </p:to>
                                    </p:set>
                                  </p:childTnLst>
                                </p:cTn>
                              </p:par>
                              <p:par>
                                <p:cTn id="21" presetID="22" presetClass="entr" presetSubtype="4" fill="hold" nodeType="withEffect">
                                  <p:stCondLst>
                                    <p:cond delay="0"/>
                                  </p:stCondLst>
                                  <p:childTnLst>
                                    <p:set>
                                      <p:cBhvr>
                                        <p:cTn id="22" dur="1" fill="hold">
                                          <p:stCondLst>
                                            <p:cond delay="0"/>
                                          </p:stCondLst>
                                        </p:cTn>
                                        <p:tgtEl>
                                          <p:spTgt spid="907"/>
                                        </p:tgtEl>
                                        <p:attrNameLst>
                                          <p:attrName>style.visibility</p:attrName>
                                        </p:attrNameLst>
                                      </p:cBhvr>
                                      <p:to>
                                        <p:strVal val="visible"/>
                                      </p:to>
                                    </p:set>
                                    <p:animEffect transition="in" filter="wipe(down)">
                                      <p:cBhvr>
                                        <p:cTn id="23" dur="1000"/>
                                        <p:tgtEl>
                                          <p:spTgt spid="907"/>
                                        </p:tgtEl>
                                      </p:cBhvr>
                                    </p:animEffect>
                                  </p:childTnLst>
                                </p:cTn>
                              </p:par>
                              <p:par>
                                <p:cTn id="24" presetID="1" presetClass="entr" presetSubtype="0" fill="hold" nodeType="withEffect">
                                  <p:stCondLst>
                                    <p:cond delay="0"/>
                                  </p:stCondLst>
                                  <p:childTnLst>
                                    <p:set>
                                      <p:cBhvr>
                                        <p:cTn id="25" dur="1" fill="hold">
                                          <p:stCondLst>
                                            <p:cond delay="0"/>
                                          </p:stCondLst>
                                        </p:cTn>
                                        <p:tgtEl>
                                          <p:spTgt spid="979"/>
                                        </p:tgtEl>
                                        <p:attrNameLst>
                                          <p:attrName>style.visibility</p:attrName>
                                        </p:attrNameLst>
                                      </p:cBhvr>
                                      <p:to>
                                        <p:strVal val="visible"/>
                                      </p:to>
                                    </p:set>
                                  </p:childTnLst>
                                </p:cTn>
                              </p:par>
                              <p:par>
                                <p:cTn id="26" presetID="1" presetClass="exit" presetSubtype="0" fill="hold" nodeType="withEffect">
                                  <p:stCondLst>
                                    <p:cond delay="0"/>
                                  </p:stCondLst>
                                  <p:childTnLst>
                                    <p:set>
                                      <p:cBhvr>
                                        <p:cTn id="27" dur="1" fill="hold">
                                          <p:stCondLst>
                                            <p:cond delay="0"/>
                                          </p:stCondLst>
                                        </p:cTn>
                                        <p:tgtEl>
                                          <p:spTgt spid="907"/>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979"/>
                                        </p:tgtEl>
                                        <p:attrNameLst>
                                          <p:attrName>style.visibility</p:attrName>
                                        </p:attrNameLst>
                                      </p:cBhvr>
                                      <p:to>
                                        <p:strVal val="hidden"/>
                                      </p:to>
                                    </p:set>
                                  </p:childTnLst>
                                </p:cTn>
                              </p:par>
                              <p:par>
                                <p:cTn id="30" presetID="1" presetClass="exit" presetSubtype="0" fill="hold" grpId="0" nodeType="withEffect">
                                  <p:stCondLst>
                                    <p:cond delay="0"/>
                                  </p:stCondLst>
                                  <p:childTnLst>
                                    <p:set>
                                      <p:cBhvr>
                                        <p:cTn id="31" dur="1" fill="hold">
                                          <p:stCondLst>
                                            <p:cond delay="0"/>
                                          </p:stCondLst>
                                        </p:cTn>
                                        <p:tgtEl>
                                          <p:spTgt spid="978"/>
                                        </p:tgtEl>
                                        <p:attrNameLst>
                                          <p:attrName>style.visibility</p:attrName>
                                        </p:attrNameLst>
                                      </p:cBhvr>
                                      <p:to>
                                        <p:strVal val="hidden"/>
                                      </p:to>
                                    </p:set>
                                  </p:childTnLst>
                                </p:cTn>
                              </p:par>
                            </p:childTnLst>
                          </p:cTn>
                        </p:par>
                        <p:par>
                          <p:cTn id="32" fill="hold">
                            <p:stCondLst>
                              <p:cond delay="5000"/>
                            </p:stCondLst>
                            <p:childTnLst>
                              <p:par>
                                <p:cTn id="33" presetID="22" presetClass="entr" presetSubtype="4" fill="hold" nodeType="afterEffect">
                                  <p:stCondLst>
                                    <p:cond delay="0"/>
                                  </p:stCondLst>
                                  <p:childTnLst>
                                    <p:set>
                                      <p:cBhvr>
                                        <p:cTn id="34" dur="1" fill="hold">
                                          <p:stCondLst>
                                            <p:cond delay="0"/>
                                          </p:stCondLst>
                                        </p:cTn>
                                        <p:tgtEl>
                                          <p:spTgt spid="965"/>
                                        </p:tgtEl>
                                        <p:attrNameLst>
                                          <p:attrName>style.visibility</p:attrName>
                                        </p:attrNameLst>
                                      </p:cBhvr>
                                      <p:to>
                                        <p:strVal val="visible"/>
                                      </p:to>
                                    </p:set>
                                    <p:animEffect transition="in" filter="wipe(down)">
                                      <p:cBhvr>
                                        <p:cTn id="35" dur="500"/>
                                        <p:tgtEl>
                                          <p:spTgt spid="965"/>
                                        </p:tgtEl>
                                      </p:cBhvr>
                                    </p:animEffect>
                                  </p:childTnLst>
                                </p:cTn>
                              </p:par>
                              <p:par>
                                <p:cTn id="36" presetID="1" presetClass="entr" presetSubtype="0" fill="hold" grpId="0" nodeType="withEffect">
                                  <p:stCondLst>
                                    <p:cond delay="0"/>
                                  </p:stCondLst>
                                  <p:childTnLst>
                                    <p:set>
                                      <p:cBhvr>
                                        <p:cTn id="37" dur="1" fill="hold">
                                          <p:stCondLst>
                                            <p:cond delay="0"/>
                                          </p:stCondLst>
                                        </p:cTn>
                                        <p:tgtEl>
                                          <p:spTgt spid="950"/>
                                        </p:tgtEl>
                                        <p:attrNameLst>
                                          <p:attrName>style.visibility</p:attrName>
                                        </p:attrNameLst>
                                      </p:cBhvr>
                                      <p:to>
                                        <p:strVal val="visible"/>
                                      </p:to>
                                    </p:set>
                                  </p:childTnLst>
                                </p:cTn>
                              </p:par>
                            </p:childTnLst>
                          </p:cTn>
                        </p:par>
                        <p:par>
                          <p:cTn id="38" fill="hold">
                            <p:stCondLst>
                              <p:cond delay="5500"/>
                            </p:stCondLst>
                            <p:childTnLst>
                              <p:par>
                                <p:cTn id="39" presetID="1" presetClass="entr" presetSubtype="0" fill="hold" grpId="0" nodeType="afterEffect">
                                  <p:stCondLst>
                                    <p:cond delay="0"/>
                                  </p:stCondLst>
                                  <p:childTnLst>
                                    <p:set>
                                      <p:cBhvr>
                                        <p:cTn id="40" dur="1" fill="hold">
                                          <p:stCondLst>
                                            <p:cond delay="0"/>
                                          </p:stCondLst>
                                        </p:cTn>
                                        <p:tgtEl>
                                          <p:spTgt spid="97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971"/>
                                        </p:tgtEl>
                                        <p:attrNameLst>
                                          <p:attrName>style.visibility</p:attrName>
                                        </p:attrNameLst>
                                      </p:cBhvr>
                                      <p:to>
                                        <p:strVal val="visible"/>
                                      </p:to>
                                    </p:set>
                                    <p:animEffect transition="in" filter="wipe(down)">
                                      <p:cBhvr>
                                        <p:cTn id="45" dur="2000"/>
                                        <p:tgtEl>
                                          <p:spTgt spid="971"/>
                                        </p:tgtEl>
                                      </p:cBhvr>
                                    </p:animEffect>
                                  </p:childTnLst>
                                </p:cTn>
                              </p:par>
                              <p:par>
                                <p:cTn id="46" presetID="1" presetClass="entr" presetSubtype="0" fill="hold" grpId="0" nodeType="withEffect">
                                  <p:stCondLst>
                                    <p:cond delay="0"/>
                                  </p:stCondLst>
                                  <p:childTnLst>
                                    <p:set>
                                      <p:cBhvr>
                                        <p:cTn id="47" dur="1" fill="hold">
                                          <p:stCondLst>
                                            <p:cond delay="0"/>
                                          </p:stCondLst>
                                        </p:cTn>
                                        <p:tgtEl>
                                          <p:spTgt spid="95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949"/>
                                        </p:tgtEl>
                                        <p:attrNameLst>
                                          <p:attrName>style.visibility</p:attrName>
                                        </p:attrNameLst>
                                      </p:cBhvr>
                                      <p:to>
                                        <p:strVal val="visible"/>
                                      </p:to>
                                    </p:set>
                                    <p:animEffect transition="in" filter="wipe(left)">
                                      <p:cBhvr>
                                        <p:cTn id="52" dur="500"/>
                                        <p:tgtEl>
                                          <p:spTgt spid="949"/>
                                        </p:tgtEl>
                                      </p:cBhvr>
                                    </p:animEffect>
                                  </p:childTnLst>
                                </p:cTn>
                              </p:par>
                              <p:par>
                                <p:cTn id="53" presetID="22" presetClass="entr" presetSubtype="1" fill="hold" nodeType="withEffect">
                                  <p:stCondLst>
                                    <p:cond delay="0"/>
                                  </p:stCondLst>
                                  <p:childTnLst>
                                    <p:set>
                                      <p:cBhvr>
                                        <p:cTn id="54" dur="1" fill="hold">
                                          <p:stCondLst>
                                            <p:cond delay="0"/>
                                          </p:stCondLst>
                                        </p:cTn>
                                        <p:tgtEl>
                                          <p:spTgt spid="946"/>
                                        </p:tgtEl>
                                        <p:attrNameLst>
                                          <p:attrName>style.visibility</p:attrName>
                                        </p:attrNameLst>
                                      </p:cBhvr>
                                      <p:to>
                                        <p:strVal val="visible"/>
                                      </p:to>
                                    </p:set>
                                    <p:animEffect transition="in" filter="wipe(up)">
                                      <p:cBhvr>
                                        <p:cTn id="55" dur="2000"/>
                                        <p:tgtEl>
                                          <p:spTgt spid="946"/>
                                        </p:tgtEl>
                                      </p:cBhvr>
                                    </p:animEffect>
                                  </p:childTnLst>
                                </p:cTn>
                              </p:par>
                              <p:par>
                                <p:cTn id="56" presetID="1" presetClass="entr" presetSubtype="0" fill="hold" grpId="0" nodeType="withEffect">
                                  <p:stCondLst>
                                    <p:cond delay="0"/>
                                  </p:stCondLst>
                                  <p:childTnLst>
                                    <p:set>
                                      <p:cBhvr>
                                        <p:cTn id="57" dur="1" fill="hold">
                                          <p:stCondLst>
                                            <p:cond delay="0"/>
                                          </p:stCondLst>
                                        </p:cTn>
                                        <p:tgtEl>
                                          <p:spTgt spid="952"/>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968"/>
                                        </p:tgtEl>
                                        <p:attrNameLst>
                                          <p:attrName>style.visibility</p:attrName>
                                        </p:attrNameLst>
                                      </p:cBhvr>
                                      <p:to>
                                        <p:strVal val="visible"/>
                                      </p:to>
                                    </p:set>
                                    <p:animEffect transition="in" filter="wipe(right)">
                                      <p:cBhvr>
                                        <p:cTn id="62" dur="500"/>
                                        <p:tgtEl>
                                          <p:spTgt spid="968"/>
                                        </p:tgtEl>
                                      </p:cBhvr>
                                    </p:animEffect>
                                  </p:childTnLst>
                                </p:cTn>
                              </p:par>
                              <p:par>
                                <p:cTn id="63" presetID="1" presetClass="entr" presetSubtype="0" fill="hold" grpId="0" nodeType="withEffect">
                                  <p:stCondLst>
                                    <p:cond delay="0"/>
                                  </p:stCondLst>
                                  <p:childTnLst>
                                    <p:set>
                                      <p:cBhvr>
                                        <p:cTn id="64" dur="1" fill="hold">
                                          <p:stCondLst>
                                            <p:cond delay="0"/>
                                          </p:stCondLst>
                                        </p:cTn>
                                        <p:tgtEl>
                                          <p:spTgt spid="9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5" grpId="0" animBg="1"/>
      <p:bldP spid="950" grpId="0" animBg="1"/>
      <p:bldP spid="951" grpId="0" animBg="1"/>
      <p:bldP spid="952" grpId="0" animBg="1"/>
      <p:bldP spid="953" grpId="0" animBg="1"/>
      <p:bldP spid="976" grpId="0" animBg="1"/>
      <p:bldP spid="978" grpId="0" animBg="1"/>
      <p:bldP spid="978"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5400" dirty="0" smtClean="0"/>
              <a:t>WebMatrix</a:t>
            </a:r>
            <a:br>
              <a:rPr lang="en-US" sz="5400" dirty="0" smtClean="0"/>
            </a:br>
            <a:r>
              <a:rPr lang="en-US" sz="5400" dirty="0" smtClean="0"/>
              <a:t>Visual Studio</a:t>
            </a:r>
            <a:endParaRPr lang="en-US" sz="5400" dirty="0"/>
          </a:p>
        </p:txBody>
      </p:sp>
    </p:spTree>
    <p:extLst>
      <p:ext uri="{BB962C8B-B14F-4D97-AF65-F5344CB8AC3E}">
        <p14:creationId xmlns:p14="http://schemas.microsoft.com/office/powerpoint/2010/main" val="381828785"/>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Resources</a:t>
            </a:r>
            <a:endParaRPr lang="en-US" dirty="0"/>
          </a:p>
        </p:txBody>
      </p:sp>
      <p:sp>
        <p:nvSpPr>
          <p:cNvPr id="3" name="Content Placeholder 2"/>
          <p:cNvSpPr>
            <a:spLocks noGrp="1"/>
          </p:cNvSpPr>
          <p:nvPr>
            <p:ph sz="quarter" idx="10"/>
          </p:nvPr>
        </p:nvSpPr>
        <p:spPr>
          <a:xfrm>
            <a:off x="378696" y="1047400"/>
            <a:ext cx="11525250" cy="5276282"/>
          </a:xfrm>
        </p:spPr>
        <p:txBody>
          <a:bodyPr/>
          <a:lstStyle/>
          <a:p>
            <a:pPr marL="342900" lvl="0" indent="-342900">
              <a:buFont typeface="+mj-lt"/>
              <a:buAutoNum type="arabicParenR"/>
            </a:pPr>
            <a:r>
              <a:rPr lang="en-US" sz="2400" dirty="0"/>
              <a:t>.NET On-Premises/Cloud Hybrid Application Using Service Bus </a:t>
            </a:r>
            <a:r>
              <a:rPr lang="en-US" sz="2400" dirty="0" smtClean="0"/>
              <a:t>Relay</a:t>
            </a:r>
            <a:endParaRPr lang="en-US" sz="2400" dirty="0"/>
          </a:p>
          <a:p>
            <a:pPr marL="0" indent="0">
              <a:buNone/>
            </a:pPr>
            <a:r>
              <a:rPr lang="en-US" sz="1600" dirty="0"/>
              <a:t>This reference article from Microsoft is a step-by-step procedure in building a simple hybrid connectivity between applications. </a:t>
            </a:r>
          </a:p>
          <a:p>
            <a:pPr marL="0" indent="0">
              <a:buNone/>
            </a:pPr>
            <a:r>
              <a:rPr lang="en-US" sz="1600" u="sng" dirty="0">
                <a:hlinkClick r:id="rId3"/>
              </a:rPr>
              <a:t>http://</a:t>
            </a:r>
            <a:r>
              <a:rPr lang="en-US" sz="1600" u="sng" dirty="0" smtClean="0">
                <a:hlinkClick r:id="rId3"/>
              </a:rPr>
              <a:t>www.windowsazure.com/en-us/develop/net/tutorials/hybrid-solution/</a:t>
            </a:r>
            <a:endParaRPr lang="en-US" sz="1600" dirty="0"/>
          </a:p>
          <a:p>
            <a:pPr marL="342900" indent="-342900">
              <a:buFont typeface="+mj-lt"/>
              <a:buAutoNum type="arabicParenR" startAt="2"/>
            </a:pPr>
            <a:r>
              <a:rPr lang="en-US" sz="2400" dirty="0" smtClean="0"/>
              <a:t>How </a:t>
            </a:r>
            <a:r>
              <a:rPr lang="en-US" sz="2400" dirty="0"/>
              <a:t>to Use the Service Bus Relay Service</a:t>
            </a:r>
          </a:p>
          <a:p>
            <a:pPr marL="0" indent="0">
              <a:buNone/>
            </a:pPr>
            <a:r>
              <a:rPr lang="en-US" sz="1600" dirty="0"/>
              <a:t>This is another basic tutorial on getting started with Service Bus</a:t>
            </a:r>
          </a:p>
          <a:p>
            <a:pPr marL="0" indent="0">
              <a:buNone/>
            </a:pPr>
            <a:r>
              <a:rPr lang="en-US" sz="1600" u="sng" dirty="0">
                <a:hlinkClick r:id="rId4"/>
              </a:rPr>
              <a:t>http://www.windowsazure.com/en-us/develop/net/how-to-guides/service-bus-relay/</a:t>
            </a:r>
            <a:endParaRPr lang="en-US" sz="1600" dirty="0"/>
          </a:p>
          <a:p>
            <a:pPr marL="342900" indent="-342900">
              <a:buFont typeface="+mj-lt"/>
              <a:buAutoNum type="arabicParenR" startAt="3"/>
            </a:pPr>
            <a:r>
              <a:rPr lang="en-US" sz="2400" dirty="0" smtClean="0"/>
              <a:t>How </a:t>
            </a:r>
            <a:r>
              <a:rPr lang="en-US" sz="2400" dirty="0"/>
              <a:t>to integrate a Windows Azure Web Site with a LOB app via a Service Bus Relay Service</a:t>
            </a:r>
          </a:p>
          <a:p>
            <a:pPr marL="0" indent="0">
              <a:buNone/>
            </a:pPr>
            <a:r>
              <a:rPr lang="en-US" sz="1600" dirty="0"/>
              <a:t>This is an advanced article on integrating WAWS with an LOB app using Service Bus Relay and the author also adds Windows Azure Notification Hubs for sending back notifications to mobile devices when the product catalog changes. I recommend reading this article after finishing 1) &amp; 2) </a:t>
            </a:r>
          </a:p>
          <a:p>
            <a:pPr marL="0" indent="0">
              <a:buNone/>
            </a:pPr>
            <a:r>
              <a:rPr lang="en-US" sz="1600" u="sng" dirty="0">
                <a:hlinkClick r:id="rId5"/>
              </a:rPr>
              <a:t>http://blogs.msdn.com/b/paolos/archive/2013/10/24/how-to-integrate-a-windows-azure-web-site-with-a-lob-app-via-a-service-bus-relay-service.aspx</a:t>
            </a:r>
            <a:endParaRPr lang="en-US" sz="1600" dirty="0"/>
          </a:p>
          <a:p>
            <a:endParaRPr lang="en-US" sz="1600" dirty="0"/>
          </a:p>
        </p:txBody>
      </p:sp>
    </p:spTree>
    <p:extLst>
      <p:ext uri="{BB962C8B-B14F-4D97-AF65-F5344CB8AC3E}">
        <p14:creationId xmlns:p14="http://schemas.microsoft.com/office/powerpoint/2010/main" val="3363155767"/>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a:t>
            </a:r>
            <a:endParaRPr lang="en-US" dirty="0"/>
          </a:p>
        </p:txBody>
      </p:sp>
      <p:sp>
        <p:nvSpPr>
          <p:cNvPr id="3" name="Content Placeholder 2"/>
          <p:cNvSpPr>
            <a:spLocks noGrp="1"/>
          </p:cNvSpPr>
          <p:nvPr>
            <p:ph sz="quarter" idx="10"/>
          </p:nvPr>
        </p:nvSpPr>
        <p:spPr>
          <a:xfrm>
            <a:off x="378696" y="1047400"/>
            <a:ext cx="11525250" cy="5276282"/>
          </a:xfrm>
        </p:spPr>
        <p:txBody>
          <a:bodyPr/>
          <a:lstStyle/>
          <a:p>
            <a:pPr marL="342900" indent="-342900">
              <a:buFont typeface="+mj-lt"/>
              <a:buAutoNum type="arabicParenR"/>
            </a:pPr>
            <a:r>
              <a:rPr lang="en-US" sz="2400" b="1" i="1" dirty="0" smtClean="0"/>
              <a:t>Service </a:t>
            </a:r>
            <a:r>
              <a:rPr lang="en-US" sz="2400" b="1" i="1" dirty="0"/>
              <a:t>Bus Explorer</a:t>
            </a:r>
          </a:p>
          <a:p>
            <a:pPr marL="0" indent="0">
              <a:buNone/>
            </a:pPr>
            <a:r>
              <a:rPr lang="en-US" sz="1600" dirty="0"/>
              <a:t>This is client tool for monitoring and managing Service Bus namespaces. You can download the code from the following location.</a:t>
            </a:r>
          </a:p>
          <a:p>
            <a:pPr marL="0" indent="0">
              <a:buNone/>
            </a:pPr>
            <a:r>
              <a:rPr lang="en-US" sz="1600" u="sng" dirty="0">
                <a:hlinkClick r:id="rId2"/>
              </a:rPr>
              <a:t>http://</a:t>
            </a:r>
            <a:r>
              <a:rPr lang="en-US" sz="1600" u="sng" dirty="0" smtClean="0">
                <a:hlinkClick r:id="rId2"/>
              </a:rPr>
              <a:t>code.msdn.microsoft.com/windowsazure/Service-Bus-Explorer-f2abca5a</a:t>
            </a:r>
            <a:endParaRPr lang="en-US" sz="1600" u="sng" dirty="0" smtClean="0"/>
          </a:p>
          <a:p>
            <a:pPr marL="342900" indent="-342900">
              <a:buFont typeface="+mj-lt"/>
              <a:buAutoNum type="arabicParenR" startAt="2"/>
            </a:pPr>
            <a:r>
              <a:rPr lang="en-US" sz="2400" b="1" i="1" dirty="0" smtClean="0"/>
              <a:t>Port </a:t>
            </a:r>
            <a:r>
              <a:rPr lang="en-US" sz="2400" b="1" i="1" dirty="0"/>
              <a:t>Bridge</a:t>
            </a:r>
          </a:p>
          <a:p>
            <a:pPr marL="0" indent="0">
              <a:buNone/>
            </a:pPr>
            <a:r>
              <a:rPr lang="en-US" sz="1600" dirty="0"/>
              <a:t>Port Bridge is a proxy server that abstracts TCP connection bindings between the client and the server in a Service Bus interaction. Means, with Port Bridge, you no longer have to build WCF interfaces for the service, but instead add a Port Bridge indirection layer between the client and the service. Port Bridge will then forward web service calls to the appropriate on-premises LOB application or service. Port Bridge was originally built by Clemens Vasters and it is not updated or supported by Microsoft. You can learn more information about Port Bridge at the following locations.</a:t>
            </a:r>
          </a:p>
          <a:p>
            <a:pPr marL="0" indent="0">
              <a:buNone/>
            </a:pPr>
            <a:r>
              <a:rPr lang="en-US" sz="1600" b="1" dirty="0"/>
              <a:t>Port Bridge Concepts</a:t>
            </a:r>
            <a:endParaRPr lang="en-US" sz="1600" dirty="0"/>
          </a:p>
          <a:p>
            <a:pPr marL="0" indent="0">
              <a:buNone/>
            </a:pPr>
            <a:r>
              <a:rPr lang="en-US" sz="1600" u="sng" dirty="0">
                <a:hlinkClick r:id="rId3"/>
              </a:rPr>
              <a:t>http://blogs.msdn.com/b/clemensv/archive/2009/11/18/port-bridge.aspx</a:t>
            </a:r>
            <a:endParaRPr lang="en-US" sz="1600" dirty="0"/>
          </a:p>
          <a:p>
            <a:pPr marL="0" indent="0">
              <a:buNone/>
            </a:pPr>
            <a:r>
              <a:rPr lang="en-US" sz="1600" b="1" dirty="0"/>
              <a:t>Integrating On-Premises Web Services with Windows Azure Service Bus and Port Bridge</a:t>
            </a:r>
            <a:endParaRPr lang="en-US" sz="1600" dirty="0"/>
          </a:p>
          <a:p>
            <a:pPr marL="0" indent="0">
              <a:buNone/>
            </a:pPr>
            <a:r>
              <a:rPr lang="en-US" sz="1600" u="sng" dirty="0">
                <a:hlinkClick r:id="rId4"/>
              </a:rPr>
              <a:t>http://msdn.microsoft.com/en-us/library/windowsazure/hh697517.aspx</a:t>
            </a:r>
            <a:endParaRPr lang="en-US" sz="1600" dirty="0"/>
          </a:p>
          <a:p>
            <a:endParaRPr lang="en-US" sz="1600" dirty="0"/>
          </a:p>
        </p:txBody>
      </p:sp>
    </p:spTree>
    <p:extLst>
      <p:ext uri="{BB962C8B-B14F-4D97-AF65-F5344CB8AC3E}">
        <p14:creationId xmlns:p14="http://schemas.microsoft.com/office/powerpoint/2010/main" val="226842200"/>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5678996" y="2674174"/>
            <a:ext cx="498185" cy="2848427"/>
          </a:xfrm>
          <a:prstGeom prst="rect">
            <a:avLst/>
          </a:prstGeom>
        </p:spPr>
        <p:style>
          <a:lnRef idx="2">
            <a:schemeClr val="dk1"/>
          </a:lnRef>
          <a:fillRef idx="1">
            <a:schemeClr val="lt1"/>
          </a:fillRef>
          <a:effectRef idx="0">
            <a:schemeClr val="dk1"/>
          </a:effectRef>
          <a:fontRef idx="minor">
            <a:schemeClr val="dk1"/>
          </a:fontRef>
        </p:style>
        <p:txBody>
          <a:bodyPr vert="wordArtVert" rtlCol="0" anchor="ctr"/>
          <a:lstStyle/>
          <a:p>
            <a:pPr algn="ctr"/>
            <a:r>
              <a:rPr lang="en-US" dirty="0" smtClean="0"/>
              <a:t>FIREWALL</a:t>
            </a:r>
            <a:endParaRPr lang="en-US" dirty="0"/>
          </a:p>
        </p:txBody>
      </p:sp>
      <p:sp>
        <p:nvSpPr>
          <p:cNvPr id="6" name="Rectangle 5"/>
          <p:cNvSpPr/>
          <p:nvPr/>
        </p:nvSpPr>
        <p:spPr>
          <a:xfrm>
            <a:off x="3223096" y="3527082"/>
            <a:ext cx="1617568" cy="11426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Garamond" panose="02020404030301010803" pitchFamily="18" charset="0"/>
              </a:rPr>
              <a:t>PortBridge Service</a:t>
            </a:r>
            <a:endParaRPr lang="en-US" dirty="0">
              <a:latin typeface="Garamond" panose="02020404030301010803" pitchFamily="18" charset="0"/>
            </a:endParaRPr>
          </a:p>
        </p:txBody>
      </p:sp>
      <p:cxnSp>
        <p:nvCxnSpPr>
          <p:cNvPr id="8" name="Straight Arrow Connector 7"/>
          <p:cNvCxnSpPr>
            <a:stCxn id="6" idx="1"/>
          </p:cNvCxnSpPr>
          <p:nvPr/>
        </p:nvCxnSpPr>
        <p:spPr>
          <a:xfrm flipH="1">
            <a:off x="2196116" y="4098389"/>
            <a:ext cx="1026980" cy="1997"/>
          </a:xfrm>
          <a:prstGeom prst="straightConnector1">
            <a:avLst/>
          </a:prstGeom>
          <a:ln w="28575">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0" name="Rectangle 9"/>
          <p:cNvSpPr/>
          <p:nvPr/>
        </p:nvSpPr>
        <p:spPr>
          <a:xfrm>
            <a:off x="6795506" y="3520599"/>
            <a:ext cx="1749098" cy="114909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Garamond" panose="02020404030301010803" pitchFamily="18" charset="0"/>
              </a:rPr>
              <a:t>Service Bus Relay</a:t>
            </a:r>
            <a:endParaRPr lang="en-US" dirty="0">
              <a:latin typeface="Garamond" panose="02020404030301010803" pitchFamily="18" charset="0"/>
            </a:endParaRPr>
          </a:p>
        </p:txBody>
      </p:sp>
      <p:sp>
        <p:nvSpPr>
          <p:cNvPr id="20" name="Rectangle 19"/>
          <p:cNvSpPr/>
          <p:nvPr/>
        </p:nvSpPr>
        <p:spPr>
          <a:xfrm>
            <a:off x="9283070" y="3527079"/>
            <a:ext cx="1550834" cy="11426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Garamond" panose="02020404030301010803" pitchFamily="18" charset="0"/>
              </a:rPr>
              <a:t>PortBridge Agent</a:t>
            </a:r>
          </a:p>
          <a:p>
            <a:pPr algn="ctr"/>
            <a:r>
              <a:rPr lang="en-US" dirty="0" smtClean="0">
                <a:latin typeface="Garamond" panose="02020404030301010803" pitchFamily="18" charset="0"/>
              </a:rPr>
              <a:t>(VM)</a:t>
            </a:r>
            <a:endParaRPr lang="en-US" dirty="0">
              <a:latin typeface="Garamond" panose="02020404030301010803" pitchFamily="18" charset="0"/>
            </a:endParaRPr>
          </a:p>
        </p:txBody>
      </p:sp>
      <p:sp>
        <p:nvSpPr>
          <p:cNvPr id="21" name="Rectangle 20"/>
          <p:cNvSpPr/>
          <p:nvPr/>
        </p:nvSpPr>
        <p:spPr>
          <a:xfrm>
            <a:off x="9283069" y="1650443"/>
            <a:ext cx="1550834" cy="10908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Garamond" panose="02020404030301010803" pitchFamily="18" charset="0"/>
              </a:rPr>
              <a:t>Music Store</a:t>
            </a:r>
            <a:endParaRPr lang="en-US" dirty="0">
              <a:latin typeface="Garamond" panose="02020404030301010803" pitchFamily="18" charset="0"/>
            </a:endParaRPr>
          </a:p>
        </p:txBody>
      </p:sp>
      <p:cxnSp>
        <p:nvCxnSpPr>
          <p:cNvPr id="23" name="Straight Arrow Connector 22"/>
          <p:cNvCxnSpPr>
            <a:stCxn id="10" idx="3"/>
            <a:endCxn id="20" idx="1"/>
          </p:cNvCxnSpPr>
          <p:nvPr/>
        </p:nvCxnSpPr>
        <p:spPr>
          <a:xfrm>
            <a:off x="8544604" y="4095148"/>
            <a:ext cx="738465" cy="3240"/>
          </a:xfrm>
          <a:prstGeom prst="straightConnector1">
            <a:avLst/>
          </a:prstGeom>
          <a:ln w="28575">
            <a:headEnd type="arrow" w="med" len="med"/>
            <a:tailEnd type="none" w="med" len="med"/>
          </a:ln>
        </p:spPr>
        <p:style>
          <a:lnRef idx="3">
            <a:schemeClr val="dk1"/>
          </a:lnRef>
          <a:fillRef idx="0">
            <a:schemeClr val="dk1"/>
          </a:fillRef>
          <a:effectRef idx="2">
            <a:schemeClr val="dk1"/>
          </a:effectRef>
          <a:fontRef idx="minor">
            <a:schemeClr val="tx1"/>
          </a:fontRef>
        </p:style>
      </p:cxnSp>
      <p:cxnSp>
        <p:nvCxnSpPr>
          <p:cNvPr id="24" name="Elbow Connector 23"/>
          <p:cNvCxnSpPr>
            <a:stCxn id="21" idx="2"/>
            <a:endCxn id="20" idx="0"/>
          </p:cNvCxnSpPr>
          <p:nvPr/>
        </p:nvCxnSpPr>
        <p:spPr>
          <a:xfrm rot="16200000" flipH="1">
            <a:off x="9665596" y="3134188"/>
            <a:ext cx="785780" cy="1"/>
          </a:xfrm>
          <a:prstGeom prst="bentConnector3">
            <a:avLst>
              <a:gd name="adj1" fmla="val 50000"/>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8" name="Straight Arrow Connector 17"/>
          <p:cNvCxnSpPr>
            <a:stCxn id="10" idx="1"/>
            <a:endCxn id="6" idx="3"/>
          </p:cNvCxnSpPr>
          <p:nvPr/>
        </p:nvCxnSpPr>
        <p:spPr>
          <a:xfrm flipH="1">
            <a:off x="4840663" y="4095148"/>
            <a:ext cx="1954843" cy="3241"/>
          </a:xfrm>
          <a:prstGeom prst="straightConnector1">
            <a:avLst/>
          </a:prstGeom>
          <a:ln w="28575">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15" name="Title 1"/>
          <p:cNvSpPr txBox="1">
            <a:spLocks/>
          </p:cNvSpPr>
          <p:nvPr/>
        </p:nvSpPr>
        <p:spPr>
          <a:xfrm>
            <a:off x="379514" y="182215"/>
            <a:ext cx="11524432" cy="1063487"/>
          </a:xfrm>
          <a:prstGeom prst="rect">
            <a:avLst/>
          </a:prstGeom>
        </p:spPr>
        <p:txBody>
          <a:bodyPr/>
          <a:lst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dirty="0" smtClean="0"/>
              <a:t>Hybrid Music Store Search using PortBridge</a:t>
            </a:r>
            <a:endParaRPr lang="en-US" dirty="0"/>
          </a:p>
        </p:txBody>
      </p:sp>
      <p:sp>
        <p:nvSpPr>
          <p:cNvPr id="26" name="Rectangle 25"/>
          <p:cNvSpPr/>
          <p:nvPr/>
        </p:nvSpPr>
        <p:spPr>
          <a:xfrm>
            <a:off x="578548" y="3520599"/>
            <a:ext cx="1617568" cy="11426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Garamond" panose="02020404030301010803" pitchFamily="18" charset="0"/>
              </a:rPr>
              <a:t>ElasticSearch</a:t>
            </a:r>
            <a:endParaRPr lang="en-US" dirty="0">
              <a:latin typeface="Garamond" panose="02020404030301010803" pitchFamily="18" charset="0"/>
            </a:endParaRPr>
          </a:p>
        </p:txBody>
      </p:sp>
      <p:sp>
        <p:nvSpPr>
          <p:cNvPr id="12" name="Rectangle 11"/>
          <p:cNvSpPr/>
          <p:nvPr/>
        </p:nvSpPr>
        <p:spPr>
          <a:xfrm>
            <a:off x="7648072" y="1188723"/>
            <a:ext cx="4402872" cy="369332"/>
          </a:xfrm>
          <a:prstGeom prst="rect">
            <a:avLst/>
          </a:prstGeom>
        </p:spPr>
        <p:txBody>
          <a:bodyPr wrap="none">
            <a:spAutoFit/>
          </a:bodyPr>
          <a:lstStyle/>
          <a:p>
            <a:r>
              <a:rPr lang="en-US" dirty="0">
                <a:latin typeface="Segoe UI" panose="020B0502040204020203" pitchFamily="34" charset="0"/>
                <a:cs typeface="Segoe UI" panose="020B0502040204020203" pitchFamily="34" charset="0"/>
                <a:hlinkClick r:id="rId2"/>
              </a:rPr>
              <a:t>http://</a:t>
            </a:r>
            <a:r>
              <a:rPr lang="en-US" dirty="0" smtClean="0">
                <a:latin typeface="Segoe UI" panose="020B0502040204020203" pitchFamily="34" charset="0"/>
                <a:cs typeface="Segoe UI" panose="020B0502040204020203" pitchFamily="34" charset="0"/>
                <a:hlinkClick r:id="rId2"/>
              </a:rPr>
              <a:t>mvcmusichybrid.azurewebsites.net</a:t>
            </a:r>
            <a:r>
              <a:rPr lang="en-US" dirty="0" smtClean="0">
                <a:latin typeface="Segoe UI" panose="020B0502040204020203" pitchFamily="34" charset="0"/>
                <a:cs typeface="Segoe UI" panose="020B0502040204020203" pitchFamily="34" charset="0"/>
              </a:rPr>
              <a:t> </a:t>
            </a:r>
            <a:endParaRPr lang="en-US" dirty="0">
              <a:latin typeface="Segoe UI" panose="020B0502040204020203" pitchFamily="34" charset="0"/>
              <a:cs typeface="Segoe UI" panose="020B0502040204020203" pitchFamily="34" charset="0"/>
            </a:endParaRPr>
          </a:p>
        </p:txBody>
      </p:sp>
      <p:sp>
        <p:nvSpPr>
          <p:cNvPr id="13" name="Rectangle 12"/>
          <p:cNvSpPr/>
          <p:nvPr/>
        </p:nvSpPr>
        <p:spPr>
          <a:xfrm>
            <a:off x="8544604" y="4831530"/>
            <a:ext cx="3671198" cy="369332"/>
          </a:xfrm>
          <a:prstGeom prst="rect">
            <a:avLst/>
          </a:prstGeom>
        </p:spPr>
        <p:txBody>
          <a:bodyPr wrap="none">
            <a:spAutoFit/>
          </a:bodyPr>
          <a:lstStyle/>
          <a:p>
            <a:r>
              <a:rPr lang="en-US" dirty="0">
                <a:latin typeface="Segoe UI" panose="020B0502040204020203" pitchFamily="34" charset="0"/>
                <a:cs typeface="Segoe UI" panose="020B0502040204020203" pitchFamily="34" charset="0"/>
                <a:hlinkClick r:id="rId3"/>
              </a:rPr>
              <a:t>http://</a:t>
            </a:r>
            <a:r>
              <a:rPr lang="en-US" dirty="0" smtClean="0">
                <a:latin typeface="Segoe UI" panose="020B0502040204020203" pitchFamily="34" charset="0"/>
                <a:cs typeface="Segoe UI" panose="020B0502040204020203" pitchFamily="34" charset="0"/>
                <a:hlinkClick r:id="rId3"/>
              </a:rPr>
              <a:t>piwikvm.cloudapp.net:9200</a:t>
            </a:r>
            <a:r>
              <a:rPr lang="en-US" dirty="0" smtClean="0">
                <a:latin typeface="Segoe UI" panose="020B0502040204020203" pitchFamily="34" charset="0"/>
                <a:cs typeface="Segoe UI" panose="020B0502040204020203" pitchFamily="34" charset="0"/>
              </a:rPr>
              <a:t> </a:t>
            </a:r>
            <a:endParaRPr lang="en-US" dirty="0">
              <a:latin typeface="Segoe UI" panose="020B0502040204020203" pitchFamily="34" charset="0"/>
              <a:cs typeface="Segoe UI" panose="020B0502040204020203" pitchFamily="34" charset="0"/>
            </a:endParaRPr>
          </a:p>
        </p:txBody>
      </p:sp>
      <p:sp>
        <p:nvSpPr>
          <p:cNvPr id="14" name="Rectangle 13"/>
          <p:cNvSpPr/>
          <p:nvPr/>
        </p:nvSpPr>
        <p:spPr>
          <a:xfrm>
            <a:off x="379514" y="1979271"/>
            <a:ext cx="6079159" cy="4016415"/>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TextBox 15"/>
          <p:cNvSpPr txBox="1"/>
          <p:nvPr/>
        </p:nvSpPr>
        <p:spPr>
          <a:xfrm>
            <a:off x="537600" y="5487054"/>
            <a:ext cx="3998467" cy="369332"/>
          </a:xfrm>
          <a:prstGeom prst="rect">
            <a:avLst/>
          </a:prstGeom>
          <a:noFill/>
        </p:spPr>
        <p:txBody>
          <a:bodyPr wrap="none" rtlCol="0">
            <a:spAutoFit/>
          </a:bodyPr>
          <a:lstStyle/>
          <a:p>
            <a:r>
              <a:rPr lang="en-US" u="sng" dirty="0" smtClean="0">
                <a:latin typeface="Segoe UI" panose="020B0502040204020203" pitchFamily="34" charset="0"/>
                <a:cs typeface="Segoe UI" panose="020B0502040204020203" pitchFamily="34" charset="0"/>
              </a:rPr>
              <a:t>My local machine (private datacenter)</a:t>
            </a:r>
            <a:endParaRPr lang="en-US" u="sng"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68591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PortBridge Setup</a:t>
            </a:r>
            <a:endParaRPr lang="en-US" dirty="0"/>
          </a:p>
        </p:txBody>
      </p:sp>
      <p:sp>
        <p:nvSpPr>
          <p:cNvPr id="3" name="Text Placeholder 2"/>
          <p:cNvSpPr>
            <a:spLocks noGrp="1"/>
          </p:cNvSpPr>
          <p:nvPr>
            <p:ph type="body" sz="quarter" idx="10"/>
          </p:nvPr>
        </p:nvSpPr>
        <p:spPr>
          <a:xfrm>
            <a:off x="250423" y="868101"/>
            <a:ext cx="11653523" cy="5804704"/>
          </a:xfrm>
        </p:spPr>
        <p:txBody>
          <a:bodyPr/>
          <a:lstStyle/>
          <a:p>
            <a:pPr marL="342900" indent="-342900">
              <a:buFont typeface="+mj-lt"/>
              <a:buAutoNum type="arabicParenR"/>
            </a:pPr>
            <a:r>
              <a:rPr lang="en-US" sz="1800" dirty="0" smtClean="0"/>
              <a:t>Create </a:t>
            </a:r>
            <a:r>
              <a:rPr lang="en-US" sz="1800" dirty="0" err="1" smtClean="0"/>
              <a:t>ServiceBus</a:t>
            </a:r>
            <a:r>
              <a:rPr lang="en-US" sz="1800" dirty="0" smtClean="0"/>
              <a:t> Namespace named </a:t>
            </a:r>
            <a:r>
              <a:rPr lang="en-US" sz="1800" dirty="0" err="1" smtClean="0"/>
              <a:t>portbridge</a:t>
            </a:r>
            <a:endParaRPr lang="en-US" sz="1800" dirty="0" smtClean="0"/>
          </a:p>
          <a:p>
            <a:pPr marL="342900" indent="-342900">
              <a:buFont typeface="+mj-lt"/>
              <a:buAutoNum type="arabicParenR"/>
            </a:pPr>
            <a:r>
              <a:rPr lang="en-US" sz="1800" dirty="0" smtClean="0"/>
              <a:t>Run ElasticSearch on local machine (private datacenter)</a:t>
            </a:r>
          </a:p>
          <a:p>
            <a:pPr marL="342900" indent="-342900">
              <a:buFont typeface="+mj-lt"/>
              <a:buAutoNum type="arabicParenR"/>
            </a:pPr>
            <a:r>
              <a:rPr lang="en-US" sz="1800" dirty="0" smtClean="0"/>
              <a:t>Configure PortBridge Service on local machine</a:t>
            </a:r>
          </a:p>
          <a:p>
            <a:pPr marL="342900" indent="-342900">
              <a:buFont typeface="+mj-lt"/>
              <a:buAutoNum type="arabicParenR"/>
            </a:pPr>
            <a:r>
              <a:rPr lang="en-US" sz="1800" dirty="0" smtClean="0"/>
              <a:t>Run PortBridge Service on local machine</a:t>
            </a:r>
          </a:p>
          <a:p>
            <a:pPr marL="342900" indent="-342900">
              <a:buFont typeface="+mj-lt"/>
              <a:buAutoNum type="arabicParenR"/>
            </a:pPr>
            <a:r>
              <a:rPr lang="en-US" sz="1800" dirty="0" smtClean="0"/>
              <a:t>Configure PortBridge Agent on a VM</a:t>
            </a:r>
          </a:p>
          <a:p>
            <a:pPr marL="342900" indent="-342900">
              <a:buFont typeface="+mj-lt"/>
              <a:buAutoNum type="arabicParenR"/>
            </a:pPr>
            <a:r>
              <a:rPr lang="en-US" sz="1800" dirty="0" smtClean="0"/>
              <a:t>Run PortBridge Agent on a VM</a:t>
            </a:r>
          </a:p>
          <a:p>
            <a:pPr marL="342900" indent="-342900">
              <a:buFont typeface="+mj-lt"/>
              <a:buAutoNum type="arabicParenR"/>
            </a:pPr>
            <a:r>
              <a:rPr lang="en-US" sz="1800" dirty="0" smtClean="0"/>
              <a:t>Open VM endpoints for ElasticSearch (9200,9300)</a:t>
            </a:r>
          </a:p>
          <a:p>
            <a:pPr marL="342900" indent="-342900">
              <a:buFont typeface="+mj-lt"/>
              <a:buAutoNum type="arabicParenR"/>
            </a:pPr>
            <a:r>
              <a:rPr lang="en-US" sz="1800" dirty="0" smtClean="0"/>
              <a:t>Test </a:t>
            </a:r>
            <a:r>
              <a:rPr lang="en-US" sz="1800" dirty="0"/>
              <a:t>basic connectivity </a:t>
            </a:r>
            <a:r>
              <a:rPr lang="en-US" sz="1800" dirty="0">
                <a:hlinkClick r:id="rId2"/>
              </a:rPr>
              <a:t>http://</a:t>
            </a:r>
            <a:r>
              <a:rPr lang="en-US" sz="1800" dirty="0" smtClean="0">
                <a:hlinkClick r:id="rId2"/>
              </a:rPr>
              <a:t>piwikvm.cloudapp.net:9200</a:t>
            </a:r>
            <a:endParaRPr lang="en-US" sz="1800" dirty="0" smtClean="0"/>
          </a:p>
          <a:p>
            <a:pPr marL="342900" indent="-342900">
              <a:buFont typeface="+mj-lt"/>
              <a:buAutoNum type="arabicParenR"/>
            </a:pPr>
            <a:r>
              <a:rPr lang="en-US" sz="1800" dirty="0" smtClean="0"/>
              <a:t>Deploy </a:t>
            </a:r>
            <a:r>
              <a:rPr lang="en-US" sz="1800" dirty="0" err="1" smtClean="0"/>
              <a:t>Mvc</a:t>
            </a:r>
            <a:r>
              <a:rPr lang="en-US" sz="1800" dirty="0" smtClean="0"/>
              <a:t> Music Hybrid as another website (</a:t>
            </a:r>
            <a:r>
              <a:rPr lang="en-US" sz="1800" dirty="0" smtClean="0">
                <a:hlinkClick r:id="rId3"/>
              </a:rPr>
              <a:t>http://mvcmusichybrid.azurewebsites.net</a:t>
            </a:r>
            <a:r>
              <a:rPr lang="en-US" sz="1800" dirty="0" smtClean="0"/>
              <a:t> )</a:t>
            </a:r>
          </a:p>
          <a:p>
            <a:pPr marL="342900" indent="-342900">
              <a:buFont typeface="+mj-lt"/>
              <a:buAutoNum type="arabicParenR"/>
            </a:pPr>
            <a:r>
              <a:rPr lang="en-US" sz="1800" dirty="0" smtClean="0"/>
              <a:t>Configure Music Store to point to the new search endpoint (using Web Sites Configuration </a:t>
            </a:r>
            <a:r>
              <a:rPr lang="en-US" sz="1800" dirty="0"/>
              <a:t>in portal) </a:t>
            </a:r>
            <a:r>
              <a:rPr lang="en-US" sz="1800" dirty="0">
                <a:hlinkClick r:id="rId3"/>
              </a:rPr>
              <a:t>http://</a:t>
            </a:r>
            <a:r>
              <a:rPr lang="en-US" sz="1800" dirty="0" smtClean="0">
                <a:hlinkClick r:id="rId3"/>
              </a:rPr>
              <a:t>mvcmusichybrid.azurewebsites.net</a:t>
            </a:r>
            <a:r>
              <a:rPr lang="en-US" sz="1800" dirty="0" smtClean="0"/>
              <a:t> </a:t>
            </a:r>
          </a:p>
          <a:p>
            <a:pPr marL="342900" indent="-342900">
              <a:buFont typeface="+mj-lt"/>
              <a:buAutoNum type="arabicParenR"/>
            </a:pPr>
            <a:r>
              <a:rPr lang="en-US" sz="1800" dirty="0" err="1" smtClean="0"/>
              <a:t>Reindex</a:t>
            </a:r>
            <a:r>
              <a:rPr lang="en-US" sz="1800" dirty="0" smtClean="0"/>
              <a:t> </a:t>
            </a:r>
            <a:r>
              <a:rPr lang="en-US" sz="1800" dirty="0"/>
              <a:t>Music Albums </a:t>
            </a:r>
            <a:r>
              <a:rPr lang="en-US" sz="1800" dirty="0">
                <a:hlinkClick r:id="rId4" invalidUrl="http:///"/>
              </a:rPr>
              <a:t>http</a:t>
            </a:r>
            <a:r>
              <a:rPr lang="en-US" sz="1800" dirty="0" smtClean="0">
                <a:hlinkClick r:id="rId5" invalidUrl="http:///"/>
              </a:rPr>
              <a:t>://</a:t>
            </a:r>
            <a:r>
              <a:rPr lang="en-US" sz="1800" dirty="0">
                <a:hlinkClick r:id="rId3"/>
              </a:rPr>
              <a:t>mvcmusichybrid</a:t>
            </a:r>
            <a:r>
              <a:rPr lang="en-US" sz="1800" dirty="0" smtClean="0">
                <a:hlinkClick r:id="rId6"/>
              </a:rPr>
              <a:t>.azurewebsites.net/StoreManager/ReIndex</a:t>
            </a:r>
            <a:r>
              <a:rPr lang="en-US" sz="1800" dirty="0" smtClean="0"/>
              <a:t> </a:t>
            </a:r>
          </a:p>
          <a:p>
            <a:pPr marL="342900" indent="-342900">
              <a:buFont typeface="+mj-lt"/>
              <a:buAutoNum type="arabicParenR"/>
            </a:pPr>
            <a:r>
              <a:rPr lang="en-US" sz="1800" dirty="0" smtClean="0"/>
              <a:t>Test index data (</a:t>
            </a:r>
            <a:r>
              <a:rPr lang="en-US" sz="1800" dirty="0">
                <a:hlinkClick r:id="rId7"/>
              </a:rPr>
              <a:t>http://piwikvm.cloudapp.net:9200/_plugin/head</a:t>
            </a:r>
            <a:r>
              <a:rPr lang="en-US" sz="1800" dirty="0" smtClean="0">
                <a:hlinkClick r:id="rId7"/>
              </a:rPr>
              <a:t>/</a:t>
            </a:r>
            <a:r>
              <a:rPr lang="en-US" sz="1800" dirty="0" smtClean="0"/>
              <a:t> )</a:t>
            </a:r>
          </a:p>
          <a:p>
            <a:pPr marL="342900" indent="-342900">
              <a:buFont typeface="+mj-lt"/>
              <a:buAutoNum type="arabicParenR"/>
            </a:pPr>
            <a:r>
              <a:rPr lang="en-US" sz="1800" dirty="0" smtClean="0"/>
              <a:t>Test Browse and Search functionality</a:t>
            </a:r>
          </a:p>
          <a:p>
            <a:pPr marL="342900" indent="-342900">
              <a:buFont typeface="+mj-lt"/>
              <a:buAutoNum type="arabicParenR"/>
            </a:pPr>
            <a:endParaRPr lang="en-US" sz="1800" dirty="0" smtClean="0"/>
          </a:p>
          <a:p>
            <a:pPr marL="342900" indent="-342900">
              <a:buFont typeface="+mj-lt"/>
              <a:buAutoNum type="arabicParenR"/>
            </a:pPr>
            <a:endParaRPr lang="en-US" sz="1800" dirty="0"/>
          </a:p>
        </p:txBody>
      </p:sp>
    </p:spTree>
    <p:extLst>
      <p:ext uri="{BB962C8B-B14F-4D97-AF65-F5344CB8AC3E}">
        <p14:creationId xmlns:p14="http://schemas.microsoft.com/office/powerpoint/2010/main" val="1330530228"/>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p:cNvSpPr txBox="1"/>
          <p:nvPr/>
        </p:nvSpPr>
        <p:spPr>
          <a:xfrm>
            <a:off x="2013995" y="6488668"/>
            <a:ext cx="8655318" cy="369332"/>
          </a:xfrm>
          <a:prstGeom prst="rect">
            <a:avLst/>
          </a:prstGeom>
          <a:noFill/>
        </p:spPr>
        <p:txBody>
          <a:bodyPr wrap="none" rtlCol="0">
            <a:spAutoFit/>
          </a:bodyPr>
          <a:lstStyle/>
          <a:p>
            <a:r>
              <a:rPr lang="en-US" i="1" dirty="0" smtClean="0">
                <a:solidFill>
                  <a:schemeClr val="tx1">
                    <a:lumMod val="85000"/>
                    <a:lumOff val="15000"/>
                  </a:schemeClr>
                </a:solidFill>
              </a:rPr>
              <a:t>Source: http</a:t>
            </a:r>
            <a:r>
              <a:rPr lang="en-US" i="1" dirty="0">
                <a:solidFill>
                  <a:schemeClr val="tx1">
                    <a:lumMod val="85000"/>
                    <a:lumOff val="15000"/>
                  </a:schemeClr>
                </a:solidFill>
              </a:rPr>
              <a:t>://wallpaperuser.com/wp-content/uploads/2012/01/demon-cat-wallpaper.jpg</a:t>
            </a:r>
          </a:p>
        </p:txBody>
      </p:sp>
    </p:spTree>
    <p:extLst>
      <p:ext uri="{BB962C8B-B14F-4D97-AF65-F5344CB8AC3E}">
        <p14:creationId xmlns:p14="http://schemas.microsoft.com/office/powerpoint/2010/main" val="536096138"/>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Hybrid Music Store</a:t>
            </a:r>
            <a:endParaRPr lang="en-US" dirty="0"/>
          </a:p>
        </p:txBody>
      </p:sp>
    </p:spTree>
    <p:extLst>
      <p:ext uri="{BB962C8B-B14F-4D97-AF65-F5344CB8AC3E}">
        <p14:creationId xmlns:p14="http://schemas.microsoft.com/office/powerpoint/2010/main" val="398996857"/>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186" y="2683910"/>
            <a:ext cx="12070814" cy="1696639"/>
          </a:xfrm>
        </p:spPr>
        <p:txBody>
          <a:bodyPr>
            <a:noAutofit/>
          </a:bodyPr>
          <a:lstStyle/>
          <a:p>
            <a:r>
              <a:rPr lang="en-US" sz="6600" dirty="0" smtClean="0"/>
              <a:t>Scaling </a:t>
            </a:r>
            <a:r>
              <a:rPr lang="en-US" sz="6600" dirty="0" err="1" smtClean="0"/>
              <a:t>SignalR</a:t>
            </a:r>
            <a:r>
              <a:rPr lang="en-US" sz="6600" dirty="0" smtClean="0"/>
              <a:t> with Service Bus</a:t>
            </a:r>
            <a:endParaRPr lang="en-US" sz="6600" dirty="0"/>
          </a:p>
        </p:txBody>
      </p:sp>
    </p:spTree>
    <p:extLst>
      <p:ext uri="{BB962C8B-B14F-4D97-AF65-F5344CB8AC3E}">
        <p14:creationId xmlns:p14="http://schemas.microsoft.com/office/powerpoint/2010/main" val="2657584035"/>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SignalR</a:t>
            </a:r>
            <a:r>
              <a:rPr lang="en-US" dirty="0"/>
              <a:t> – Makes Real Time Web “Easy”</a:t>
            </a:r>
          </a:p>
        </p:txBody>
      </p:sp>
      <p:sp>
        <p:nvSpPr>
          <p:cNvPr id="3" name="Content Placeholder 2"/>
          <p:cNvSpPr>
            <a:spLocks noGrp="1"/>
          </p:cNvSpPr>
          <p:nvPr>
            <p:ph sz="quarter" idx="10"/>
          </p:nvPr>
        </p:nvSpPr>
        <p:spPr>
          <a:xfrm>
            <a:off x="379514" y="1399940"/>
            <a:ext cx="11525250" cy="3954258"/>
          </a:xfrm>
        </p:spPr>
        <p:txBody>
          <a:bodyPr/>
          <a:lstStyle/>
          <a:p>
            <a:r>
              <a:rPr lang="en-US" dirty="0" smtClean="0"/>
              <a:t>At its root, it’s just pub-sub</a:t>
            </a:r>
          </a:p>
          <a:p>
            <a:r>
              <a:rPr lang="en-US" dirty="0" smtClean="0"/>
              <a:t>C# on the server in “hubs”</a:t>
            </a:r>
          </a:p>
          <a:p>
            <a:r>
              <a:rPr lang="en-US" dirty="0" smtClean="0"/>
              <a:t>Serializes messages as JSON</a:t>
            </a:r>
          </a:p>
          <a:p>
            <a:r>
              <a:rPr lang="en-US" dirty="0" smtClean="0"/>
              <a:t>Uses the best transport available and scales back as negotiated</a:t>
            </a:r>
          </a:p>
          <a:p>
            <a:r>
              <a:rPr lang="en-US" dirty="0" smtClean="0"/>
              <a:t>Client can be anything that can </a:t>
            </a:r>
            <a:r>
              <a:rPr lang="en-US" dirty="0" err="1" smtClean="0"/>
              <a:t>deserialize</a:t>
            </a:r>
            <a:r>
              <a:rPr lang="en-US" dirty="0" smtClean="0"/>
              <a:t> JSON</a:t>
            </a:r>
          </a:p>
          <a:p>
            <a:pPr lvl="1"/>
            <a:r>
              <a:rPr lang="en-US" dirty="0" smtClean="0"/>
              <a:t>Lots of pre-existing clients</a:t>
            </a:r>
            <a:endParaRPr lang="en-US" dirty="0"/>
          </a:p>
        </p:txBody>
      </p:sp>
    </p:spTree>
    <p:extLst>
      <p:ext uri="{BB962C8B-B14F-4D97-AF65-F5344CB8AC3E}">
        <p14:creationId xmlns:p14="http://schemas.microsoft.com/office/powerpoint/2010/main" val="2772234717"/>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SignalR</a:t>
            </a:r>
            <a:r>
              <a:rPr lang="en-US" dirty="0" smtClean="0"/>
              <a:t> with Service Bus</a:t>
            </a:r>
            <a:endParaRPr lang="en-US" dirty="0"/>
          </a:p>
        </p:txBody>
      </p:sp>
    </p:spTree>
    <p:extLst>
      <p:ext uri="{BB962C8B-B14F-4D97-AF65-F5344CB8AC3E}">
        <p14:creationId xmlns:p14="http://schemas.microsoft.com/office/powerpoint/2010/main" val="4034745778"/>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186" y="2683910"/>
            <a:ext cx="12070814" cy="1696639"/>
          </a:xfrm>
        </p:spPr>
        <p:txBody>
          <a:bodyPr>
            <a:noAutofit/>
          </a:bodyPr>
          <a:lstStyle/>
          <a:p>
            <a:r>
              <a:rPr lang="en-US" sz="6600" dirty="0" smtClean="0"/>
              <a:t>Office 365 Domain Authentication</a:t>
            </a:r>
            <a:endParaRPr lang="en-US" sz="6600" dirty="0"/>
          </a:p>
        </p:txBody>
      </p:sp>
    </p:spTree>
    <p:extLst>
      <p:ext uri="{BB962C8B-B14F-4D97-AF65-F5344CB8AC3E}">
        <p14:creationId xmlns:p14="http://schemas.microsoft.com/office/powerpoint/2010/main" val="22159808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90144" y="3056550"/>
            <a:ext cx="11375135" cy="1063487"/>
          </a:xfrm>
          <a:prstGeom prst="rect">
            <a:avLst/>
          </a:prstGeom>
        </p:spPr>
        <p:txBody>
          <a:bodyPr vert="horz" lIns="91409" tIns="45705" rIns="91409" bIns="45705" rtlCol="0" anchor="t" anchorCtr="0">
            <a:noAutofit/>
          </a:bodyPr>
          <a:lst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sz="8000" dirty="0" smtClean="0"/>
              <a:t>It’s about web apps</a:t>
            </a:r>
            <a:endParaRPr lang="en-US" sz="8000" dirty="0"/>
          </a:p>
        </p:txBody>
      </p:sp>
    </p:spTree>
    <p:extLst>
      <p:ext uri="{BB962C8B-B14F-4D97-AF65-F5344CB8AC3E}">
        <p14:creationId xmlns:p14="http://schemas.microsoft.com/office/powerpoint/2010/main" val="2111324661"/>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Identity with Office 365</a:t>
            </a:r>
            <a:endParaRPr lang="en-US" dirty="0"/>
          </a:p>
        </p:txBody>
      </p:sp>
      <p:sp>
        <p:nvSpPr>
          <p:cNvPr id="3" name="Text Placeholder 2"/>
          <p:cNvSpPr>
            <a:spLocks noGrp="1"/>
          </p:cNvSpPr>
          <p:nvPr>
            <p:ph type="body" sz="quarter" idx="10"/>
          </p:nvPr>
        </p:nvSpPr>
        <p:spPr>
          <a:xfrm>
            <a:off x="269239" y="1189495"/>
            <a:ext cx="11653523" cy="615522"/>
          </a:xfrm>
        </p:spPr>
        <p:txBody>
          <a:bodyPr/>
          <a:lstStyle/>
          <a:p>
            <a:r>
              <a:rPr lang="en-US" sz="3137" dirty="0"/>
              <a:t>Authenticating users who are members of your O365 domain</a:t>
            </a:r>
          </a:p>
        </p:txBody>
      </p:sp>
      <p:sp>
        <p:nvSpPr>
          <p:cNvPr id="45" name="Rectangle 44"/>
          <p:cNvSpPr/>
          <p:nvPr/>
        </p:nvSpPr>
        <p:spPr bwMode="auto">
          <a:xfrm>
            <a:off x="9610694" y="2507250"/>
            <a:ext cx="1792830" cy="17928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Rectangle 55"/>
          <p:cNvSpPr/>
          <p:nvPr/>
        </p:nvSpPr>
        <p:spPr bwMode="auto">
          <a:xfrm>
            <a:off x="6758560" y="2507250"/>
            <a:ext cx="1792830" cy="17928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8551391" y="2317638"/>
            <a:ext cx="3021658" cy="1982442"/>
            <a:chOff x="1379684" y="4488795"/>
            <a:chExt cx="3082249" cy="2022194"/>
          </a:xfrm>
        </p:grpSpPr>
        <p:sp>
          <p:nvSpPr>
            <p:cNvPr id="33" name="Rectangle 32"/>
            <p:cNvSpPr/>
            <p:nvPr/>
          </p:nvSpPr>
          <p:spPr bwMode="auto">
            <a:xfrm>
              <a:off x="1379684" y="4488795"/>
              <a:ext cx="3082249" cy="202219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9684" y="4990745"/>
              <a:ext cx="2941466" cy="1018293"/>
            </a:xfrm>
            <a:prstGeom prst="rect">
              <a:avLst/>
            </a:prstGeom>
          </p:spPr>
        </p:pic>
      </p:grpSp>
      <p:grpSp>
        <p:nvGrpSpPr>
          <p:cNvPr id="7" name="Group 6"/>
          <p:cNvGrpSpPr/>
          <p:nvPr/>
        </p:nvGrpSpPr>
        <p:grpSpPr>
          <a:xfrm>
            <a:off x="4611870" y="2317638"/>
            <a:ext cx="3021658" cy="1982442"/>
            <a:chOff x="6967684" y="4454883"/>
            <a:chExt cx="3082249" cy="2022194"/>
          </a:xfrm>
          <a:solidFill>
            <a:srgbClr val="0072C6"/>
          </a:solidFill>
        </p:grpSpPr>
        <p:sp>
          <p:nvSpPr>
            <p:cNvPr id="36" name="Rectangle 35"/>
            <p:cNvSpPr/>
            <p:nvPr/>
          </p:nvSpPr>
          <p:spPr bwMode="auto">
            <a:xfrm>
              <a:off x="6967684" y="4454883"/>
              <a:ext cx="3082249" cy="202219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39" name="Picture 38" descr="Azure_icon_wht-09.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91960" y="4549129"/>
              <a:ext cx="1833696" cy="1833700"/>
            </a:xfrm>
            <a:prstGeom prst="rect">
              <a:avLst/>
            </a:prstGeom>
            <a:grpFill/>
          </p:spPr>
        </p:pic>
      </p:grpSp>
      <p:grpSp>
        <p:nvGrpSpPr>
          <p:cNvPr id="12" name="Group 11"/>
          <p:cNvGrpSpPr/>
          <p:nvPr/>
        </p:nvGrpSpPr>
        <p:grpSpPr>
          <a:xfrm>
            <a:off x="672347" y="2285803"/>
            <a:ext cx="3021658" cy="1982442"/>
            <a:chOff x="1767279" y="4736820"/>
            <a:chExt cx="3082249" cy="2022194"/>
          </a:xfrm>
        </p:grpSpPr>
        <p:sp>
          <p:nvSpPr>
            <p:cNvPr id="50" name="Rectangle 49"/>
            <p:cNvSpPr/>
            <p:nvPr/>
          </p:nvSpPr>
          <p:spPr bwMode="auto">
            <a:xfrm>
              <a:off x="1767279" y="4736820"/>
              <a:ext cx="3082249" cy="2022194"/>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36285" y="5359305"/>
              <a:ext cx="2744236" cy="777223"/>
            </a:xfrm>
            <a:prstGeom prst="rect">
              <a:avLst/>
            </a:prstGeom>
          </p:spPr>
        </p:pic>
      </p:grpSp>
      <p:cxnSp>
        <p:nvCxnSpPr>
          <p:cNvPr id="59" name="Straight Arrow Connector 58"/>
          <p:cNvCxnSpPr/>
          <p:nvPr/>
        </p:nvCxnSpPr>
        <p:spPr>
          <a:xfrm>
            <a:off x="3949535" y="2631753"/>
            <a:ext cx="4346865" cy="11319"/>
          </a:xfrm>
          <a:prstGeom prst="straightConnector1">
            <a:avLst/>
          </a:prstGeom>
          <a:ln w="57150">
            <a:solidFill>
              <a:schemeClr val="tx2">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3949535" y="3931683"/>
            <a:ext cx="4346865" cy="3207"/>
          </a:xfrm>
          <a:prstGeom prst="straightConnector1">
            <a:avLst/>
          </a:prstGeom>
          <a:ln w="57150">
            <a:solidFill>
              <a:schemeClr val="tx2">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3949534" y="3308858"/>
            <a:ext cx="487977" cy="0"/>
          </a:xfrm>
          <a:prstGeom prst="straightConnector1">
            <a:avLst/>
          </a:prstGeom>
          <a:ln w="57150">
            <a:solidFill>
              <a:schemeClr val="tx2">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7808422" y="3012836"/>
            <a:ext cx="487977" cy="0"/>
          </a:xfrm>
          <a:prstGeom prst="straightConnector1">
            <a:avLst/>
          </a:prstGeom>
          <a:ln w="57150">
            <a:solidFill>
              <a:schemeClr val="tx2">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808422" y="3519149"/>
            <a:ext cx="487977" cy="0"/>
          </a:xfrm>
          <a:prstGeom prst="straightConnector1">
            <a:avLst/>
          </a:prstGeom>
          <a:ln w="57150">
            <a:solidFill>
              <a:schemeClr val="tx2">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294964" y="5006462"/>
            <a:ext cx="11658162" cy="615522"/>
          </a:xfrm>
          <a:prstGeom prst="rect">
            <a:avLst/>
          </a:prstGeom>
          <a:noFill/>
        </p:spPr>
        <p:txBody>
          <a:bodyPr wrap="square" lIns="179285" tIns="143428" rIns="179285" bIns="143428" rtlCol="0">
            <a:spAutoFit/>
          </a:bodyPr>
          <a:lstStyle/>
          <a:p>
            <a:pPr algn="ctr">
              <a:lnSpc>
                <a:spcPct val="90000"/>
              </a:lnSpc>
            </a:pPr>
            <a:r>
              <a:rPr lang="en-US" sz="2353" dirty="0">
                <a:gradFill>
                  <a:gsLst>
                    <a:gs pos="2917">
                      <a:schemeClr val="tx1"/>
                    </a:gs>
                    <a:gs pos="30000">
                      <a:schemeClr val="tx1"/>
                    </a:gs>
                  </a:gsLst>
                  <a:lin ang="5400000" scaled="0"/>
                </a:gradFill>
              </a:rPr>
              <a:t>Visual Studio authenticates against O365 domain</a:t>
            </a:r>
          </a:p>
        </p:txBody>
      </p:sp>
      <p:sp>
        <p:nvSpPr>
          <p:cNvPr id="75" name="TextBox 74"/>
          <p:cNvSpPr txBox="1"/>
          <p:nvPr/>
        </p:nvSpPr>
        <p:spPr>
          <a:xfrm>
            <a:off x="294964" y="5006462"/>
            <a:ext cx="11658162" cy="615522"/>
          </a:xfrm>
          <a:prstGeom prst="rect">
            <a:avLst/>
          </a:prstGeom>
          <a:noFill/>
        </p:spPr>
        <p:txBody>
          <a:bodyPr wrap="square" lIns="179285" tIns="143428" rIns="179285" bIns="143428" rtlCol="0">
            <a:spAutoFit/>
          </a:bodyPr>
          <a:lstStyle/>
          <a:p>
            <a:pPr algn="ctr">
              <a:lnSpc>
                <a:spcPct val="90000"/>
              </a:lnSpc>
            </a:pPr>
            <a:r>
              <a:rPr lang="en-US" sz="2353" dirty="0">
                <a:gradFill>
                  <a:gsLst>
                    <a:gs pos="2917">
                      <a:schemeClr val="tx1"/>
                    </a:gs>
                    <a:gs pos="30000">
                      <a:schemeClr val="tx1"/>
                    </a:gs>
                  </a:gsLst>
                  <a:lin ang="5400000" scaled="0"/>
                </a:gradFill>
              </a:rPr>
              <a:t>O365 domain configuration added to </a:t>
            </a:r>
            <a:r>
              <a:rPr lang="en-US" sz="2353" dirty="0" err="1">
                <a:gradFill>
                  <a:gsLst>
                    <a:gs pos="2917">
                      <a:schemeClr val="tx1"/>
                    </a:gs>
                    <a:gs pos="30000">
                      <a:schemeClr val="tx1"/>
                    </a:gs>
                  </a:gsLst>
                  <a:lin ang="5400000" scaled="0"/>
                </a:gradFill>
              </a:rPr>
              <a:t>Web.config</a:t>
            </a:r>
            <a:r>
              <a:rPr lang="en-US" sz="2353" dirty="0">
                <a:gradFill>
                  <a:gsLst>
                    <a:gs pos="2917">
                      <a:schemeClr val="tx1"/>
                    </a:gs>
                    <a:gs pos="30000">
                      <a:schemeClr val="tx1"/>
                    </a:gs>
                  </a:gsLst>
                  <a:lin ang="5400000" scaled="0"/>
                </a:gradFill>
              </a:rPr>
              <a:t> of web site project</a:t>
            </a:r>
          </a:p>
        </p:txBody>
      </p:sp>
      <p:sp>
        <p:nvSpPr>
          <p:cNvPr id="76" name="TextBox 75"/>
          <p:cNvSpPr txBox="1"/>
          <p:nvPr/>
        </p:nvSpPr>
        <p:spPr>
          <a:xfrm>
            <a:off x="294964" y="5006462"/>
            <a:ext cx="11658162" cy="615522"/>
          </a:xfrm>
          <a:prstGeom prst="rect">
            <a:avLst/>
          </a:prstGeom>
          <a:noFill/>
        </p:spPr>
        <p:txBody>
          <a:bodyPr wrap="square" lIns="179285" tIns="143428" rIns="179285" bIns="143428" rtlCol="0">
            <a:spAutoFit/>
          </a:bodyPr>
          <a:lstStyle/>
          <a:p>
            <a:pPr algn="ctr">
              <a:lnSpc>
                <a:spcPct val="90000"/>
              </a:lnSpc>
            </a:pPr>
            <a:r>
              <a:rPr lang="en-US" sz="2353" dirty="0">
                <a:gradFill>
                  <a:gsLst>
                    <a:gs pos="2917">
                      <a:schemeClr val="tx1"/>
                    </a:gs>
                    <a:gs pos="30000">
                      <a:schemeClr val="tx1"/>
                    </a:gs>
                  </a:gsLst>
                  <a:lin ang="5400000" scaled="0"/>
                </a:gradFill>
              </a:rPr>
              <a:t>Web site published to Windows Azure</a:t>
            </a:r>
          </a:p>
        </p:txBody>
      </p:sp>
      <p:sp>
        <p:nvSpPr>
          <p:cNvPr id="77" name="TextBox 76"/>
          <p:cNvSpPr txBox="1"/>
          <p:nvPr/>
        </p:nvSpPr>
        <p:spPr>
          <a:xfrm>
            <a:off x="294964" y="5006462"/>
            <a:ext cx="11658162" cy="615522"/>
          </a:xfrm>
          <a:prstGeom prst="rect">
            <a:avLst/>
          </a:prstGeom>
          <a:noFill/>
        </p:spPr>
        <p:txBody>
          <a:bodyPr wrap="square" lIns="179285" tIns="143428" rIns="179285" bIns="143428" rtlCol="0">
            <a:spAutoFit/>
          </a:bodyPr>
          <a:lstStyle/>
          <a:p>
            <a:pPr algn="ctr">
              <a:lnSpc>
                <a:spcPct val="90000"/>
              </a:lnSpc>
            </a:pPr>
            <a:r>
              <a:rPr lang="en-US" sz="2353" dirty="0">
                <a:gradFill>
                  <a:gsLst>
                    <a:gs pos="2917">
                      <a:schemeClr val="tx1"/>
                    </a:gs>
                    <a:gs pos="30000">
                      <a:schemeClr val="tx1"/>
                    </a:gs>
                  </a:gsLst>
                  <a:lin ang="5400000" scaled="0"/>
                </a:gradFill>
              </a:rPr>
              <a:t>Users authenticate using their O365 credentials and are validated against the domain</a:t>
            </a:r>
          </a:p>
        </p:txBody>
      </p:sp>
    </p:spTree>
    <p:extLst>
      <p:ext uri="{BB962C8B-B14F-4D97-AF65-F5344CB8AC3E}">
        <p14:creationId xmlns:p14="http://schemas.microsoft.com/office/powerpoint/2010/main" val="385623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par>
                                <p:cTn id="8" presetID="22" presetClass="entr" presetSubtype="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4"/>
                                        </p:tgtEl>
                                        <p:attrNameLst>
                                          <p:attrName>style.visibility</p:attrName>
                                        </p:attrNameLst>
                                      </p:cBhvr>
                                      <p:to>
                                        <p:strVal val="visible"/>
                                      </p:to>
                                    </p:set>
                                    <p:anim calcmode="lin" valueType="num">
                                      <p:cBhvr additive="base">
                                        <p:cTn id="15" dur="500" fill="hold"/>
                                        <p:tgtEl>
                                          <p:spTgt spid="74"/>
                                        </p:tgtEl>
                                        <p:attrNameLst>
                                          <p:attrName>ppt_x</p:attrName>
                                        </p:attrNameLst>
                                      </p:cBhvr>
                                      <p:tavLst>
                                        <p:tav tm="0">
                                          <p:val>
                                            <p:strVal val="#ppt_x"/>
                                          </p:val>
                                        </p:tav>
                                        <p:tav tm="100000">
                                          <p:val>
                                            <p:strVal val="#ppt_x"/>
                                          </p:val>
                                        </p:tav>
                                      </p:tavLst>
                                    </p:anim>
                                    <p:anim calcmode="lin" valueType="num">
                                      <p:cBhvr additive="base">
                                        <p:cTn id="16" dur="500" fill="hold"/>
                                        <p:tgtEl>
                                          <p:spTgt spid="74"/>
                                        </p:tgtEl>
                                        <p:attrNameLst>
                                          <p:attrName>ppt_y</p:attrName>
                                        </p:attrNameLst>
                                      </p:cBhvr>
                                      <p:tavLst>
                                        <p:tav tm="0">
                                          <p:val>
                                            <p:strVal val="1+#ppt_h/2"/>
                                          </p:val>
                                        </p:tav>
                                        <p:tav tm="100000">
                                          <p:val>
                                            <p:strVal val="#ppt_y"/>
                                          </p:val>
                                        </p:tav>
                                      </p:tavLst>
                                    </p:anim>
                                  </p:childTnLst>
                                </p:cTn>
                              </p:par>
                              <p:par>
                                <p:cTn id="17" presetID="22" presetClass="entr" presetSubtype="8"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wipe(left)">
                                      <p:cBhvr>
                                        <p:cTn id="19" dur="500"/>
                                        <p:tgtEl>
                                          <p:spTgt spid="5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74"/>
                                        </p:tgtEl>
                                      </p:cBhvr>
                                    </p:animEffect>
                                    <p:set>
                                      <p:cBhvr>
                                        <p:cTn id="24" dur="1" fill="hold">
                                          <p:stCondLst>
                                            <p:cond delay="499"/>
                                          </p:stCondLst>
                                        </p:cTn>
                                        <p:tgtEl>
                                          <p:spTgt spid="74"/>
                                        </p:tgtEl>
                                        <p:attrNameLst>
                                          <p:attrName>style.visibility</p:attrName>
                                        </p:attrNameLst>
                                      </p:cBhvr>
                                      <p:to>
                                        <p:strVal val="hidden"/>
                                      </p:to>
                                    </p:set>
                                  </p:childTnLst>
                                </p:cTn>
                              </p:par>
                              <p:par>
                                <p:cTn id="25" presetID="2" presetClass="entr" presetSubtype="4" fill="hold" grpId="0" nodeType="withEffect">
                                  <p:stCondLst>
                                    <p:cond delay="0"/>
                                  </p:stCondLst>
                                  <p:childTnLst>
                                    <p:set>
                                      <p:cBhvr>
                                        <p:cTn id="26" dur="1" fill="hold">
                                          <p:stCondLst>
                                            <p:cond delay="0"/>
                                          </p:stCondLst>
                                        </p:cTn>
                                        <p:tgtEl>
                                          <p:spTgt spid="75"/>
                                        </p:tgtEl>
                                        <p:attrNameLst>
                                          <p:attrName>style.visibility</p:attrName>
                                        </p:attrNameLst>
                                      </p:cBhvr>
                                      <p:to>
                                        <p:strVal val="visible"/>
                                      </p:to>
                                    </p:set>
                                    <p:anim calcmode="lin" valueType="num">
                                      <p:cBhvr additive="base">
                                        <p:cTn id="27" dur="500" fill="hold"/>
                                        <p:tgtEl>
                                          <p:spTgt spid="75"/>
                                        </p:tgtEl>
                                        <p:attrNameLst>
                                          <p:attrName>ppt_x</p:attrName>
                                        </p:attrNameLst>
                                      </p:cBhvr>
                                      <p:tavLst>
                                        <p:tav tm="0">
                                          <p:val>
                                            <p:strVal val="#ppt_x"/>
                                          </p:val>
                                        </p:tav>
                                        <p:tav tm="100000">
                                          <p:val>
                                            <p:strVal val="#ppt_x"/>
                                          </p:val>
                                        </p:tav>
                                      </p:tavLst>
                                    </p:anim>
                                    <p:anim calcmode="lin" valueType="num">
                                      <p:cBhvr additive="base">
                                        <p:cTn id="28" dur="500" fill="hold"/>
                                        <p:tgtEl>
                                          <p:spTgt spid="75"/>
                                        </p:tgtEl>
                                        <p:attrNameLst>
                                          <p:attrName>ppt_y</p:attrName>
                                        </p:attrNameLst>
                                      </p:cBhvr>
                                      <p:tavLst>
                                        <p:tav tm="0">
                                          <p:val>
                                            <p:strVal val="1+#ppt_h/2"/>
                                          </p:val>
                                        </p:tav>
                                        <p:tav tm="100000">
                                          <p:val>
                                            <p:strVal val="#ppt_y"/>
                                          </p:val>
                                        </p:tav>
                                      </p:tavLst>
                                    </p:anim>
                                  </p:childTnLst>
                                </p:cTn>
                              </p:par>
                              <p:par>
                                <p:cTn id="29" presetID="22" presetClass="entr" presetSubtype="2" fill="hold" nodeType="with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wipe(right)">
                                      <p:cBhvr>
                                        <p:cTn id="31" dur="500"/>
                                        <p:tgtEl>
                                          <p:spTgt spid="6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59"/>
                                        </p:tgtEl>
                                      </p:cBhvr>
                                    </p:animEffect>
                                    <p:set>
                                      <p:cBhvr>
                                        <p:cTn id="36" dur="1" fill="hold">
                                          <p:stCondLst>
                                            <p:cond delay="499"/>
                                          </p:stCondLst>
                                        </p:cTn>
                                        <p:tgtEl>
                                          <p:spTgt spid="59"/>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60"/>
                                        </p:tgtEl>
                                      </p:cBhvr>
                                    </p:animEffect>
                                    <p:set>
                                      <p:cBhvr>
                                        <p:cTn id="39" dur="1" fill="hold">
                                          <p:stCondLst>
                                            <p:cond delay="499"/>
                                          </p:stCondLst>
                                        </p:cTn>
                                        <p:tgtEl>
                                          <p:spTgt spid="60"/>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75"/>
                                        </p:tgtEl>
                                      </p:cBhvr>
                                    </p:animEffect>
                                    <p:set>
                                      <p:cBhvr>
                                        <p:cTn id="42" dur="1" fill="hold">
                                          <p:stCondLst>
                                            <p:cond delay="499"/>
                                          </p:stCondLst>
                                        </p:cTn>
                                        <p:tgtEl>
                                          <p:spTgt spid="7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wipe(left)">
                                      <p:cBhvr>
                                        <p:cTn id="47" dur="500"/>
                                        <p:tgtEl>
                                          <p:spTgt spid="65"/>
                                        </p:tgtEl>
                                      </p:cBhvr>
                                    </p:animEffect>
                                  </p:childTnLst>
                                </p:cTn>
                              </p:par>
                            </p:childTnLst>
                          </p:cTn>
                        </p:par>
                        <p:par>
                          <p:cTn id="48" fill="hold">
                            <p:stCondLst>
                              <p:cond delay="500"/>
                            </p:stCondLst>
                            <p:childTnLst>
                              <p:par>
                                <p:cTn id="49" presetID="22" presetClass="entr" presetSubtype="1" fill="hold" nodeType="after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wipe(up)">
                                      <p:cBhvr>
                                        <p:cTn id="51" dur="500"/>
                                        <p:tgtEl>
                                          <p:spTgt spid="7"/>
                                        </p:tgtEl>
                                      </p:cBhvr>
                                    </p:animEffect>
                                  </p:childTnLst>
                                </p:cTn>
                              </p:par>
                              <p:par>
                                <p:cTn id="52" presetID="2" presetClass="entr" presetSubtype="4" fill="hold" grpId="0" nodeType="withEffect">
                                  <p:stCondLst>
                                    <p:cond delay="0"/>
                                  </p:stCondLst>
                                  <p:childTnLst>
                                    <p:set>
                                      <p:cBhvr>
                                        <p:cTn id="53" dur="1" fill="hold">
                                          <p:stCondLst>
                                            <p:cond delay="0"/>
                                          </p:stCondLst>
                                        </p:cTn>
                                        <p:tgtEl>
                                          <p:spTgt spid="76"/>
                                        </p:tgtEl>
                                        <p:attrNameLst>
                                          <p:attrName>style.visibility</p:attrName>
                                        </p:attrNameLst>
                                      </p:cBhvr>
                                      <p:to>
                                        <p:strVal val="visible"/>
                                      </p:to>
                                    </p:set>
                                    <p:anim calcmode="lin" valueType="num">
                                      <p:cBhvr additive="base">
                                        <p:cTn id="54" dur="500" fill="hold"/>
                                        <p:tgtEl>
                                          <p:spTgt spid="76"/>
                                        </p:tgtEl>
                                        <p:attrNameLst>
                                          <p:attrName>ppt_x</p:attrName>
                                        </p:attrNameLst>
                                      </p:cBhvr>
                                      <p:tavLst>
                                        <p:tav tm="0">
                                          <p:val>
                                            <p:strVal val="#ppt_x"/>
                                          </p:val>
                                        </p:tav>
                                        <p:tav tm="100000">
                                          <p:val>
                                            <p:strVal val="#ppt_x"/>
                                          </p:val>
                                        </p:tav>
                                      </p:tavLst>
                                    </p:anim>
                                    <p:anim calcmode="lin" valueType="num">
                                      <p:cBhvr additive="base">
                                        <p:cTn id="55"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nodeType="clickEffect">
                                  <p:stCondLst>
                                    <p:cond delay="0"/>
                                  </p:stCondLst>
                                  <p:childTnLst>
                                    <p:animEffect transition="out" filter="fade">
                                      <p:cBhvr>
                                        <p:cTn id="59" dur="500"/>
                                        <p:tgtEl>
                                          <p:spTgt spid="65"/>
                                        </p:tgtEl>
                                      </p:cBhvr>
                                    </p:animEffect>
                                    <p:set>
                                      <p:cBhvr>
                                        <p:cTn id="60" dur="1" fill="hold">
                                          <p:stCondLst>
                                            <p:cond delay="499"/>
                                          </p:stCondLst>
                                        </p:cTn>
                                        <p:tgtEl>
                                          <p:spTgt spid="65"/>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76"/>
                                        </p:tgtEl>
                                      </p:cBhvr>
                                    </p:animEffect>
                                    <p:set>
                                      <p:cBhvr>
                                        <p:cTn id="63" dur="1" fill="hold">
                                          <p:stCondLst>
                                            <p:cond delay="499"/>
                                          </p:stCondLst>
                                        </p:cTn>
                                        <p:tgtEl>
                                          <p:spTgt spid="76"/>
                                        </p:tgtEl>
                                        <p:attrNameLst>
                                          <p:attrName>style.visibility</p:attrName>
                                        </p:attrNameLst>
                                      </p:cBhvr>
                                      <p:to>
                                        <p:strVal val="hidden"/>
                                      </p:to>
                                    </p:set>
                                  </p:childTnLst>
                                </p:cTn>
                              </p:par>
                              <p:par>
                                <p:cTn id="64" presetID="2" presetClass="entr" presetSubtype="4" fill="hold" grpId="0" nodeType="withEffect">
                                  <p:stCondLst>
                                    <p:cond delay="0"/>
                                  </p:stCondLst>
                                  <p:childTnLst>
                                    <p:set>
                                      <p:cBhvr>
                                        <p:cTn id="65" dur="1" fill="hold">
                                          <p:stCondLst>
                                            <p:cond delay="0"/>
                                          </p:stCondLst>
                                        </p:cTn>
                                        <p:tgtEl>
                                          <p:spTgt spid="77"/>
                                        </p:tgtEl>
                                        <p:attrNameLst>
                                          <p:attrName>style.visibility</p:attrName>
                                        </p:attrNameLst>
                                      </p:cBhvr>
                                      <p:to>
                                        <p:strVal val="visible"/>
                                      </p:to>
                                    </p:set>
                                    <p:anim calcmode="lin" valueType="num">
                                      <p:cBhvr additive="base">
                                        <p:cTn id="66" dur="500" fill="hold"/>
                                        <p:tgtEl>
                                          <p:spTgt spid="77"/>
                                        </p:tgtEl>
                                        <p:attrNameLst>
                                          <p:attrName>ppt_x</p:attrName>
                                        </p:attrNameLst>
                                      </p:cBhvr>
                                      <p:tavLst>
                                        <p:tav tm="0">
                                          <p:val>
                                            <p:strVal val="#ppt_x"/>
                                          </p:val>
                                        </p:tav>
                                        <p:tav tm="100000">
                                          <p:val>
                                            <p:strVal val="#ppt_x"/>
                                          </p:val>
                                        </p:tav>
                                      </p:tavLst>
                                    </p:anim>
                                    <p:anim calcmode="lin" valueType="num">
                                      <p:cBhvr additive="base">
                                        <p:cTn id="67" dur="500" fill="hold"/>
                                        <p:tgtEl>
                                          <p:spTgt spid="77"/>
                                        </p:tgtEl>
                                        <p:attrNameLst>
                                          <p:attrName>ppt_y</p:attrName>
                                        </p:attrNameLst>
                                      </p:cBhvr>
                                      <p:tavLst>
                                        <p:tav tm="0">
                                          <p:val>
                                            <p:strVal val="1+#ppt_h/2"/>
                                          </p:val>
                                        </p:tav>
                                        <p:tav tm="100000">
                                          <p:val>
                                            <p:strVal val="#ppt_y"/>
                                          </p:val>
                                        </p:tav>
                                      </p:tavLst>
                                    </p:anim>
                                  </p:childTnLst>
                                </p:cTn>
                              </p:par>
                              <p:par>
                                <p:cTn id="68" presetID="22" presetClass="entr" presetSubtype="8" fill="hold" nodeType="withEffect">
                                  <p:stCondLst>
                                    <p:cond delay="0"/>
                                  </p:stCondLst>
                                  <p:childTnLst>
                                    <p:set>
                                      <p:cBhvr>
                                        <p:cTn id="69" dur="1" fill="hold">
                                          <p:stCondLst>
                                            <p:cond delay="0"/>
                                          </p:stCondLst>
                                        </p:cTn>
                                        <p:tgtEl>
                                          <p:spTgt spid="68"/>
                                        </p:tgtEl>
                                        <p:attrNameLst>
                                          <p:attrName>style.visibility</p:attrName>
                                        </p:attrNameLst>
                                      </p:cBhvr>
                                      <p:to>
                                        <p:strVal val="visible"/>
                                      </p:to>
                                    </p:set>
                                    <p:animEffect transition="in" filter="wipe(left)">
                                      <p:cBhvr>
                                        <p:cTn id="70" dur="500"/>
                                        <p:tgtEl>
                                          <p:spTgt spid="68"/>
                                        </p:tgtEl>
                                      </p:cBhvr>
                                    </p:animEffect>
                                  </p:childTnLst>
                                </p:cTn>
                              </p:par>
                            </p:childTnLst>
                          </p:cTn>
                        </p:par>
                        <p:par>
                          <p:cTn id="71" fill="hold">
                            <p:stCondLst>
                              <p:cond delay="500"/>
                            </p:stCondLst>
                            <p:childTnLst>
                              <p:par>
                                <p:cTn id="72" presetID="22" presetClass="entr" presetSubtype="2" fill="hold" nodeType="afterEffect">
                                  <p:stCondLst>
                                    <p:cond delay="0"/>
                                  </p:stCondLst>
                                  <p:childTnLst>
                                    <p:set>
                                      <p:cBhvr>
                                        <p:cTn id="73" dur="1" fill="hold">
                                          <p:stCondLst>
                                            <p:cond delay="0"/>
                                          </p:stCondLst>
                                        </p:cTn>
                                        <p:tgtEl>
                                          <p:spTgt spid="73"/>
                                        </p:tgtEl>
                                        <p:attrNameLst>
                                          <p:attrName>style.visibility</p:attrName>
                                        </p:attrNameLst>
                                      </p:cBhvr>
                                      <p:to>
                                        <p:strVal val="visible"/>
                                      </p:to>
                                    </p:set>
                                    <p:animEffect transition="in" filter="wipe(right)">
                                      <p:cBhvr>
                                        <p:cTn id="74"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4" grpId="1"/>
      <p:bldP spid="75" grpId="0"/>
      <p:bldP spid="75" grpId="1"/>
      <p:bldP spid="76" grpId="0"/>
      <p:bldP spid="76" grpId="1"/>
      <p:bldP spid="77"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Multi-tenant Identity with WAAD</a:t>
            </a:r>
            <a:endParaRPr lang="en-US" dirty="0"/>
          </a:p>
        </p:txBody>
      </p:sp>
      <p:sp>
        <p:nvSpPr>
          <p:cNvPr id="3" name="Text Placeholder 2"/>
          <p:cNvSpPr>
            <a:spLocks noGrp="1"/>
          </p:cNvSpPr>
          <p:nvPr>
            <p:ph type="body" sz="quarter" idx="10"/>
          </p:nvPr>
        </p:nvSpPr>
        <p:spPr>
          <a:xfrm>
            <a:off x="269239" y="1189495"/>
            <a:ext cx="11653523" cy="615522"/>
          </a:xfrm>
        </p:spPr>
        <p:txBody>
          <a:bodyPr/>
          <a:lstStyle/>
          <a:p>
            <a:r>
              <a:rPr lang="en-US" sz="3137" dirty="0"/>
              <a:t>Federate with O365 or On-Premise Active Directory</a:t>
            </a:r>
          </a:p>
        </p:txBody>
      </p:sp>
      <p:grpSp>
        <p:nvGrpSpPr>
          <p:cNvPr id="7" name="Group 6"/>
          <p:cNvGrpSpPr/>
          <p:nvPr/>
        </p:nvGrpSpPr>
        <p:grpSpPr>
          <a:xfrm>
            <a:off x="3220575" y="2998623"/>
            <a:ext cx="1987318" cy="1303834"/>
            <a:chOff x="6967684" y="4454883"/>
            <a:chExt cx="3082249" cy="2022194"/>
          </a:xfrm>
          <a:solidFill>
            <a:srgbClr val="0072C6"/>
          </a:solidFill>
        </p:grpSpPr>
        <p:sp>
          <p:nvSpPr>
            <p:cNvPr id="36" name="Rectangle 35"/>
            <p:cNvSpPr/>
            <p:nvPr/>
          </p:nvSpPr>
          <p:spPr bwMode="auto">
            <a:xfrm>
              <a:off x="6967684" y="4454883"/>
              <a:ext cx="3082249" cy="202219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gradFill>
                  <a:gsLst>
                    <a:gs pos="0">
                      <a:srgbClr val="FFFFFF"/>
                    </a:gs>
                    <a:gs pos="100000">
                      <a:srgbClr val="FFFFFF"/>
                    </a:gs>
                  </a:gsLst>
                  <a:lin ang="5400000" scaled="0"/>
                </a:gradFill>
                <a:ea typeface="Segoe UI" pitchFamily="34" charset="0"/>
                <a:cs typeface="Segoe UI" pitchFamily="34" charset="0"/>
              </a:endParaRPr>
            </a:p>
          </p:txBody>
        </p:sp>
        <p:pic>
          <p:nvPicPr>
            <p:cNvPr id="39" name="Picture 38" descr="Azure_icon_wht-09.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83338" y="4640508"/>
              <a:ext cx="1650942" cy="1650942"/>
            </a:xfrm>
            <a:prstGeom prst="rect">
              <a:avLst/>
            </a:prstGeom>
            <a:grpFill/>
          </p:spPr>
        </p:pic>
      </p:grpSp>
      <p:grpSp>
        <p:nvGrpSpPr>
          <p:cNvPr id="12" name="Group 11"/>
          <p:cNvGrpSpPr/>
          <p:nvPr/>
        </p:nvGrpSpPr>
        <p:grpSpPr>
          <a:xfrm>
            <a:off x="644981" y="2986623"/>
            <a:ext cx="1995677" cy="1309317"/>
            <a:chOff x="1767279" y="4736820"/>
            <a:chExt cx="3082249" cy="2022194"/>
          </a:xfrm>
        </p:grpSpPr>
        <p:sp>
          <p:nvSpPr>
            <p:cNvPr id="50" name="Rectangle 49"/>
            <p:cNvSpPr/>
            <p:nvPr/>
          </p:nvSpPr>
          <p:spPr bwMode="auto">
            <a:xfrm>
              <a:off x="1767279" y="4736820"/>
              <a:ext cx="3082249" cy="2022194"/>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36285" y="5359305"/>
              <a:ext cx="2744236" cy="777223"/>
            </a:xfrm>
            <a:prstGeom prst="rect">
              <a:avLst/>
            </a:prstGeom>
          </p:spPr>
        </p:pic>
      </p:grpSp>
      <p:cxnSp>
        <p:nvCxnSpPr>
          <p:cNvPr id="65" name="Straight Arrow Connector 64"/>
          <p:cNvCxnSpPr/>
          <p:nvPr/>
        </p:nvCxnSpPr>
        <p:spPr>
          <a:xfrm>
            <a:off x="2698121" y="3641281"/>
            <a:ext cx="487977" cy="0"/>
          </a:xfrm>
          <a:prstGeom prst="straightConnector1">
            <a:avLst/>
          </a:prstGeom>
          <a:ln w="57150">
            <a:solidFill>
              <a:schemeClr val="tx2">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V="1">
            <a:off x="5233891" y="3516643"/>
            <a:ext cx="420729" cy="1282"/>
          </a:xfrm>
          <a:prstGeom prst="straightConnector1">
            <a:avLst/>
          </a:prstGeom>
          <a:ln w="57150">
            <a:solidFill>
              <a:schemeClr val="tx2">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flipV="1">
            <a:off x="5229565" y="3788042"/>
            <a:ext cx="400180" cy="17459"/>
          </a:xfrm>
          <a:prstGeom prst="straightConnector1">
            <a:avLst/>
          </a:prstGeom>
          <a:ln w="57150">
            <a:solidFill>
              <a:schemeClr val="tx2">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5719422" y="2983193"/>
            <a:ext cx="2000904" cy="1312748"/>
            <a:chOff x="8722863" y="2363615"/>
            <a:chExt cx="3082249" cy="2022194"/>
          </a:xfrm>
          <a:solidFill>
            <a:schemeClr val="accent5"/>
          </a:solidFill>
        </p:grpSpPr>
        <p:sp>
          <p:nvSpPr>
            <p:cNvPr id="33" name="Rectangle 32"/>
            <p:cNvSpPr/>
            <p:nvPr/>
          </p:nvSpPr>
          <p:spPr bwMode="auto">
            <a:xfrm>
              <a:off x="8722863" y="2363615"/>
              <a:ext cx="3082249" cy="202219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16955" y="2481964"/>
              <a:ext cx="2294063" cy="1720547"/>
            </a:xfrm>
            <a:prstGeom prst="rect">
              <a:avLst/>
            </a:prstGeom>
            <a:grpFill/>
          </p:spPr>
        </p:pic>
      </p:grpSp>
      <p:grpSp>
        <p:nvGrpSpPr>
          <p:cNvPr id="6" name="Group 5"/>
          <p:cNvGrpSpPr/>
          <p:nvPr/>
        </p:nvGrpSpPr>
        <p:grpSpPr>
          <a:xfrm>
            <a:off x="9301777" y="3708870"/>
            <a:ext cx="2014488" cy="1187173"/>
            <a:chOff x="9488296" y="3782744"/>
            <a:chExt cx="2054883" cy="1210978"/>
          </a:xfrm>
        </p:grpSpPr>
        <p:sp>
          <p:nvSpPr>
            <p:cNvPr id="9" name="Rectangle 8"/>
            <p:cNvSpPr/>
            <p:nvPr/>
          </p:nvSpPr>
          <p:spPr bwMode="auto">
            <a:xfrm>
              <a:off x="9488296" y="3782744"/>
              <a:ext cx="2054883" cy="12109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8" name="Freeform 164"/>
            <p:cNvSpPr>
              <a:spLocks noEditPoints="1"/>
            </p:cNvSpPr>
            <p:nvPr/>
          </p:nvSpPr>
          <p:spPr bwMode="black">
            <a:xfrm>
              <a:off x="10167085" y="3913088"/>
              <a:ext cx="675845" cy="936996"/>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defTabSz="896013">
                <a:defRPr/>
              </a:pPr>
              <a:endParaRPr lang="en-US" sz="2353" kern="0">
                <a:solidFill>
                  <a:sysClr val="windowText" lastClr="000000"/>
                </a:solidFill>
              </a:endParaRPr>
            </a:p>
          </p:txBody>
        </p:sp>
      </p:grpSp>
      <p:grpSp>
        <p:nvGrpSpPr>
          <p:cNvPr id="42" name="Group 41"/>
          <p:cNvGrpSpPr/>
          <p:nvPr/>
        </p:nvGrpSpPr>
        <p:grpSpPr>
          <a:xfrm>
            <a:off x="9293085" y="2253257"/>
            <a:ext cx="2010836" cy="1319264"/>
            <a:chOff x="1379684" y="4488795"/>
            <a:chExt cx="3082249" cy="2022194"/>
          </a:xfrm>
        </p:grpSpPr>
        <p:sp>
          <p:nvSpPr>
            <p:cNvPr id="43" name="Rectangle 42"/>
            <p:cNvSpPr/>
            <p:nvPr/>
          </p:nvSpPr>
          <p:spPr bwMode="auto">
            <a:xfrm>
              <a:off x="1379684" y="4488795"/>
              <a:ext cx="3082249" cy="202219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79684" y="4990745"/>
              <a:ext cx="2941466" cy="1018293"/>
            </a:xfrm>
            <a:prstGeom prst="rect">
              <a:avLst/>
            </a:prstGeom>
          </p:spPr>
        </p:pic>
      </p:grpSp>
      <p:cxnSp>
        <p:nvCxnSpPr>
          <p:cNvPr id="46" name="Straight Arrow Connector 45"/>
          <p:cNvCxnSpPr/>
          <p:nvPr/>
        </p:nvCxnSpPr>
        <p:spPr>
          <a:xfrm flipV="1">
            <a:off x="7812339" y="2998622"/>
            <a:ext cx="1371402" cy="518021"/>
          </a:xfrm>
          <a:prstGeom prst="straightConnector1">
            <a:avLst/>
          </a:prstGeom>
          <a:ln w="57150">
            <a:solidFill>
              <a:schemeClr val="tx2">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7810004" y="3697610"/>
            <a:ext cx="1373737" cy="575314"/>
          </a:xfrm>
          <a:prstGeom prst="straightConnector1">
            <a:avLst/>
          </a:prstGeom>
          <a:ln w="57150">
            <a:solidFill>
              <a:schemeClr val="tx2">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3385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wipe(left)">
                                      <p:cBhvr>
                                        <p:cTn id="11" dur="500"/>
                                        <p:tgtEl>
                                          <p:spTgt spid="6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wipe(left)">
                                      <p:cBhvr>
                                        <p:cTn id="19" dur="500"/>
                                        <p:tgtEl>
                                          <p:spTgt spid="68"/>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wipe(right)">
                                      <p:cBhvr>
                                        <p:cTn id="27" dur="500"/>
                                        <p:tgtEl>
                                          <p:spTgt spid="73"/>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wipe(left)">
                                      <p:cBhvr>
                                        <p:cTn id="31" dur="500"/>
                                        <p:tgtEl>
                                          <p:spTgt spid="42"/>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wipe(left)">
                                      <p:cBhvr>
                                        <p:cTn id="39" dur="500"/>
                                        <p:tgtEl>
                                          <p:spTgt spid="46"/>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wipe(left)">
                                      <p:cBhvr>
                                        <p:cTn id="4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for Office 365 Domain</a:t>
            </a:r>
            <a:endParaRPr lang="en-US" dirty="0"/>
          </a:p>
        </p:txBody>
      </p:sp>
      <p:sp>
        <p:nvSpPr>
          <p:cNvPr id="5" name="Rectangle 4"/>
          <p:cNvSpPr/>
          <p:nvPr/>
        </p:nvSpPr>
        <p:spPr>
          <a:xfrm>
            <a:off x="379514" y="1067715"/>
            <a:ext cx="6096000" cy="646331"/>
          </a:xfrm>
          <a:prstGeom prst="rect">
            <a:avLst/>
          </a:prstGeom>
        </p:spPr>
        <p:txBody>
          <a:bodyPr>
            <a:spAutoFit/>
          </a:bodyPr>
          <a:lstStyle/>
          <a:p>
            <a:pPr algn="just"/>
            <a:r>
              <a:rPr lang="en-US" dirty="0">
                <a:latin typeface="Segoe UI Light" panose="020B0502040204020203" pitchFamily="34" charset="0"/>
                <a:ea typeface="Calibri" panose="020F0502020204030204" pitchFamily="34" charset="0"/>
                <a:cs typeface="Segoe UI Light" panose="020B0502040204020203" pitchFamily="34" charset="0"/>
              </a:rPr>
              <a:t>You can open an Office 365 account or a preview account by navigating here </a:t>
            </a:r>
            <a:r>
              <a:rPr lang="en-US" sz="1200" u="sng" dirty="0">
                <a:solidFill>
                  <a:srgbClr val="0563C1"/>
                </a:solidFill>
                <a:latin typeface="Segoe UI Light" panose="020B0502040204020203" pitchFamily="34" charset="0"/>
                <a:ea typeface="Calibri" panose="020F0502020204030204" pitchFamily="34" charset="0"/>
                <a:cs typeface="Segoe UI Light" panose="020B0502040204020203" pitchFamily="34" charset="0"/>
                <a:hlinkClick r:id="rId3"/>
              </a:rPr>
              <a:t>http://www.microsoft.com/office/cxm/en-us/home-premium/</a:t>
            </a:r>
            <a:endParaRPr lang="en-US" dirty="0">
              <a:effectLst/>
              <a:latin typeface="Segoe UI Light" panose="020B0502040204020203" pitchFamily="34" charset="0"/>
              <a:ea typeface="Calibri" panose="020F0502020204030204" pitchFamily="34" charset="0"/>
              <a:cs typeface="Segoe UI Light" panose="020B0502040204020203" pitchFamily="34" charset="0"/>
            </a:endParaRPr>
          </a:p>
        </p:txBody>
      </p:sp>
      <p:pic>
        <p:nvPicPr>
          <p:cNvPr id="6" name="Picture 5"/>
          <p:cNvPicPr/>
          <p:nvPr/>
        </p:nvPicPr>
        <p:blipFill>
          <a:blip r:embed="rId4" cstate="print">
            <a:extLst>
              <a:ext uri="{28A0092B-C50C-407E-A947-70E740481C1C}">
                <a14:useLocalDpi xmlns:a14="http://schemas.microsoft.com/office/drawing/2010/main" val="0"/>
              </a:ext>
            </a:extLst>
          </a:blip>
          <a:stretch>
            <a:fillRect/>
          </a:stretch>
        </p:blipFill>
        <p:spPr>
          <a:xfrm>
            <a:off x="752820" y="2131201"/>
            <a:ext cx="8446264" cy="3795873"/>
          </a:xfrm>
          <a:prstGeom prst="rect">
            <a:avLst/>
          </a:prstGeom>
        </p:spPr>
      </p:pic>
      <p:sp>
        <p:nvSpPr>
          <p:cNvPr id="7" name="Rectangle 6"/>
          <p:cNvSpPr/>
          <p:nvPr/>
        </p:nvSpPr>
        <p:spPr>
          <a:xfrm>
            <a:off x="752820" y="6053635"/>
            <a:ext cx="3620607" cy="369332"/>
          </a:xfrm>
          <a:prstGeom prst="rect">
            <a:avLst/>
          </a:prstGeom>
        </p:spPr>
        <p:txBody>
          <a:bodyPr wrap="none">
            <a:spAutoFit/>
          </a:bodyPr>
          <a:lstStyle/>
          <a:p>
            <a:r>
              <a:rPr lang="en-US" dirty="0">
                <a:latin typeface="Segoe UI Light" panose="020B0502040204020203" pitchFamily="34" charset="0"/>
                <a:cs typeface="Segoe UI Light" panose="020B0502040204020203" pitchFamily="34" charset="0"/>
                <a:hlinkClick r:id="rId5"/>
              </a:rPr>
              <a:t>https://portal.microsoftonline.com</a:t>
            </a:r>
            <a:r>
              <a:rPr lang="en-US" dirty="0" smtClean="0">
                <a:latin typeface="Segoe UI Light" panose="020B0502040204020203" pitchFamily="34" charset="0"/>
                <a:cs typeface="Segoe UI Light" panose="020B0502040204020203" pitchFamily="34" charset="0"/>
                <a:hlinkClick r:id="rId5"/>
              </a:rPr>
              <a:t>/</a:t>
            </a:r>
            <a:r>
              <a:rPr lang="en-US" dirty="0" smtClean="0">
                <a:latin typeface="Segoe UI Light" panose="020B0502040204020203" pitchFamily="34" charset="0"/>
                <a:cs typeface="Segoe UI Light" panose="020B0502040204020203" pitchFamily="34" charset="0"/>
              </a:rPr>
              <a:t> </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909896853"/>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ASP.NET Website for Federation</a:t>
            </a:r>
            <a:endParaRPr lang="en-US" dirty="0"/>
          </a:p>
        </p:txBody>
      </p:sp>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1281628" y="1112810"/>
            <a:ext cx="8677619" cy="5409175"/>
          </a:xfrm>
          <a:prstGeom prst="rect">
            <a:avLst/>
          </a:prstGeom>
        </p:spPr>
      </p:pic>
      <p:pic>
        <p:nvPicPr>
          <p:cNvPr id="9" name="Picture 8"/>
          <p:cNvPicPr/>
          <p:nvPr/>
        </p:nvPicPr>
        <p:blipFill>
          <a:blip r:embed="rId4" cstate="print">
            <a:extLst>
              <a:ext uri="{28A0092B-C50C-407E-A947-70E740481C1C}">
                <a14:useLocalDpi xmlns:a14="http://schemas.microsoft.com/office/drawing/2010/main" val="0"/>
              </a:ext>
            </a:extLst>
          </a:blip>
          <a:stretch>
            <a:fillRect/>
          </a:stretch>
        </p:blipFill>
        <p:spPr>
          <a:xfrm>
            <a:off x="1281627" y="1112810"/>
            <a:ext cx="7774237" cy="5640530"/>
          </a:xfrm>
          <a:prstGeom prst="rect">
            <a:avLst/>
          </a:prstGeom>
        </p:spPr>
      </p:pic>
      <p:pic>
        <p:nvPicPr>
          <p:cNvPr id="10" name="Picture 9"/>
          <p:cNvPicPr/>
          <p:nvPr/>
        </p:nvPicPr>
        <p:blipFill>
          <a:blip r:embed="rId5" cstate="print">
            <a:extLst>
              <a:ext uri="{28A0092B-C50C-407E-A947-70E740481C1C}">
                <a14:useLocalDpi xmlns:a14="http://schemas.microsoft.com/office/drawing/2010/main" val="0"/>
              </a:ext>
            </a:extLst>
          </a:blip>
          <a:stretch>
            <a:fillRect/>
          </a:stretch>
        </p:blipFill>
        <p:spPr>
          <a:xfrm>
            <a:off x="874004" y="2176297"/>
            <a:ext cx="10583537" cy="3067732"/>
          </a:xfrm>
          <a:prstGeom prst="rect">
            <a:avLst/>
          </a:prstGeom>
        </p:spPr>
      </p:pic>
    </p:spTree>
    <p:extLst>
      <p:ext uri="{BB962C8B-B14F-4D97-AF65-F5344CB8AC3E}">
        <p14:creationId xmlns:p14="http://schemas.microsoft.com/office/powerpoint/2010/main" val="3856405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9"/>
                                        </p:tgtEl>
                                        <p:attrNameLst>
                                          <p:attrName>style.visibility</p:attrName>
                                        </p:attrNameLst>
                                      </p:cBhvr>
                                      <p:to>
                                        <p:strVal val="hidden"/>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Steps</a:t>
            </a:r>
            <a:endParaRPr lang="en-US" dirty="0"/>
          </a:p>
        </p:txBody>
      </p:sp>
      <p:sp>
        <p:nvSpPr>
          <p:cNvPr id="3" name="Content Placeholder 2"/>
          <p:cNvSpPr>
            <a:spLocks noGrp="1"/>
          </p:cNvSpPr>
          <p:nvPr>
            <p:ph sz="quarter" idx="10"/>
          </p:nvPr>
        </p:nvSpPr>
        <p:spPr>
          <a:xfrm>
            <a:off x="379514" y="1399940"/>
            <a:ext cx="11525250" cy="3954258"/>
          </a:xfrm>
        </p:spPr>
        <p:txBody>
          <a:bodyPr/>
          <a:lstStyle/>
          <a:p>
            <a:pPr lvl="0"/>
            <a:r>
              <a:rPr lang="en-US" dirty="0"/>
              <a:t>Migrate the default SQL Server database from the website’s </a:t>
            </a:r>
            <a:r>
              <a:rPr lang="en-US" dirty="0" err="1"/>
              <a:t>App_Data</a:t>
            </a:r>
            <a:r>
              <a:rPr lang="en-US" dirty="0"/>
              <a:t> folder to Azure SQL. Without this migration, your website will not work. </a:t>
            </a:r>
          </a:p>
          <a:p>
            <a:pPr lvl="0"/>
            <a:r>
              <a:rPr lang="en-US" dirty="0"/>
              <a:t>Modify the </a:t>
            </a:r>
            <a:r>
              <a:rPr lang="en-US" dirty="0" err="1"/>
              <a:t>replyUrl</a:t>
            </a:r>
            <a:r>
              <a:rPr lang="en-US" dirty="0"/>
              <a:t> , and any other reference to </a:t>
            </a:r>
            <a:r>
              <a:rPr lang="en-US" dirty="0" err="1"/>
              <a:t>localhost</a:t>
            </a:r>
            <a:r>
              <a:rPr lang="en-US" dirty="0"/>
              <a:t> from the &lt;</a:t>
            </a:r>
            <a:r>
              <a:rPr lang="en-US" dirty="0" err="1"/>
              <a:t>system.identityModel.services</a:t>
            </a:r>
            <a:r>
              <a:rPr lang="en-US" dirty="0"/>
              <a:t>&gt; section in web.config to point to the URL of the WAWS you created. </a:t>
            </a:r>
          </a:p>
          <a:p>
            <a:pPr marL="0" indent="0">
              <a:buNone/>
            </a:pPr>
            <a:endParaRPr lang="en-US" dirty="0"/>
          </a:p>
        </p:txBody>
      </p:sp>
    </p:spTree>
    <p:extLst>
      <p:ext uri="{BB962C8B-B14F-4D97-AF65-F5344CB8AC3E}">
        <p14:creationId xmlns:p14="http://schemas.microsoft.com/office/powerpoint/2010/main" val="1519854901"/>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Steps</a:t>
            </a:r>
            <a:endParaRPr lang="en-US" dirty="0"/>
          </a:p>
        </p:txBody>
      </p:sp>
      <p:sp>
        <p:nvSpPr>
          <p:cNvPr id="5" name="Rectangle 4"/>
          <p:cNvSpPr/>
          <p:nvPr/>
        </p:nvSpPr>
        <p:spPr>
          <a:xfrm>
            <a:off x="154237" y="2082818"/>
            <a:ext cx="11534660" cy="2308324"/>
          </a:xfrm>
          <a:prstGeom prst="rect">
            <a:avLst/>
          </a:prstGeom>
        </p:spPr>
        <p:txBody>
          <a:bodyPr wrap="square">
            <a:spAutoFit/>
          </a:bodyPr>
          <a:lstStyle/>
          <a:p>
            <a:pPr indent="182880" algn="just"/>
            <a:r>
              <a:rPr lang="en-US" dirty="0">
                <a:latin typeface="Source Code Pro" panose="020B0509030403020204" pitchFamily="49" charset="0"/>
                <a:ea typeface="Calibri" panose="020F0502020204030204" pitchFamily="34" charset="0"/>
                <a:cs typeface="Times New Roman" panose="02020603050405020304" pitchFamily="18" charset="0"/>
              </a:rPr>
              <a:t>&lt;</a:t>
            </a:r>
            <a:r>
              <a:rPr lang="en-US" dirty="0" err="1">
                <a:latin typeface="Source Code Pro" panose="020B0509030403020204" pitchFamily="49" charset="0"/>
                <a:ea typeface="Calibri" panose="020F0502020204030204" pitchFamily="34" charset="0"/>
                <a:cs typeface="Times New Roman" panose="02020603050405020304" pitchFamily="18" charset="0"/>
              </a:rPr>
              <a:t>federationConfiguration</a:t>
            </a:r>
            <a:r>
              <a:rPr lang="en-US" dirty="0">
                <a:latin typeface="Source Code Pro" panose="020B0509030403020204" pitchFamily="49" charset="0"/>
                <a:ea typeface="Calibri" panose="020F0502020204030204" pitchFamily="34" charset="0"/>
                <a:cs typeface="Times New Roman" panose="02020603050405020304" pitchFamily="18" charset="0"/>
              </a:rPr>
              <a:t>&gt;</a:t>
            </a:r>
          </a:p>
          <a:p>
            <a:pPr indent="182880" algn="just"/>
            <a:r>
              <a:rPr lang="en-US" dirty="0">
                <a:latin typeface="Source Code Pro" panose="020B0509030403020204" pitchFamily="49" charset="0"/>
                <a:ea typeface="Calibri" panose="020F0502020204030204" pitchFamily="34" charset="0"/>
                <a:cs typeface="Times New Roman" panose="02020603050405020304" pitchFamily="18" charset="0"/>
              </a:rPr>
              <a:t>      &lt;</a:t>
            </a:r>
            <a:r>
              <a:rPr lang="en-US" dirty="0" err="1">
                <a:latin typeface="Source Code Pro" panose="020B0509030403020204" pitchFamily="49" charset="0"/>
                <a:ea typeface="Calibri" panose="020F0502020204030204" pitchFamily="34" charset="0"/>
                <a:cs typeface="Times New Roman" panose="02020603050405020304" pitchFamily="18" charset="0"/>
              </a:rPr>
              <a:t>cookieHandler</a:t>
            </a:r>
            <a:r>
              <a:rPr lang="en-US" dirty="0">
                <a:latin typeface="Source Code Pro" panose="020B0509030403020204" pitchFamily="49" charset="0"/>
                <a:ea typeface="Calibri" panose="020F0502020204030204" pitchFamily="34" charset="0"/>
                <a:cs typeface="Times New Roman" panose="02020603050405020304" pitchFamily="18" charset="0"/>
              </a:rPr>
              <a:t> </a:t>
            </a:r>
            <a:r>
              <a:rPr lang="en-US" dirty="0" err="1">
                <a:latin typeface="Source Code Pro" panose="020B0509030403020204" pitchFamily="49" charset="0"/>
                <a:ea typeface="Calibri" panose="020F0502020204030204" pitchFamily="34" charset="0"/>
                <a:cs typeface="Times New Roman" panose="02020603050405020304" pitchFamily="18" charset="0"/>
              </a:rPr>
              <a:t>requireSsl</a:t>
            </a:r>
            <a:r>
              <a:rPr lang="en-US" dirty="0">
                <a:latin typeface="Source Code Pro" panose="020B0509030403020204" pitchFamily="49" charset="0"/>
                <a:ea typeface="Calibri" panose="020F0502020204030204" pitchFamily="34" charset="0"/>
                <a:cs typeface="Times New Roman" panose="02020603050405020304" pitchFamily="18" charset="0"/>
              </a:rPr>
              <a:t>="true" /&gt;</a:t>
            </a:r>
          </a:p>
          <a:p>
            <a:pPr indent="182880" algn="just"/>
            <a:r>
              <a:rPr lang="en-US" dirty="0">
                <a:latin typeface="Source Code Pro" panose="020B0509030403020204" pitchFamily="49" charset="0"/>
                <a:ea typeface="Calibri" panose="020F0502020204030204" pitchFamily="34" charset="0"/>
                <a:cs typeface="Times New Roman" panose="02020603050405020304" pitchFamily="18" charset="0"/>
              </a:rPr>
              <a:t>      &lt;</a:t>
            </a:r>
            <a:r>
              <a:rPr lang="en-US" dirty="0" err="1">
                <a:latin typeface="Source Code Pro" panose="020B0509030403020204" pitchFamily="49" charset="0"/>
                <a:ea typeface="Calibri" panose="020F0502020204030204" pitchFamily="34" charset="0"/>
                <a:cs typeface="Times New Roman" panose="02020603050405020304" pitchFamily="18" charset="0"/>
              </a:rPr>
              <a:t>wsFederation</a:t>
            </a:r>
            <a:r>
              <a:rPr lang="en-US" dirty="0">
                <a:latin typeface="Source Code Pro" panose="020B0509030403020204" pitchFamily="49" charset="0"/>
                <a:ea typeface="Calibri" panose="020F0502020204030204" pitchFamily="34" charset="0"/>
                <a:cs typeface="Times New Roman" panose="02020603050405020304" pitchFamily="18" charset="0"/>
              </a:rPr>
              <a:t> </a:t>
            </a:r>
          </a:p>
          <a:p>
            <a:pPr indent="182880" algn="just"/>
            <a:r>
              <a:rPr lang="en-US" dirty="0">
                <a:latin typeface="Source Code Pro" panose="020B0509030403020204" pitchFamily="49" charset="0"/>
                <a:ea typeface="Calibri" panose="020F0502020204030204" pitchFamily="34" charset="0"/>
                <a:cs typeface="Times New Roman" panose="02020603050405020304" pitchFamily="18" charset="0"/>
              </a:rPr>
              <a:t>        </a:t>
            </a:r>
            <a:r>
              <a:rPr lang="en-US" dirty="0" err="1">
                <a:latin typeface="Source Code Pro" panose="020B0509030403020204" pitchFamily="49" charset="0"/>
                <a:ea typeface="Calibri" panose="020F0502020204030204" pitchFamily="34" charset="0"/>
                <a:cs typeface="Times New Roman" panose="02020603050405020304" pitchFamily="18" charset="0"/>
              </a:rPr>
              <a:t>passiveRedirectEnabled</a:t>
            </a:r>
            <a:r>
              <a:rPr lang="en-US" dirty="0">
                <a:latin typeface="Source Code Pro" panose="020B0509030403020204" pitchFamily="49" charset="0"/>
                <a:ea typeface="Calibri" panose="020F0502020204030204" pitchFamily="34" charset="0"/>
                <a:cs typeface="Times New Roman" panose="02020603050405020304" pitchFamily="18" charset="0"/>
              </a:rPr>
              <a:t>="true" </a:t>
            </a:r>
          </a:p>
          <a:p>
            <a:pPr indent="182880" algn="just"/>
            <a:r>
              <a:rPr lang="en-US" dirty="0">
                <a:latin typeface="Source Code Pro" panose="020B0509030403020204" pitchFamily="49" charset="0"/>
                <a:ea typeface="Calibri" panose="020F0502020204030204" pitchFamily="34" charset="0"/>
                <a:cs typeface="Times New Roman" panose="02020603050405020304" pitchFamily="18" charset="0"/>
              </a:rPr>
              <a:t>        issuer</a:t>
            </a:r>
            <a:r>
              <a:rPr lang="en-US" dirty="0" smtClean="0">
                <a:latin typeface="Source Code Pro" panose="020B0509030403020204" pitchFamily="49" charset="0"/>
                <a:ea typeface="Calibri" panose="020F0502020204030204" pitchFamily="34" charset="0"/>
                <a:cs typeface="Times New Roman" panose="02020603050405020304" pitchFamily="18" charset="0"/>
              </a:rPr>
              <a:t>="</a:t>
            </a:r>
            <a:r>
              <a:rPr lang="en-US" dirty="0">
                <a:latin typeface="Source Code Pro" panose="020B0509030403020204" pitchFamily="49" charset="0"/>
                <a:ea typeface="Calibri" panose="020F0502020204030204" pitchFamily="34" charset="0"/>
                <a:cs typeface="Times New Roman" panose="02020603050405020304" pitchFamily="18" charset="0"/>
              </a:rPr>
              <a:t>https://login.windows.net/dynamicdeployllc.onmicrosoft.com/</a:t>
            </a:r>
            <a:r>
              <a:rPr lang="en-US" dirty="0" err="1">
                <a:latin typeface="Source Code Pro" panose="020B0509030403020204" pitchFamily="49" charset="0"/>
                <a:ea typeface="Calibri" panose="020F0502020204030204" pitchFamily="34" charset="0"/>
                <a:cs typeface="Times New Roman" panose="02020603050405020304" pitchFamily="18" charset="0"/>
              </a:rPr>
              <a:t>wsfed</a:t>
            </a:r>
            <a:r>
              <a:rPr lang="en-US" dirty="0">
                <a:latin typeface="Source Code Pro" panose="020B0509030403020204" pitchFamily="49" charset="0"/>
                <a:ea typeface="Calibri" panose="020F0502020204030204" pitchFamily="34" charset="0"/>
                <a:cs typeface="Times New Roman" panose="02020603050405020304" pitchFamily="18" charset="0"/>
              </a:rPr>
              <a:t>" </a:t>
            </a:r>
          </a:p>
          <a:p>
            <a:pPr indent="182880" algn="just"/>
            <a:r>
              <a:rPr lang="en-US" dirty="0">
                <a:latin typeface="Source Code Pro" panose="020B0509030403020204" pitchFamily="49" charset="0"/>
                <a:ea typeface="Calibri" panose="020F0502020204030204" pitchFamily="34" charset="0"/>
                <a:cs typeface="Times New Roman" panose="02020603050405020304" pitchFamily="18" charset="0"/>
              </a:rPr>
              <a:t>        realm="https://dynamicdeployllc.onmicrosoft.com/o365singlesignon"</a:t>
            </a:r>
          </a:p>
          <a:p>
            <a:pPr indent="182880" algn="just"/>
            <a:r>
              <a:rPr lang="en-US" dirty="0">
                <a:latin typeface="Source Code Pro" panose="020B0509030403020204" pitchFamily="49" charset="0"/>
                <a:ea typeface="Calibri" panose="020F0502020204030204" pitchFamily="34" charset="0"/>
                <a:cs typeface="Times New Roman" panose="02020603050405020304" pitchFamily="18" charset="0"/>
              </a:rPr>
              <a:t> </a:t>
            </a:r>
            <a:r>
              <a:rPr lang="en-US" dirty="0" err="1" smtClean="0">
                <a:latin typeface="Source Code Pro" panose="020B0509030403020204" pitchFamily="49" charset="0"/>
                <a:ea typeface="Calibri" panose="020F0502020204030204" pitchFamily="34" charset="0"/>
                <a:cs typeface="Times New Roman" panose="02020603050405020304" pitchFamily="18" charset="0"/>
              </a:rPr>
              <a:t>requireHttps</a:t>
            </a:r>
            <a:r>
              <a:rPr lang="en-US" dirty="0">
                <a:latin typeface="Source Code Pro" panose="020B0509030403020204" pitchFamily="49" charset="0"/>
                <a:ea typeface="Calibri" panose="020F0502020204030204" pitchFamily="34" charset="0"/>
                <a:cs typeface="Times New Roman" panose="02020603050405020304" pitchFamily="18" charset="0"/>
              </a:rPr>
              <a:t>="true" </a:t>
            </a:r>
            <a:r>
              <a:rPr lang="en-US" b="1" dirty="0">
                <a:latin typeface="Source Code Pro" panose="020B0509030403020204" pitchFamily="49" charset="0"/>
                <a:ea typeface="Calibri" panose="020F0502020204030204" pitchFamily="34" charset="0"/>
                <a:cs typeface="Times New Roman" panose="02020603050405020304" pitchFamily="18" charset="0"/>
              </a:rPr>
              <a:t>reply="[Your Reply URL]"</a:t>
            </a:r>
            <a:r>
              <a:rPr lang="en-US" dirty="0">
                <a:latin typeface="Source Code Pro" panose="020B0509030403020204" pitchFamily="49" charset="0"/>
                <a:ea typeface="Calibri" panose="020F0502020204030204" pitchFamily="34" charset="0"/>
                <a:cs typeface="Times New Roman" panose="02020603050405020304" pitchFamily="18" charset="0"/>
              </a:rPr>
              <a:t> /&gt;</a:t>
            </a:r>
          </a:p>
          <a:p>
            <a:pPr indent="182880" algn="just"/>
            <a:r>
              <a:rPr lang="en-US" dirty="0">
                <a:latin typeface="Source Code Pro" panose="020B0509030403020204" pitchFamily="49" charset="0"/>
                <a:ea typeface="Calibri" panose="020F0502020204030204" pitchFamily="34" charset="0"/>
                <a:cs typeface="Times New Roman" panose="02020603050405020304" pitchFamily="18" charset="0"/>
              </a:rPr>
              <a:t>    &lt;/</a:t>
            </a:r>
            <a:r>
              <a:rPr lang="en-US" dirty="0" err="1">
                <a:latin typeface="Source Code Pro" panose="020B0509030403020204" pitchFamily="49" charset="0"/>
                <a:ea typeface="Calibri" panose="020F0502020204030204" pitchFamily="34" charset="0"/>
                <a:cs typeface="Times New Roman" panose="02020603050405020304" pitchFamily="18" charset="0"/>
              </a:rPr>
              <a:t>federationConfiguration</a:t>
            </a:r>
            <a:r>
              <a:rPr lang="en-US" dirty="0">
                <a:latin typeface="Source Code Pro" panose="020B0509030403020204" pitchFamily="49" charset="0"/>
                <a:ea typeface="Calibri" panose="020F0502020204030204" pitchFamily="34" charset="0"/>
                <a:cs typeface="Times New Roman" panose="02020603050405020304" pitchFamily="18" charset="0"/>
              </a:rPr>
              <a:t>&gt;</a:t>
            </a:r>
            <a:endParaRPr lang="en-US" dirty="0">
              <a:effectLst/>
              <a:latin typeface="Source Code Pro" panose="020B0509030403020204" pitchFamily="49"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55931264"/>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Publish</a:t>
            </a:r>
            <a:endParaRPr lang="en-US" dirty="0"/>
          </a:p>
        </p:txBody>
      </p:sp>
      <p:pic>
        <p:nvPicPr>
          <p:cNvPr id="6" name="Picture 5"/>
          <p:cNvPicPr/>
          <p:nvPr/>
        </p:nvPicPr>
        <p:blipFill>
          <a:blip r:embed="rId3" cstate="print">
            <a:extLst>
              <a:ext uri="{28A0092B-C50C-407E-A947-70E740481C1C}">
                <a14:useLocalDpi xmlns:a14="http://schemas.microsoft.com/office/drawing/2010/main" val="0"/>
              </a:ext>
            </a:extLst>
          </a:blip>
          <a:stretch>
            <a:fillRect/>
          </a:stretch>
        </p:blipFill>
        <p:spPr>
          <a:xfrm>
            <a:off x="2576110" y="1245702"/>
            <a:ext cx="6633991" cy="4769508"/>
          </a:xfrm>
          <a:prstGeom prst="rect">
            <a:avLst/>
          </a:prstGeom>
        </p:spPr>
      </p:pic>
      <p:pic>
        <p:nvPicPr>
          <p:cNvPr id="7" name="Picture 6"/>
          <p:cNvPicPr/>
          <p:nvPr/>
        </p:nvPicPr>
        <p:blipFill>
          <a:blip r:embed="rId4" cstate="print">
            <a:extLst>
              <a:ext uri="{28A0092B-C50C-407E-A947-70E740481C1C}">
                <a14:useLocalDpi xmlns:a14="http://schemas.microsoft.com/office/drawing/2010/main" val="0"/>
              </a:ext>
            </a:extLst>
          </a:blip>
          <a:stretch>
            <a:fillRect/>
          </a:stretch>
        </p:blipFill>
        <p:spPr>
          <a:xfrm>
            <a:off x="2576110" y="1245702"/>
            <a:ext cx="7096700" cy="4901710"/>
          </a:xfrm>
          <a:prstGeom prst="rect">
            <a:avLst/>
          </a:prstGeom>
        </p:spPr>
      </p:pic>
    </p:spTree>
    <p:extLst>
      <p:ext uri="{BB962C8B-B14F-4D97-AF65-F5344CB8AC3E}">
        <p14:creationId xmlns:p14="http://schemas.microsoft.com/office/powerpoint/2010/main" val="270830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Office 365 Domain Authentication</a:t>
            </a:r>
            <a:endParaRPr lang="en-US" dirty="0"/>
          </a:p>
        </p:txBody>
      </p:sp>
    </p:spTree>
    <p:extLst>
      <p:ext uri="{BB962C8B-B14F-4D97-AF65-F5344CB8AC3E}">
        <p14:creationId xmlns:p14="http://schemas.microsoft.com/office/powerpoint/2010/main" val="595112856"/>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186" y="2683910"/>
            <a:ext cx="12070814" cy="1696639"/>
          </a:xfrm>
        </p:spPr>
        <p:txBody>
          <a:bodyPr>
            <a:noAutofit/>
          </a:bodyPr>
          <a:lstStyle/>
          <a:p>
            <a:r>
              <a:rPr lang="en-US" sz="6600" dirty="0" smtClean="0"/>
              <a:t>Node.js + Mongo DB</a:t>
            </a:r>
            <a:endParaRPr lang="en-US" sz="6600" dirty="0"/>
          </a:p>
        </p:txBody>
      </p:sp>
    </p:spTree>
    <p:extLst>
      <p:ext uri="{BB962C8B-B14F-4D97-AF65-F5344CB8AC3E}">
        <p14:creationId xmlns:p14="http://schemas.microsoft.com/office/powerpoint/2010/main" val="117890393"/>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Cool Kids are Doing It</a:t>
            </a:r>
            <a:endParaRPr lang="en-US" dirty="0"/>
          </a:p>
        </p:txBody>
      </p:sp>
      <p:sp>
        <p:nvSpPr>
          <p:cNvPr id="3" name="Content Placeholder 2"/>
          <p:cNvSpPr>
            <a:spLocks noGrp="1"/>
          </p:cNvSpPr>
          <p:nvPr>
            <p:ph sz="quarter" idx="10"/>
          </p:nvPr>
        </p:nvSpPr>
        <p:spPr>
          <a:xfrm>
            <a:off x="379514" y="1399940"/>
            <a:ext cx="11525250" cy="3954258"/>
          </a:xfrm>
        </p:spPr>
        <p:txBody>
          <a:bodyPr/>
          <a:lstStyle/>
          <a:p>
            <a:r>
              <a:rPr lang="en-US" dirty="0" smtClean="0"/>
              <a:t>Strong, growing community around Node.js</a:t>
            </a:r>
          </a:p>
          <a:p>
            <a:r>
              <a:rPr lang="en-US" dirty="0" smtClean="0"/>
              <a:t>Applications are easy to start and piece together</a:t>
            </a:r>
          </a:p>
          <a:p>
            <a:r>
              <a:rPr lang="en-US" dirty="0" smtClean="0"/>
              <a:t>Templates available in Windows Azure Web Sites</a:t>
            </a:r>
          </a:p>
          <a:p>
            <a:r>
              <a:rPr lang="en-US" dirty="0" smtClean="0"/>
              <a:t>“It just works”</a:t>
            </a:r>
            <a:endParaRPr lang="en-US" dirty="0"/>
          </a:p>
        </p:txBody>
      </p:sp>
    </p:spTree>
    <p:extLst>
      <p:ext uri="{BB962C8B-B14F-4D97-AF65-F5344CB8AC3E}">
        <p14:creationId xmlns:p14="http://schemas.microsoft.com/office/powerpoint/2010/main" val="32251272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5400" dirty="0" smtClean="0"/>
              <a:t>CMS Deployment</a:t>
            </a:r>
            <a:endParaRPr lang="en-US" sz="5400" dirty="0"/>
          </a:p>
        </p:txBody>
      </p:sp>
    </p:spTree>
    <p:extLst>
      <p:ext uri="{BB962C8B-B14F-4D97-AF65-F5344CB8AC3E}">
        <p14:creationId xmlns:p14="http://schemas.microsoft.com/office/powerpoint/2010/main" val="1831894167"/>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Node.js + Mongo DB</a:t>
            </a:r>
            <a:endParaRPr lang="en-US" dirty="0"/>
          </a:p>
        </p:txBody>
      </p:sp>
    </p:spTree>
    <p:extLst>
      <p:ext uri="{BB962C8B-B14F-4D97-AF65-F5344CB8AC3E}">
        <p14:creationId xmlns:p14="http://schemas.microsoft.com/office/powerpoint/2010/main" val="2868490"/>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186" y="2683910"/>
            <a:ext cx="12070814" cy="1696639"/>
          </a:xfrm>
        </p:spPr>
        <p:txBody>
          <a:bodyPr>
            <a:noAutofit/>
          </a:bodyPr>
          <a:lstStyle/>
          <a:p>
            <a:r>
              <a:rPr lang="en-US" sz="6600" dirty="0" smtClean="0"/>
              <a:t>Storage Object Distribution Pattern</a:t>
            </a:r>
            <a:endParaRPr lang="en-US" sz="6600" dirty="0"/>
          </a:p>
        </p:txBody>
      </p:sp>
    </p:spTree>
    <p:extLst>
      <p:ext uri="{BB962C8B-B14F-4D97-AF65-F5344CB8AC3E}">
        <p14:creationId xmlns:p14="http://schemas.microsoft.com/office/powerpoint/2010/main" val="4206286474"/>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186" y="2419505"/>
            <a:ext cx="12070814" cy="2626220"/>
          </a:xfrm>
        </p:spPr>
        <p:txBody>
          <a:bodyPr>
            <a:noAutofit/>
          </a:bodyPr>
          <a:lstStyle/>
          <a:p>
            <a:r>
              <a:rPr lang="en-US" sz="6600" dirty="0" smtClean="0"/>
              <a:t>Compute services are expensive even if you cache objects in memory</a:t>
            </a:r>
            <a:endParaRPr lang="en-US" sz="6600" dirty="0"/>
          </a:p>
        </p:txBody>
      </p:sp>
    </p:spTree>
    <p:extLst>
      <p:ext uri="{BB962C8B-B14F-4D97-AF65-F5344CB8AC3E}">
        <p14:creationId xmlns:p14="http://schemas.microsoft.com/office/powerpoint/2010/main" val="751250135"/>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186" y="2232218"/>
            <a:ext cx="12070814" cy="2604187"/>
          </a:xfrm>
        </p:spPr>
        <p:txBody>
          <a:bodyPr>
            <a:noAutofit/>
          </a:bodyPr>
          <a:lstStyle/>
          <a:p>
            <a:r>
              <a:rPr lang="en-US" dirty="0"/>
              <a:t>The Storage Object Distribution pattern allows you to leverage the </a:t>
            </a:r>
            <a:r>
              <a:rPr lang="en-US" b="1" dirty="0" smtClean="0"/>
              <a:t>scale and bandwidth </a:t>
            </a:r>
            <a:r>
              <a:rPr lang="en-US" dirty="0" smtClean="0"/>
              <a:t>of </a:t>
            </a:r>
            <a:r>
              <a:rPr lang="en-US" b="1" dirty="0"/>
              <a:t>storage services</a:t>
            </a:r>
            <a:r>
              <a:rPr lang="en-US" dirty="0"/>
              <a:t>, yet access application objects like if you were calling a REST API to retrieve the object.</a:t>
            </a:r>
          </a:p>
        </p:txBody>
      </p:sp>
    </p:spTree>
    <p:extLst>
      <p:ext uri="{BB962C8B-B14F-4D97-AF65-F5344CB8AC3E}">
        <p14:creationId xmlns:p14="http://schemas.microsoft.com/office/powerpoint/2010/main" val="1384309565"/>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Features</a:t>
            </a:r>
            <a:endParaRPr lang="en-US" dirty="0"/>
          </a:p>
        </p:txBody>
      </p:sp>
      <p:sp>
        <p:nvSpPr>
          <p:cNvPr id="3" name="Content Placeholder 2"/>
          <p:cNvSpPr>
            <a:spLocks noGrp="1"/>
          </p:cNvSpPr>
          <p:nvPr>
            <p:ph sz="quarter" idx="10"/>
          </p:nvPr>
        </p:nvSpPr>
        <p:spPr>
          <a:xfrm>
            <a:off x="379514" y="1399940"/>
            <a:ext cx="11525250" cy="3954258"/>
          </a:xfrm>
        </p:spPr>
        <p:txBody>
          <a:bodyPr/>
          <a:lstStyle/>
          <a:p>
            <a:pPr lvl="0"/>
            <a:r>
              <a:rPr lang="en-US" dirty="0" smtClean="0"/>
              <a:t>Distribute JSON Objects to Windows Azure Blob storage</a:t>
            </a:r>
          </a:p>
          <a:p>
            <a:pPr lvl="0"/>
            <a:r>
              <a:rPr lang="en-US" dirty="0" smtClean="0"/>
              <a:t>HTTP-Cache enable these objects</a:t>
            </a:r>
          </a:p>
          <a:p>
            <a:pPr lvl="0"/>
            <a:r>
              <a:rPr lang="en-US" dirty="0" smtClean="0"/>
              <a:t>Clients accesses JSON objects from storage directly</a:t>
            </a:r>
          </a:p>
          <a:p>
            <a:pPr lvl="0"/>
            <a:r>
              <a:rPr lang="en-US" dirty="0" smtClean="0"/>
              <a:t>Compute services (e.g. WAWS) can focus on transaction intensive requests</a:t>
            </a:r>
            <a:endParaRPr lang="en-US" dirty="0"/>
          </a:p>
          <a:p>
            <a:pPr marL="0" indent="0">
              <a:buNone/>
            </a:pPr>
            <a:endParaRPr lang="en-US" dirty="0"/>
          </a:p>
        </p:txBody>
      </p:sp>
    </p:spTree>
    <p:extLst>
      <p:ext uri="{BB962C8B-B14F-4D97-AF65-F5344CB8AC3E}">
        <p14:creationId xmlns:p14="http://schemas.microsoft.com/office/powerpoint/2010/main" val="3673425530"/>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Scenario</a:t>
            </a:r>
            <a:endParaRPr lang="en-US" dirty="0"/>
          </a:p>
        </p:txBody>
      </p:sp>
      <p:sp>
        <p:nvSpPr>
          <p:cNvPr id="3" name="Content Placeholder 2"/>
          <p:cNvSpPr>
            <a:spLocks noGrp="1"/>
          </p:cNvSpPr>
          <p:nvPr>
            <p:ph sz="quarter" idx="10"/>
          </p:nvPr>
        </p:nvSpPr>
        <p:spPr>
          <a:xfrm>
            <a:off x="378696" y="2446542"/>
            <a:ext cx="11525250" cy="1761901"/>
          </a:xfrm>
        </p:spPr>
        <p:txBody>
          <a:bodyPr/>
          <a:lstStyle/>
          <a:p>
            <a:pPr marL="0" lvl="0" indent="0">
              <a:buNone/>
            </a:pPr>
            <a:r>
              <a:rPr lang="en-US" dirty="0" smtClean="0"/>
              <a:t>Your website has static/semi-static objects that require low-latency mobile access (e.g. customer profile, gaming apps, etc.)</a:t>
            </a:r>
          </a:p>
          <a:p>
            <a:pPr marL="0" indent="0">
              <a:buNone/>
            </a:pPr>
            <a:endParaRPr lang="en-US" dirty="0"/>
          </a:p>
        </p:txBody>
      </p:sp>
    </p:spTree>
    <p:extLst>
      <p:ext uri="{BB962C8B-B14F-4D97-AF65-F5344CB8AC3E}">
        <p14:creationId xmlns:p14="http://schemas.microsoft.com/office/powerpoint/2010/main" val="1896596850"/>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Traditional Architecture</a:t>
            </a:r>
            <a:endParaRPr lang="en-US" dirty="0"/>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1634168" y="1134737"/>
            <a:ext cx="7631017" cy="5288097"/>
          </a:xfrm>
          <a:prstGeom prst="rect">
            <a:avLst/>
          </a:prstGeom>
        </p:spPr>
      </p:pic>
    </p:spTree>
    <p:extLst>
      <p:ext uri="{BB962C8B-B14F-4D97-AF65-F5344CB8AC3E}">
        <p14:creationId xmlns:p14="http://schemas.microsoft.com/office/powerpoint/2010/main" val="2830401705"/>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Architecture with Storage Object Distribution Pattern</a:t>
            </a:r>
            <a:endParaRPr lang="en-US" dirty="0"/>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2636703" y="1126581"/>
            <a:ext cx="6848820" cy="5252185"/>
          </a:xfrm>
          <a:prstGeom prst="rect">
            <a:avLst/>
          </a:prstGeom>
        </p:spPr>
      </p:pic>
    </p:spTree>
    <p:extLst>
      <p:ext uri="{BB962C8B-B14F-4D97-AF65-F5344CB8AC3E}">
        <p14:creationId xmlns:p14="http://schemas.microsoft.com/office/powerpoint/2010/main" val="3531554920"/>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Blob Extension Methods</a:t>
            </a:r>
            <a:endParaRPr lang="en-US" dirty="0"/>
          </a:p>
        </p:txBody>
      </p:sp>
      <p:sp>
        <p:nvSpPr>
          <p:cNvPr id="5" name="Rectangle 4"/>
          <p:cNvSpPr/>
          <p:nvPr/>
        </p:nvSpPr>
        <p:spPr>
          <a:xfrm>
            <a:off x="0" y="912262"/>
            <a:ext cx="11903946" cy="5816977"/>
          </a:xfrm>
          <a:prstGeom prst="rect">
            <a:avLst/>
          </a:prstGeom>
        </p:spPr>
        <p:txBody>
          <a:bodyPr wrap="square">
            <a:spAutoFit/>
          </a:bodyPr>
          <a:lstStyle/>
          <a:p>
            <a:pPr indent="182880" algn="just"/>
            <a:r>
              <a:rPr lang="en-US" sz="1200" dirty="0">
                <a:latin typeface="Garamond" panose="02020404030301010803" pitchFamily="18" charset="0"/>
                <a:ea typeface="Calibri" panose="020F0502020204030204" pitchFamily="34" charset="0"/>
                <a:cs typeface="Times New Roman" panose="02020603050405020304" pitchFamily="18" charset="0"/>
              </a:rPr>
              <a:t>//Extension to the Blob Class</a:t>
            </a:r>
          </a:p>
          <a:p>
            <a:pPr indent="182880" algn="just"/>
            <a:r>
              <a:rPr lang="en-US" sz="1200" dirty="0">
                <a:latin typeface="Source Code Pro" panose="020B0509030403020204" pitchFamily="49" charset="0"/>
                <a:ea typeface="Calibri" panose="020F0502020204030204" pitchFamily="34" charset="0"/>
                <a:cs typeface="Times New Roman" panose="02020603050405020304" pitchFamily="18" charset="0"/>
              </a:rPr>
              <a:t>public static class </a:t>
            </a:r>
            <a:r>
              <a:rPr lang="en-US" sz="1200" b="1" dirty="0" err="1">
                <a:latin typeface="Source Code Pro" panose="020B0509030403020204" pitchFamily="49" charset="0"/>
                <a:ea typeface="Calibri" panose="020F0502020204030204" pitchFamily="34" charset="0"/>
                <a:cs typeface="Times New Roman" panose="02020603050405020304" pitchFamily="18" charset="0"/>
              </a:rPr>
              <a:t>BlobExtensions</a:t>
            </a:r>
            <a:endParaRPr lang="en-US" sz="1200" dirty="0">
              <a:latin typeface="Source Code Pro" panose="020B0509030403020204" pitchFamily="49" charset="0"/>
              <a:ea typeface="Calibri" panose="020F0502020204030204" pitchFamily="34" charset="0"/>
              <a:cs typeface="Times New Roman" panose="02020603050405020304" pitchFamily="18" charset="0"/>
            </a:endParaRPr>
          </a:p>
          <a:p>
            <a:pPr indent="182880" algn="just"/>
            <a:r>
              <a:rPr lang="en-US" sz="1200" dirty="0">
                <a:latin typeface="Source Code Pro" panose="020B0509030403020204" pitchFamily="49" charset="0"/>
                <a:ea typeface="Calibri" panose="020F0502020204030204" pitchFamily="34" charset="0"/>
                <a:cs typeface="Times New Roman" panose="02020603050405020304" pitchFamily="18" charset="0"/>
              </a:rPr>
              <a:t>{</a:t>
            </a:r>
          </a:p>
          <a:p>
            <a:pPr algn="just"/>
            <a:r>
              <a:rPr lang="en-US" sz="1200" dirty="0">
                <a:latin typeface="Source Code Pro" panose="020B0509030403020204" pitchFamily="49" charset="0"/>
                <a:ea typeface="Calibri" panose="020F0502020204030204" pitchFamily="34" charset="0"/>
                <a:cs typeface="Times New Roman" panose="02020603050405020304" pitchFamily="18" charset="0"/>
              </a:rPr>
              <a:t>//A convenience method to set the Cache-Control //header.</a:t>
            </a:r>
          </a:p>
          <a:p>
            <a:pPr indent="182880" algn="just"/>
            <a:r>
              <a:rPr lang="en-US" sz="1200" dirty="0">
                <a:latin typeface="Source Code Pro" panose="020B0509030403020204" pitchFamily="49" charset="0"/>
                <a:ea typeface="Calibri" panose="020F0502020204030204" pitchFamily="34" charset="0"/>
                <a:cs typeface="Times New Roman" panose="02020603050405020304" pitchFamily="18" charset="0"/>
              </a:rPr>
              <a:t>    public static void </a:t>
            </a:r>
            <a:r>
              <a:rPr lang="en-US" sz="1200" dirty="0" err="1">
                <a:latin typeface="Source Code Pro" panose="020B0509030403020204" pitchFamily="49" charset="0"/>
                <a:ea typeface="Calibri" panose="020F0502020204030204" pitchFamily="34" charset="0"/>
                <a:cs typeface="Times New Roman" panose="02020603050405020304" pitchFamily="18" charset="0"/>
              </a:rPr>
              <a:t>SetCacheControl</a:t>
            </a:r>
            <a:endParaRPr lang="en-US" sz="1200" dirty="0">
              <a:latin typeface="Source Code Pro" panose="020B0509030403020204" pitchFamily="49" charset="0"/>
              <a:ea typeface="Calibri" panose="020F0502020204030204" pitchFamily="34" charset="0"/>
              <a:cs typeface="Times New Roman" panose="02020603050405020304" pitchFamily="18" charset="0"/>
            </a:endParaRPr>
          </a:p>
          <a:p>
            <a:pPr indent="182880" algn="just"/>
            <a:r>
              <a:rPr lang="en-US" sz="1200" b="1" dirty="0">
                <a:latin typeface="Source Code Pro" panose="020B0509030403020204" pitchFamily="49" charset="0"/>
                <a:ea typeface="Calibri" panose="020F0502020204030204" pitchFamily="34" charset="0"/>
                <a:cs typeface="Times New Roman" panose="02020603050405020304" pitchFamily="18" charset="0"/>
              </a:rPr>
              <a:t>(this </a:t>
            </a:r>
            <a:r>
              <a:rPr lang="en-US" sz="1200" b="1" dirty="0" err="1">
                <a:latin typeface="Source Code Pro" panose="020B0509030403020204" pitchFamily="49" charset="0"/>
                <a:ea typeface="Calibri" panose="020F0502020204030204" pitchFamily="34" charset="0"/>
                <a:cs typeface="Times New Roman" panose="02020603050405020304" pitchFamily="18" charset="0"/>
              </a:rPr>
              <a:t>ICloudBlob</a:t>
            </a:r>
            <a:r>
              <a:rPr lang="en-US" sz="1200" b="1" dirty="0">
                <a:latin typeface="Source Code Pro" panose="020B0509030403020204" pitchFamily="49" charset="0"/>
                <a:ea typeface="Calibri" panose="020F0502020204030204" pitchFamily="34" charset="0"/>
                <a:cs typeface="Times New Roman" panose="02020603050405020304" pitchFamily="18" charset="0"/>
              </a:rPr>
              <a:t> blob, string value)</a:t>
            </a:r>
            <a:endParaRPr lang="en-US" sz="1200" dirty="0">
              <a:latin typeface="Source Code Pro" panose="020B0509030403020204" pitchFamily="49" charset="0"/>
              <a:ea typeface="Calibri" panose="020F0502020204030204" pitchFamily="34" charset="0"/>
              <a:cs typeface="Times New Roman" panose="02020603050405020304" pitchFamily="18" charset="0"/>
            </a:endParaRPr>
          </a:p>
          <a:p>
            <a:pPr indent="182880" algn="just"/>
            <a:r>
              <a:rPr lang="en-US" sz="1200" dirty="0">
                <a:latin typeface="Source Code Pro" panose="020B0509030403020204" pitchFamily="49" charset="0"/>
                <a:ea typeface="Calibri" panose="020F0502020204030204" pitchFamily="34" charset="0"/>
                <a:cs typeface="Times New Roman" panose="02020603050405020304" pitchFamily="18" charset="0"/>
              </a:rPr>
              <a:t>    {</a:t>
            </a:r>
          </a:p>
          <a:p>
            <a:pPr indent="182880" algn="just"/>
            <a:r>
              <a:rPr lang="en-US" sz="1200" dirty="0">
                <a:latin typeface="Source Code Pro" panose="020B0509030403020204" pitchFamily="49" charset="0"/>
                <a:ea typeface="Calibri" panose="020F0502020204030204" pitchFamily="34" charset="0"/>
                <a:cs typeface="Times New Roman" panose="02020603050405020304" pitchFamily="18" charset="0"/>
              </a:rPr>
              <a:t>        </a:t>
            </a:r>
            <a:r>
              <a:rPr lang="en-US" sz="1200" b="1" dirty="0" err="1">
                <a:latin typeface="Source Code Pro" panose="020B0509030403020204" pitchFamily="49" charset="0"/>
                <a:ea typeface="Calibri" panose="020F0502020204030204" pitchFamily="34" charset="0"/>
                <a:cs typeface="Times New Roman" panose="02020603050405020304" pitchFamily="18" charset="0"/>
              </a:rPr>
              <a:t>blob.Properties.CacheControl</a:t>
            </a:r>
            <a:r>
              <a:rPr lang="en-US" sz="1200" b="1" dirty="0">
                <a:latin typeface="Source Code Pro" panose="020B0509030403020204" pitchFamily="49" charset="0"/>
                <a:ea typeface="Calibri" panose="020F0502020204030204" pitchFamily="34" charset="0"/>
                <a:cs typeface="Times New Roman" panose="02020603050405020304" pitchFamily="18" charset="0"/>
              </a:rPr>
              <a:t> = value;</a:t>
            </a:r>
            <a:endParaRPr lang="en-US" sz="1200" dirty="0">
              <a:latin typeface="Source Code Pro" panose="020B0509030403020204" pitchFamily="49" charset="0"/>
              <a:ea typeface="Calibri" panose="020F0502020204030204" pitchFamily="34" charset="0"/>
              <a:cs typeface="Times New Roman" panose="02020603050405020304" pitchFamily="18" charset="0"/>
            </a:endParaRPr>
          </a:p>
          <a:p>
            <a:pPr indent="182880" algn="just"/>
            <a:r>
              <a:rPr lang="en-US" sz="1200" b="1" dirty="0">
                <a:latin typeface="Source Code Pro" panose="020B0509030403020204" pitchFamily="49" charset="0"/>
                <a:ea typeface="Calibri" panose="020F0502020204030204" pitchFamily="34" charset="0"/>
                <a:cs typeface="Times New Roman" panose="02020603050405020304" pitchFamily="18" charset="0"/>
              </a:rPr>
              <a:t>        </a:t>
            </a:r>
            <a:r>
              <a:rPr lang="en-US" sz="1200" b="1" dirty="0" err="1">
                <a:latin typeface="Source Code Pro" panose="020B0509030403020204" pitchFamily="49" charset="0"/>
                <a:ea typeface="Calibri" panose="020F0502020204030204" pitchFamily="34" charset="0"/>
                <a:cs typeface="Times New Roman" panose="02020603050405020304" pitchFamily="18" charset="0"/>
              </a:rPr>
              <a:t>blob.SetProperties</a:t>
            </a:r>
            <a:r>
              <a:rPr lang="en-US" sz="1200" b="1" dirty="0">
                <a:latin typeface="Source Code Pro" panose="020B0509030403020204" pitchFamily="49" charset="0"/>
                <a:ea typeface="Calibri" panose="020F0502020204030204" pitchFamily="34" charset="0"/>
                <a:cs typeface="Times New Roman" panose="02020603050405020304" pitchFamily="18" charset="0"/>
              </a:rPr>
              <a:t>();</a:t>
            </a:r>
            <a:endParaRPr lang="en-US" sz="1200" dirty="0">
              <a:latin typeface="Source Code Pro" panose="020B0509030403020204" pitchFamily="49" charset="0"/>
              <a:ea typeface="Calibri" panose="020F0502020204030204" pitchFamily="34" charset="0"/>
              <a:cs typeface="Times New Roman" panose="02020603050405020304" pitchFamily="18" charset="0"/>
            </a:endParaRPr>
          </a:p>
          <a:p>
            <a:pPr indent="182880" algn="just"/>
            <a:r>
              <a:rPr lang="en-US" sz="1200" dirty="0">
                <a:latin typeface="Source Code Pro" panose="020B0509030403020204" pitchFamily="49" charset="0"/>
                <a:ea typeface="Calibri" panose="020F0502020204030204" pitchFamily="34" charset="0"/>
                <a:cs typeface="Times New Roman" panose="02020603050405020304" pitchFamily="18" charset="0"/>
              </a:rPr>
              <a:t>    }</a:t>
            </a:r>
          </a:p>
          <a:p>
            <a:pPr indent="182880" algn="just"/>
            <a:r>
              <a:rPr lang="en-US" sz="1200" dirty="0">
                <a:latin typeface="Source Code Pro" panose="020B0509030403020204" pitchFamily="49" charset="0"/>
                <a:ea typeface="Calibri" panose="020F0502020204030204" pitchFamily="34" charset="0"/>
                <a:cs typeface="Times New Roman" panose="02020603050405020304" pitchFamily="18" charset="0"/>
              </a:rPr>
              <a:t> </a:t>
            </a:r>
          </a:p>
          <a:p>
            <a:pPr indent="182880" algn="just"/>
            <a:r>
              <a:rPr lang="en-US" sz="1200" dirty="0">
                <a:latin typeface="Source Code Pro" panose="020B0509030403020204" pitchFamily="49" charset="0"/>
                <a:ea typeface="Calibri" panose="020F0502020204030204" pitchFamily="34" charset="0"/>
                <a:cs typeface="Times New Roman" panose="02020603050405020304" pitchFamily="18" charset="0"/>
              </a:rPr>
              <a:t> </a:t>
            </a:r>
          </a:p>
          <a:p>
            <a:pPr indent="182880" algn="just"/>
            <a:r>
              <a:rPr lang="en-US" sz="1200" dirty="0">
                <a:latin typeface="Source Code Pro" panose="020B0509030403020204" pitchFamily="49" charset="0"/>
                <a:ea typeface="Calibri" panose="020F0502020204030204" pitchFamily="34" charset="0"/>
                <a:cs typeface="Times New Roman" panose="02020603050405020304" pitchFamily="18" charset="0"/>
              </a:rPr>
              <a:t>    public static void </a:t>
            </a:r>
            <a:r>
              <a:rPr lang="en-US" sz="1200" dirty="0" err="1">
                <a:latin typeface="Source Code Pro" panose="020B0509030403020204" pitchFamily="49" charset="0"/>
                <a:ea typeface="Calibri" panose="020F0502020204030204" pitchFamily="34" charset="0"/>
                <a:cs typeface="Times New Roman" panose="02020603050405020304" pitchFamily="18" charset="0"/>
              </a:rPr>
              <a:t>SetContentType</a:t>
            </a:r>
            <a:endParaRPr lang="en-US" sz="1200" dirty="0">
              <a:latin typeface="Source Code Pro" panose="020B0509030403020204" pitchFamily="49" charset="0"/>
              <a:ea typeface="Calibri" panose="020F0502020204030204" pitchFamily="34" charset="0"/>
              <a:cs typeface="Times New Roman" panose="02020603050405020304" pitchFamily="18" charset="0"/>
            </a:endParaRPr>
          </a:p>
          <a:p>
            <a:pPr indent="182880" algn="just"/>
            <a:r>
              <a:rPr lang="en-US" sz="1200" dirty="0">
                <a:latin typeface="Source Code Pro" panose="020B0509030403020204" pitchFamily="49" charset="0"/>
                <a:ea typeface="Calibri" panose="020F0502020204030204" pitchFamily="34" charset="0"/>
                <a:cs typeface="Times New Roman" panose="02020603050405020304" pitchFamily="18" charset="0"/>
              </a:rPr>
              <a:t>(this </a:t>
            </a:r>
            <a:r>
              <a:rPr lang="en-US" sz="1200" dirty="0" err="1">
                <a:latin typeface="Source Code Pro" panose="020B0509030403020204" pitchFamily="49" charset="0"/>
                <a:ea typeface="Calibri" panose="020F0502020204030204" pitchFamily="34" charset="0"/>
                <a:cs typeface="Times New Roman" panose="02020603050405020304" pitchFamily="18" charset="0"/>
              </a:rPr>
              <a:t>ICloudBlob</a:t>
            </a:r>
            <a:r>
              <a:rPr lang="en-US" sz="1200" dirty="0">
                <a:latin typeface="Source Code Pro" panose="020B0509030403020204" pitchFamily="49" charset="0"/>
                <a:ea typeface="Calibri" panose="020F0502020204030204" pitchFamily="34" charset="0"/>
                <a:cs typeface="Times New Roman" panose="02020603050405020304" pitchFamily="18" charset="0"/>
              </a:rPr>
              <a:t> blob, string value)</a:t>
            </a:r>
          </a:p>
          <a:p>
            <a:pPr indent="182880" algn="just"/>
            <a:r>
              <a:rPr lang="en-US" sz="1200" dirty="0">
                <a:latin typeface="Source Code Pro" panose="020B0509030403020204" pitchFamily="49" charset="0"/>
                <a:ea typeface="Calibri" panose="020F0502020204030204" pitchFamily="34" charset="0"/>
                <a:cs typeface="Times New Roman" panose="02020603050405020304" pitchFamily="18" charset="0"/>
              </a:rPr>
              <a:t>    {</a:t>
            </a:r>
          </a:p>
          <a:p>
            <a:pPr indent="182880" algn="just"/>
            <a:r>
              <a:rPr lang="en-US" sz="1200" b="1" dirty="0">
                <a:latin typeface="Source Code Pro" panose="020B0509030403020204" pitchFamily="49" charset="0"/>
                <a:ea typeface="Calibri" panose="020F0502020204030204" pitchFamily="34" charset="0"/>
                <a:cs typeface="Times New Roman" panose="02020603050405020304" pitchFamily="18" charset="0"/>
              </a:rPr>
              <a:t>        </a:t>
            </a:r>
            <a:r>
              <a:rPr lang="en-US" sz="1200" b="1" dirty="0" err="1">
                <a:latin typeface="Source Code Pro" panose="020B0509030403020204" pitchFamily="49" charset="0"/>
                <a:ea typeface="Calibri" panose="020F0502020204030204" pitchFamily="34" charset="0"/>
                <a:cs typeface="Times New Roman" panose="02020603050405020304" pitchFamily="18" charset="0"/>
              </a:rPr>
              <a:t>blob.Properties.ContentType</a:t>
            </a:r>
            <a:r>
              <a:rPr lang="en-US" sz="1200" b="1" dirty="0">
                <a:latin typeface="Source Code Pro" panose="020B0509030403020204" pitchFamily="49" charset="0"/>
                <a:ea typeface="Calibri" panose="020F0502020204030204" pitchFamily="34" charset="0"/>
                <a:cs typeface="Times New Roman" panose="02020603050405020304" pitchFamily="18" charset="0"/>
              </a:rPr>
              <a:t> = value;</a:t>
            </a:r>
            <a:endParaRPr lang="en-US" sz="1200" dirty="0">
              <a:latin typeface="Source Code Pro" panose="020B0509030403020204" pitchFamily="49" charset="0"/>
              <a:ea typeface="Calibri" panose="020F0502020204030204" pitchFamily="34" charset="0"/>
              <a:cs typeface="Times New Roman" panose="02020603050405020304" pitchFamily="18" charset="0"/>
            </a:endParaRPr>
          </a:p>
          <a:p>
            <a:pPr indent="182880" algn="just"/>
            <a:r>
              <a:rPr lang="en-US" sz="1200" b="1" dirty="0">
                <a:latin typeface="Source Code Pro" panose="020B0509030403020204" pitchFamily="49" charset="0"/>
                <a:ea typeface="Calibri" panose="020F0502020204030204" pitchFamily="34" charset="0"/>
                <a:cs typeface="Times New Roman" panose="02020603050405020304" pitchFamily="18" charset="0"/>
              </a:rPr>
              <a:t>        </a:t>
            </a:r>
            <a:r>
              <a:rPr lang="en-US" sz="1200" b="1" dirty="0" err="1">
                <a:latin typeface="Source Code Pro" panose="020B0509030403020204" pitchFamily="49" charset="0"/>
                <a:ea typeface="Calibri" panose="020F0502020204030204" pitchFamily="34" charset="0"/>
                <a:cs typeface="Times New Roman" panose="02020603050405020304" pitchFamily="18" charset="0"/>
              </a:rPr>
              <a:t>blob.SetProperties</a:t>
            </a:r>
            <a:r>
              <a:rPr lang="en-US" sz="1200" b="1" dirty="0">
                <a:latin typeface="Source Code Pro" panose="020B0509030403020204" pitchFamily="49" charset="0"/>
                <a:ea typeface="Calibri" panose="020F0502020204030204" pitchFamily="34" charset="0"/>
                <a:cs typeface="Times New Roman" panose="02020603050405020304" pitchFamily="18" charset="0"/>
              </a:rPr>
              <a:t>();</a:t>
            </a:r>
            <a:endParaRPr lang="en-US" sz="1200" dirty="0">
              <a:latin typeface="Source Code Pro" panose="020B0509030403020204" pitchFamily="49" charset="0"/>
              <a:ea typeface="Calibri" panose="020F0502020204030204" pitchFamily="34" charset="0"/>
              <a:cs typeface="Times New Roman" panose="02020603050405020304" pitchFamily="18" charset="0"/>
            </a:endParaRPr>
          </a:p>
          <a:p>
            <a:pPr indent="182880" algn="just"/>
            <a:r>
              <a:rPr lang="en-US" sz="1200" dirty="0">
                <a:latin typeface="Source Code Pro" panose="020B0509030403020204" pitchFamily="49" charset="0"/>
                <a:ea typeface="Calibri" panose="020F0502020204030204" pitchFamily="34" charset="0"/>
                <a:cs typeface="Times New Roman" panose="02020603050405020304" pitchFamily="18" charset="0"/>
              </a:rPr>
              <a:t>    }</a:t>
            </a:r>
          </a:p>
          <a:p>
            <a:pPr indent="182880" algn="just"/>
            <a:r>
              <a:rPr lang="en-US" sz="1200" dirty="0">
                <a:latin typeface="Source Code Pro" panose="020B0509030403020204" pitchFamily="49" charset="0"/>
                <a:ea typeface="Calibri" panose="020F0502020204030204" pitchFamily="34" charset="0"/>
                <a:cs typeface="Times New Roman" panose="02020603050405020304" pitchFamily="18" charset="0"/>
              </a:rPr>
              <a:t> </a:t>
            </a:r>
          </a:p>
          <a:p>
            <a:pPr indent="182880" algn="just"/>
            <a:r>
              <a:rPr lang="en-US" sz="1200" dirty="0">
                <a:latin typeface="Source Code Pro" panose="020B0509030403020204" pitchFamily="49" charset="0"/>
                <a:ea typeface="Calibri" panose="020F0502020204030204" pitchFamily="34" charset="0"/>
                <a:cs typeface="Times New Roman" panose="02020603050405020304" pitchFamily="18" charset="0"/>
              </a:rPr>
              <a:t>//Set both the properties from a single method</a:t>
            </a:r>
          </a:p>
          <a:p>
            <a:pPr indent="182880" algn="just"/>
            <a:r>
              <a:rPr lang="en-US" sz="1200" dirty="0">
                <a:latin typeface="Source Code Pro" panose="020B0509030403020204" pitchFamily="49" charset="0"/>
                <a:ea typeface="Calibri" panose="020F0502020204030204" pitchFamily="34" charset="0"/>
                <a:cs typeface="Times New Roman" panose="02020603050405020304" pitchFamily="18" charset="0"/>
              </a:rPr>
              <a:t>    public static void</a:t>
            </a:r>
          </a:p>
          <a:p>
            <a:pPr indent="182880" algn="just"/>
            <a:r>
              <a:rPr lang="en-US" sz="1200" dirty="0">
                <a:latin typeface="Source Code Pro" panose="020B0509030403020204" pitchFamily="49" charset="0"/>
                <a:ea typeface="Calibri" panose="020F0502020204030204" pitchFamily="34" charset="0"/>
                <a:cs typeface="Times New Roman" panose="02020603050405020304" pitchFamily="18" charset="0"/>
              </a:rPr>
              <a:t> </a:t>
            </a:r>
            <a:r>
              <a:rPr lang="en-US" sz="1200" dirty="0" err="1">
                <a:latin typeface="Source Code Pro" panose="020B0509030403020204" pitchFamily="49" charset="0"/>
                <a:ea typeface="Calibri" panose="020F0502020204030204" pitchFamily="34" charset="0"/>
                <a:cs typeface="Times New Roman" panose="02020603050405020304" pitchFamily="18" charset="0"/>
              </a:rPr>
              <a:t>SetCacheControlContentType</a:t>
            </a:r>
            <a:endParaRPr lang="en-US" sz="1200" dirty="0">
              <a:latin typeface="Source Code Pro" panose="020B0509030403020204" pitchFamily="49" charset="0"/>
              <a:ea typeface="Calibri" panose="020F0502020204030204" pitchFamily="34" charset="0"/>
              <a:cs typeface="Times New Roman" panose="02020603050405020304" pitchFamily="18" charset="0"/>
            </a:endParaRPr>
          </a:p>
          <a:p>
            <a:pPr indent="182880" algn="just"/>
            <a:r>
              <a:rPr lang="en-US" sz="1200" dirty="0">
                <a:latin typeface="Source Code Pro" panose="020B0509030403020204" pitchFamily="49" charset="0"/>
                <a:ea typeface="Calibri" panose="020F0502020204030204" pitchFamily="34" charset="0"/>
                <a:cs typeface="Times New Roman" panose="02020603050405020304" pitchFamily="18" charset="0"/>
              </a:rPr>
              <a:t>(this </a:t>
            </a:r>
            <a:r>
              <a:rPr lang="en-US" sz="1200" dirty="0" err="1">
                <a:latin typeface="Source Code Pro" panose="020B0509030403020204" pitchFamily="49" charset="0"/>
                <a:ea typeface="Calibri" panose="020F0502020204030204" pitchFamily="34" charset="0"/>
                <a:cs typeface="Times New Roman" panose="02020603050405020304" pitchFamily="18" charset="0"/>
              </a:rPr>
              <a:t>ICloudBlob</a:t>
            </a:r>
            <a:r>
              <a:rPr lang="en-US" sz="1200" dirty="0">
                <a:latin typeface="Source Code Pro" panose="020B0509030403020204" pitchFamily="49" charset="0"/>
                <a:ea typeface="Calibri" panose="020F0502020204030204" pitchFamily="34" charset="0"/>
                <a:cs typeface="Times New Roman" panose="02020603050405020304" pitchFamily="18" charset="0"/>
              </a:rPr>
              <a:t> blob, string </a:t>
            </a:r>
            <a:r>
              <a:rPr lang="en-US" sz="1200" dirty="0" err="1">
                <a:latin typeface="Source Code Pro" panose="020B0509030403020204" pitchFamily="49" charset="0"/>
                <a:ea typeface="Calibri" panose="020F0502020204030204" pitchFamily="34" charset="0"/>
                <a:cs typeface="Times New Roman" panose="02020603050405020304" pitchFamily="18" charset="0"/>
              </a:rPr>
              <a:t>cacheControl</a:t>
            </a:r>
            <a:r>
              <a:rPr lang="en-US" sz="1200" dirty="0">
                <a:latin typeface="Source Code Pro" panose="020B0509030403020204" pitchFamily="49" charset="0"/>
                <a:ea typeface="Calibri" panose="020F0502020204030204" pitchFamily="34" charset="0"/>
                <a:cs typeface="Times New Roman" panose="02020603050405020304" pitchFamily="18" charset="0"/>
              </a:rPr>
              <a:t>, string </a:t>
            </a:r>
            <a:r>
              <a:rPr lang="en-US" sz="1200" dirty="0" err="1">
                <a:latin typeface="Source Code Pro" panose="020B0509030403020204" pitchFamily="49" charset="0"/>
                <a:ea typeface="Calibri" panose="020F0502020204030204" pitchFamily="34" charset="0"/>
                <a:cs typeface="Times New Roman" panose="02020603050405020304" pitchFamily="18" charset="0"/>
              </a:rPr>
              <a:t>contentType</a:t>
            </a:r>
            <a:r>
              <a:rPr lang="en-US" sz="1200" dirty="0">
                <a:latin typeface="Source Code Pro" panose="020B0509030403020204" pitchFamily="49" charset="0"/>
                <a:ea typeface="Calibri" panose="020F0502020204030204" pitchFamily="34" charset="0"/>
                <a:cs typeface="Times New Roman" panose="02020603050405020304" pitchFamily="18" charset="0"/>
              </a:rPr>
              <a:t>)</a:t>
            </a:r>
          </a:p>
          <a:p>
            <a:pPr indent="182880" algn="just"/>
            <a:r>
              <a:rPr lang="en-US" sz="1200" dirty="0">
                <a:latin typeface="Source Code Pro" panose="020B0509030403020204" pitchFamily="49" charset="0"/>
                <a:ea typeface="Calibri" panose="020F0502020204030204" pitchFamily="34" charset="0"/>
                <a:cs typeface="Times New Roman" panose="02020603050405020304" pitchFamily="18" charset="0"/>
              </a:rPr>
              <a:t>    {</a:t>
            </a:r>
          </a:p>
          <a:p>
            <a:pPr indent="182880" algn="just"/>
            <a:r>
              <a:rPr lang="en-US" sz="1200" b="1" dirty="0">
                <a:latin typeface="Source Code Pro" panose="020B0509030403020204" pitchFamily="49" charset="0"/>
                <a:ea typeface="Calibri" panose="020F0502020204030204" pitchFamily="34" charset="0"/>
                <a:cs typeface="Times New Roman" panose="02020603050405020304" pitchFamily="18" charset="0"/>
              </a:rPr>
              <a:t>        </a:t>
            </a:r>
            <a:r>
              <a:rPr lang="en-US" sz="1200" b="1" dirty="0" err="1">
                <a:latin typeface="Source Code Pro" panose="020B0509030403020204" pitchFamily="49" charset="0"/>
                <a:ea typeface="Calibri" panose="020F0502020204030204" pitchFamily="34" charset="0"/>
                <a:cs typeface="Times New Roman" panose="02020603050405020304" pitchFamily="18" charset="0"/>
              </a:rPr>
              <a:t>blob.Properties.ContentType</a:t>
            </a:r>
            <a:r>
              <a:rPr lang="en-US" sz="1200" b="1" dirty="0">
                <a:latin typeface="Source Code Pro" panose="020B0509030403020204" pitchFamily="49" charset="0"/>
                <a:ea typeface="Calibri" panose="020F0502020204030204" pitchFamily="34" charset="0"/>
                <a:cs typeface="Times New Roman" panose="02020603050405020304" pitchFamily="18" charset="0"/>
              </a:rPr>
              <a:t> =</a:t>
            </a:r>
            <a:endParaRPr lang="en-US" sz="1200" dirty="0">
              <a:latin typeface="Source Code Pro" panose="020B0509030403020204" pitchFamily="49" charset="0"/>
              <a:ea typeface="Calibri" panose="020F0502020204030204" pitchFamily="34" charset="0"/>
              <a:cs typeface="Times New Roman" panose="02020603050405020304" pitchFamily="18" charset="0"/>
            </a:endParaRPr>
          </a:p>
          <a:p>
            <a:pPr indent="182880" algn="just"/>
            <a:r>
              <a:rPr lang="en-US" sz="1200" b="1" dirty="0">
                <a:latin typeface="Source Code Pro" panose="020B0509030403020204" pitchFamily="49" charset="0"/>
                <a:ea typeface="Calibri" panose="020F0502020204030204" pitchFamily="34" charset="0"/>
                <a:cs typeface="Times New Roman" panose="02020603050405020304" pitchFamily="18" charset="0"/>
              </a:rPr>
              <a:t> </a:t>
            </a:r>
            <a:r>
              <a:rPr lang="en-US" sz="1200" b="1" dirty="0" err="1">
                <a:latin typeface="Source Code Pro" panose="020B0509030403020204" pitchFamily="49" charset="0"/>
                <a:ea typeface="Calibri" panose="020F0502020204030204" pitchFamily="34" charset="0"/>
                <a:cs typeface="Times New Roman" panose="02020603050405020304" pitchFamily="18" charset="0"/>
              </a:rPr>
              <a:t>contentType</a:t>
            </a:r>
            <a:r>
              <a:rPr lang="en-US" sz="1200" b="1" dirty="0">
                <a:latin typeface="Source Code Pro" panose="020B0509030403020204" pitchFamily="49" charset="0"/>
                <a:ea typeface="Calibri" panose="020F0502020204030204" pitchFamily="34" charset="0"/>
                <a:cs typeface="Times New Roman" panose="02020603050405020304" pitchFamily="18" charset="0"/>
              </a:rPr>
              <a:t>;</a:t>
            </a:r>
            <a:endParaRPr lang="en-US" sz="1200" dirty="0">
              <a:latin typeface="Source Code Pro" panose="020B0509030403020204" pitchFamily="49" charset="0"/>
              <a:ea typeface="Calibri" panose="020F0502020204030204" pitchFamily="34" charset="0"/>
              <a:cs typeface="Times New Roman" panose="02020603050405020304" pitchFamily="18" charset="0"/>
            </a:endParaRPr>
          </a:p>
          <a:p>
            <a:pPr indent="182880" algn="just"/>
            <a:r>
              <a:rPr lang="en-US" sz="1200" b="1" dirty="0">
                <a:latin typeface="Source Code Pro" panose="020B0509030403020204" pitchFamily="49" charset="0"/>
                <a:ea typeface="Calibri" panose="020F0502020204030204" pitchFamily="34" charset="0"/>
                <a:cs typeface="Times New Roman" panose="02020603050405020304" pitchFamily="18" charset="0"/>
              </a:rPr>
              <a:t>        </a:t>
            </a:r>
            <a:r>
              <a:rPr lang="en-US" sz="1200" b="1" dirty="0" err="1">
                <a:latin typeface="Source Code Pro" panose="020B0509030403020204" pitchFamily="49" charset="0"/>
                <a:ea typeface="Calibri" panose="020F0502020204030204" pitchFamily="34" charset="0"/>
                <a:cs typeface="Times New Roman" panose="02020603050405020304" pitchFamily="18" charset="0"/>
              </a:rPr>
              <a:t>blob.Properties.CacheControl</a:t>
            </a:r>
            <a:r>
              <a:rPr lang="en-US" sz="1200" b="1" dirty="0">
                <a:latin typeface="Source Code Pro" panose="020B0509030403020204" pitchFamily="49" charset="0"/>
                <a:ea typeface="Calibri" panose="020F0502020204030204" pitchFamily="34" charset="0"/>
                <a:cs typeface="Times New Roman" panose="02020603050405020304" pitchFamily="18" charset="0"/>
              </a:rPr>
              <a:t> =</a:t>
            </a:r>
            <a:endParaRPr lang="en-US" sz="1200" dirty="0">
              <a:latin typeface="Source Code Pro" panose="020B0509030403020204" pitchFamily="49" charset="0"/>
              <a:ea typeface="Calibri" panose="020F0502020204030204" pitchFamily="34" charset="0"/>
              <a:cs typeface="Times New Roman" panose="02020603050405020304" pitchFamily="18" charset="0"/>
            </a:endParaRPr>
          </a:p>
          <a:p>
            <a:pPr indent="182880" algn="just"/>
            <a:r>
              <a:rPr lang="en-US" sz="1200" b="1" dirty="0">
                <a:latin typeface="Source Code Pro" panose="020B0509030403020204" pitchFamily="49" charset="0"/>
                <a:ea typeface="Calibri" panose="020F0502020204030204" pitchFamily="34" charset="0"/>
                <a:cs typeface="Times New Roman" panose="02020603050405020304" pitchFamily="18" charset="0"/>
              </a:rPr>
              <a:t> </a:t>
            </a:r>
            <a:r>
              <a:rPr lang="en-US" sz="1200" b="1" dirty="0" err="1">
                <a:latin typeface="Source Code Pro" panose="020B0509030403020204" pitchFamily="49" charset="0"/>
                <a:ea typeface="Calibri" panose="020F0502020204030204" pitchFamily="34" charset="0"/>
                <a:cs typeface="Times New Roman" panose="02020603050405020304" pitchFamily="18" charset="0"/>
              </a:rPr>
              <a:t>cacheControl</a:t>
            </a:r>
            <a:r>
              <a:rPr lang="en-US" sz="1200" b="1" dirty="0">
                <a:latin typeface="Source Code Pro" panose="020B0509030403020204" pitchFamily="49" charset="0"/>
                <a:ea typeface="Calibri" panose="020F0502020204030204" pitchFamily="34" charset="0"/>
                <a:cs typeface="Times New Roman" panose="02020603050405020304" pitchFamily="18" charset="0"/>
              </a:rPr>
              <a:t>;</a:t>
            </a:r>
            <a:endParaRPr lang="en-US" sz="1200" dirty="0">
              <a:latin typeface="Source Code Pro" panose="020B0509030403020204" pitchFamily="49" charset="0"/>
              <a:ea typeface="Calibri" panose="020F0502020204030204" pitchFamily="34" charset="0"/>
              <a:cs typeface="Times New Roman" panose="02020603050405020304" pitchFamily="18" charset="0"/>
            </a:endParaRPr>
          </a:p>
          <a:p>
            <a:pPr indent="182880" algn="just"/>
            <a:r>
              <a:rPr lang="en-US" sz="1200" b="1" dirty="0">
                <a:latin typeface="Source Code Pro" panose="020B0509030403020204" pitchFamily="49" charset="0"/>
                <a:ea typeface="Calibri" panose="020F0502020204030204" pitchFamily="34" charset="0"/>
                <a:cs typeface="Times New Roman" panose="02020603050405020304" pitchFamily="18" charset="0"/>
              </a:rPr>
              <a:t>        </a:t>
            </a:r>
            <a:r>
              <a:rPr lang="en-US" sz="1200" b="1" dirty="0" err="1">
                <a:latin typeface="Source Code Pro" panose="020B0509030403020204" pitchFamily="49" charset="0"/>
                <a:ea typeface="Calibri" panose="020F0502020204030204" pitchFamily="34" charset="0"/>
                <a:cs typeface="Times New Roman" panose="02020603050405020304" pitchFamily="18" charset="0"/>
              </a:rPr>
              <a:t>blob.SetProperties</a:t>
            </a:r>
            <a:r>
              <a:rPr lang="en-US" sz="1200" b="1" dirty="0">
                <a:latin typeface="Source Code Pro" panose="020B0509030403020204" pitchFamily="49" charset="0"/>
                <a:ea typeface="Calibri" panose="020F0502020204030204" pitchFamily="34" charset="0"/>
                <a:cs typeface="Times New Roman" panose="02020603050405020304" pitchFamily="18" charset="0"/>
              </a:rPr>
              <a:t>();</a:t>
            </a:r>
            <a:endParaRPr lang="en-US" sz="1200" dirty="0">
              <a:latin typeface="Source Code Pro" panose="020B0509030403020204" pitchFamily="49" charset="0"/>
              <a:ea typeface="Calibri" panose="020F0502020204030204" pitchFamily="34" charset="0"/>
              <a:cs typeface="Times New Roman" panose="02020603050405020304" pitchFamily="18" charset="0"/>
            </a:endParaRPr>
          </a:p>
          <a:p>
            <a:pPr indent="182880" algn="just"/>
            <a:r>
              <a:rPr lang="en-US" sz="1200" dirty="0">
                <a:latin typeface="Source Code Pro" panose="020B0509030403020204" pitchFamily="49" charset="0"/>
                <a:ea typeface="Calibri" panose="020F0502020204030204" pitchFamily="34" charset="0"/>
                <a:cs typeface="Times New Roman" panose="02020603050405020304" pitchFamily="18" charset="0"/>
              </a:rPr>
              <a:t>    }</a:t>
            </a:r>
          </a:p>
          <a:p>
            <a:pPr indent="182880" algn="just"/>
            <a:r>
              <a:rPr lang="en-US" sz="1200" dirty="0">
                <a:latin typeface="Source Code Pro" panose="020B0509030403020204" pitchFamily="49" charset="0"/>
                <a:ea typeface="Calibri" panose="020F0502020204030204" pitchFamily="34" charset="0"/>
                <a:cs typeface="Times New Roman" panose="02020603050405020304" pitchFamily="18" charset="0"/>
              </a:rPr>
              <a:t>}</a:t>
            </a:r>
            <a:endParaRPr lang="en-US" sz="1200" dirty="0">
              <a:effectLst/>
              <a:latin typeface="Source Code Pro" panose="020B0509030403020204" pitchFamily="49"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57158332"/>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Distribute Objects Code Snippet</a:t>
            </a:r>
            <a:endParaRPr lang="en-US" dirty="0"/>
          </a:p>
        </p:txBody>
      </p:sp>
      <p:sp>
        <p:nvSpPr>
          <p:cNvPr id="3" name="Rectangle 2"/>
          <p:cNvSpPr/>
          <p:nvPr/>
        </p:nvSpPr>
        <p:spPr>
          <a:xfrm>
            <a:off x="285751" y="1033998"/>
            <a:ext cx="8858250" cy="5478423"/>
          </a:xfrm>
          <a:prstGeom prst="rect">
            <a:avLst/>
          </a:prstGeom>
        </p:spPr>
        <p:txBody>
          <a:bodyPr wrap="square">
            <a:spAutoFit/>
          </a:bodyPr>
          <a:lstStyle/>
          <a:p>
            <a:pPr indent="182880" algn="just"/>
            <a:r>
              <a:rPr lang="en-US" sz="1000" dirty="0">
                <a:latin typeface="Source Code Pro" panose="020B0509030403020204" pitchFamily="49" charset="0"/>
                <a:ea typeface="Calibri" panose="020F0502020204030204" pitchFamily="34" charset="0"/>
                <a:cs typeface="Times New Roman" panose="02020603050405020304" pitchFamily="18" charset="0"/>
              </a:rPr>
              <a:t>public static string </a:t>
            </a:r>
            <a:r>
              <a:rPr lang="en-US" sz="1000" dirty="0" err="1">
                <a:latin typeface="Source Code Pro" panose="020B0509030403020204" pitchFamily="49" charset="0"/>
                <a:ea typeface="Calibri" panose="020F0502020204030204" pitchFamily="34" charset="0"/>
                <a:cs typeface="Times New Roman" panose="02020603050405020304" pitchFamily="18" charset="0"/>
              </a:rPr>
              <a:t>DistributeObject</a:t>
            </a:r>
            <a:r>
              <a:rPr lang="en-US" sz="1000" dirty="0">
                <a:latin typeface="Source Code Pro" panose="020B0509030403020204" pitchFamily="49" charset="0"/>
                <a:ea typeface="Calibri" panose="020F0502020204030204" pitchFamily="34" charset="0"/>
                <a:cs typeface="Times New Roman" panose="02020603050405020304" pitchFamily="18" charset="0"/>
              </a:rPr>
              <a:t>(</a:t>
            </a:r>
          </a:p>
          <a:p>
            <a:pPr indent="182880" algn="just"/>
            <a:r>
              <a:rPr lang="en-US" sz="1000" dirty="0">
                <a:latin typeface="Source Code Pro" panose="020B0509030403020204" pitchFamily="49" charset="0"/>
                <a:ea typeface="Calibri" panose="020F0502020204030204" pitchFamily="34" charset="0"/>
                <a:cs typeface="Times New Roman" panose="02020603050405020304" pitchFamily="18" charset="0"/>
              </a:rPr>
              <a:t>string </a:t>
            </a:r>
            <a:r>
              <a:rPr lang="en-US" sz="1000" dirty="0" err="1">
                <a:latin typeface="Source Code Pro" panose="020B0509030403020204" pitchFamily="49" charset="0"/>
                <a:ea typeface="Calibri" panose="020F0502020204030204" pitchFamily="34" charset="0"/>
                <a:cs typeface="Times New Roman" panose="02020603050405020304" pitchFamily="18" charset="0"/>
              </a:rPr>
              <a:t>containerName</a:t>
            </a:r>
            <a:r>
              <a:rPr lang="en-US" sz="1000" dirty="0">
                <a:latin typeface="Source Code Pro" panose="020B0509030403020204" pitchFamily="49" charset="0"/>
                <a:ea typeface="Calibri" panose="020F0502020204030204" pitchFamily="34" charset="0"/>
                <a:cs typeface="Times New Roman" panose="02020603050405020304" pitchFamily="18" charset="0"/>
              </a:rPr>
              <a:t>, </a:t>
            </a:r>
          </a:p>
          <a:p>
            <a:pPr indent="182880" algn="just"/>
            <a:r>
              <a:rPr lang="en-US" sz="1000" dirty="0">
                <a:latin typeface="Source Code Pro" panose="020B0509030403020204" pitchFamily="49" charset="0"/>
                <a:ea typeface="Calibri" panose="020F0502020204030204" pitchFamily="34" charset="0"/>
                <a:cs typeface="Times New Roman" panose="02020603050405020304" pitchFamily="18" charset="0"/>
              </a:rPr>
              <a:t>string </a:t>
            </a:r>
            <a:r>
              <a:rPr lang="en-US" sz="1000" dirty="0" err="1">
                <a:latin typeface="Source Code Pro" panose="020B0509030403020204" pitchFamily="49" charset="0"/>
                <a:ea typeface="Calibri" panose="020F0502020204030204" pitchFamily="34" charset="0"/>
                <a:cs typeface="Times New Roman" panose="02020603050405020304" pitchFamily="18" charset="0"/>
              </a:rPr>
              <a:t>blobName</a:t>
            </a:r>
            <a:r>
              <a:rPr lang="en-US" sz="1000" dirty="0">
                <a:latin typeface="Source Code Pro" panose="020B0509030403020204" pitchFamily="49" charset="0"/>
                <a:ea typeface="Calibri" panose="020F0502020204030204" pitchFamily="34" charset="0"/>
                <a:cs typeface="Times New Roman" panose="02020603050405020304" pitchFamily="18" charset="0"/>
              </a:rPr>
              <a:t>, </a:t>
            </a:r>
          </a:p>
          <a:p>
            <a:pPr indent="182880" algn="just"/>
            <a:r>
              <a:rPr lang="en-US" sz="1000" dirty="0">
                <a:latin typeface="Source Code Pro" panose="020B0509030403020204" pitchFamily="49" charset="0"/>
                <a:ea typeface="Calibri" panose="020F0502020204030204" pitchFamily="34" charset="0"/>
                <a:cs typeface="Times New Roman" panose="02020603050405020304" pitchFamily="18" charset="0"/>
              </a:rPr>
              <a:t>string </a:t>
            </a:r>
            <a:r>
              <a:rPr lang="en-US" sz="1000" dirty="0" err="1">
                <a:latin typeface="Source Code Pro" panose="020B0509030403020204" pitchFamily="49" charset="0"/>
                <a:ea typeface="Calibri" panose="020F0502020204030204" pitchFamily="34" charset="0"/>
                <a:cs typeface="Times New Roman" panose="02020603050405020304" pitchFamily="18" charset="0"/>
              </a:rPr>
              <a:t>restUrl</a:t>
            </a:r>
            <a:r>
              <a:rPr lang="en-US" sz="1000" dirty="0">
                <a:latin typeface="Source Code Pro" panose="020B0509030403020204" pitchFamily="49" charset="0"/>
                <a:ea typeface="Calibri" panose="020F0502020204030204" pitchFamily="34" charset="0"/>
                <a:cs typeface="Times New Roman" panose="02020603050405020304" pitchFamily="18" charset="0"/>
              </a:rPr>
              <a:t>, </a:t>
            </a:r>
          </a:p>
          <a:p>
            <a:pPr indent="182880" algn="just"/>
            <a:r>
              <a:rPr lang="en-US" sz="1000" b="1" dirty="0">
                <a:latin typeface="Source Code Pro" panose="020B0509030403020204" pitchFamily="49" charset="0"/>
                <a:ea typeface="Calibri" panose="020F0502020204030204" pitchFamily="34" charset="0"/>
                <a:cs typeface="Times New Roman" panose="02020603050405020304" pitchFamily="18" charset="0"/>
              </a:rPr>
              <a:t>string </a:t>
            </a:r>
            <a:r>
              <a:rPr lang="en-US" sz="1000" b="1" dirty="0" err="1">
                <a:latin typeface="Source Code Pro" panose="020B0509030403020204" pitchFamily="49" charset="0"/>
                <a:ea typeface="Calibri" panose="020F0502020204030204" pitchFamily="34" charset="0"/>
                <a:cs typeface="Times New Roman" panose="02020603050405020304" pitchFamily="18" charset="0"/>
              </a:rPr>
              <a:t>cacheControl</a:t>
            </a:r>
            <a:r>
              <a:rPr lang="en-US" sz="1000" b="1" dirty="0">
                <a:latin typeface="Source Code Pro" panose="020B0509030403020204" pitchFamily="49" charset="0"/>
                <a:ea typeface="Calibri" panose="020F0502020204030204" pitchFamily="34" charset="0"/>
                <a:cs typeface="Times New Roman" panose="02020603050405020304" pitchFamily="18" charset="0"/>
              </a:rPr>
              <a:t> = "public, max-age=3600, must-revalidate", </a:t>
            </a:r>
            <a:endParaRPr lang="en-US" sz="1000" dirty="0">
              <a:latin typeface="Source Code Pro" panose="020B0509030403020204" pitchFamily="49" charset="0"/>
              <a:ea typeface="Calibri" panose="020F0502020204030204" pitchFamily="34" charset="0"/>
              <a:cs typeface="Times New Roman" panose="02020603050405020304" pitchFamily="18" charset="0"/>
            </a:endParaRPr>
          </a:p>
          <a:p>
            <a:pPr indent="182880" algn="just"/>
            <a:r>
              <a:rPr lang="en-US" sz="1000" b="1" dirty="0">
                <a:latin typeface="Source Code Pro" panose="020B0509030403020204" pitchFamily="49" charset="0"/>
                <a:ea typeface="Calibri" panose="020F0502020204030204" pitchFamily="34" charset="0"/>
                <a:cs typeface="Times New Roman" panose="02020603050405020304" pitchFamily="18" charset="0"/>
              </a:rPr>
              <a:t>string </a:t>
            </a:r>
            <a:r>
              <a:rPr lang="en-US" sz="1000" b="1" dirty="0" err="1">
                <a:latin typeface="Source Code Pro" panose="020B0509030403020204" pitchFamily="49" charset="0"/>
                <a:ea typeface="Calibri" panose="020F0502020204030204" pitchFamily="34" charset="0"/>
                <a:cs typeface="Times New Roman" panose="02020603050405020304" pitchFamily="18" charset="0"/>
              </a:rPr>
              <a:t>contentType</a:t>
            </a:r>
            <a:r>
              <a:rPr lang="en-US" sz="1000" b="1" dirty="0">
                <a:latin typeface="Source Code Pro" panose="020B0509030403020204" pitchFamily="49" charset="0"/>
                <a:ea typeface="Calibri" panose="020F0502020204030204" pitchFamily="34" charset="0"/>
                <a:cs typeface="Times New Roman" panose="02020603050405020304" pitchFamily="18" charset="0"/>
              </a:rPr>
              <a:t>="application/</a:t>
            </a:r>
            <a:r>
              <a:rPr lang="en-US" sz="1000" b="1" dirty="0" err="1">
                <a:latin typeface="Source Code Pro" panose="020B0509030403020204" pitchFamily="49" charset="0"/>
                <a:ea typeface="Calibri" panose="020F0502020204030204" pitchFamily="34" charset="0"/>
                <a:cs typeface="Times New Roman" panose="02020603050405020304" pitchFamily="18" charset="0"/>
              </a:rPr>
              <a:t>json</a:t>
            </a:r>
            <a:r>
              <a:rPr lang="en-US" sz="1000" dirty="0">
                <a:latin typeface="Source Code Pro" panose="020B0509030403020204" pitchFamily="49" charset="0"/>
                <a:ea typeface="Calibri" panose="020F0502020204030204" pitchFamily="34" charset="0"/>
                <a:cs typeface="Times New Roman" panose="02020603050405020304" pitchFamily="18" charset="0"/>
              </a:rPr>
              <a:t>")</a:t>
            </a:r>
          </a:p>
          <a:p>
            <a:pPr indent="182880" algn="just"/>
            <a:r>
              <a:rPr lang="en-US" sz="1000" dirty="0">
                <a:latin typeface="Source Code Pro" panose="020B0509030403020204" pitchFamily="49" charset="0"/>
                <a:ea typeface="Calibri" panose="020F0502020204030204" pitchFamily="34" charset="0"/>
                <a:cs typeface="Times New Roman" panose="02020603050405020304" pitchFamily="18" charset="0"/>
              </a:rPr>
              <a:t> {</a:t>
            </a:r>
          </a:p>
          <a:p>
            <a:pPr indent="182880" algn="just"/>
            <a:r>
              <a:rPr lang="en-US" sz="1000" dirty="0" smtClean="0">
                <a:latin typeface="Source Code Pro" panose="020B0509030403020204" pitchFamily="49" charset="0"/>
                <a:ea typeface="Calibri" panose="020F0502020204030204" pitchFamily="34" charset="0"/>
                <a:cs typeface="Times New Roman" panose="02020603050405020304" pitchFamily="18" charset="0"/>
              </a:rPr>
              <a:t>using </a:t>
            </a:r>
            <a:r>
              <a:rPr lang="en-US" sz="1000" dirty="0">
                <a:latin typeface="Source Code Pro" panose="020B0509030403020204" pitchFamily="49" charset="0"/>
                <a:ea typeface="Calibri" panose="020F0502020204030204" pitchFamily="34" charset="0"/>
                <a:cs typeface="Times New Roman" panose="02020603050405020304" pitchFamily="18" charset="0"/>
              </a:rPr>
              <a:t>(</a:t>
            </a:r>
            <a:r>
              <a:rPr lang="en-US" sz="1000" dirty="0" err="1">
                <a:latin typeface="Source Code Pro" panose="020B0509030403020204" pitchFamily="49" charset="0"/>
                <a:ea typeface="Calibri" panose="020F0502020204030204" pitchFamily="34" charset="0"/>
                <a:cs typeface="Times New Roman" panose="02020603050405020304" pitchFamily="18" charset="0"/>
              </a:rPr>
              <a:t>WebClient</a:t>
            </a:r>
            <a:r>
              <a:rPr lang="en-US" sz="1000" dirty="0">
                <a:latin typeface="Source Code Pro" panose="020B0509030403020204" pitchFamily="49" charset="0"/>
                <a:ea typeface="Calibri" panose="020F0502020204030204" pitchFamily="34" charset="0"/>
                <a:cs typeface="Times New Roman" panose="02020603050405020304" pitchFamily="18" charset="0"/>
              </a:rPr>
              <a:t> w = new </a:t>
            </a:r>
            <a:r>
              <a:rPr lang="en-US" sz="1000" dirty="0" err="1">
                <a:latin typeface="Source Code Pro" panose="020B0509030403020204" pitchFamily="49" charset="0"/>
                <a:ea typeface="Calibri" panose="020F0502020204030204" pitchFamily="34" charset="0"/>
                <a:cs typeface="Times New Roman" panose="02020603050405020304" pitchFamily="18" charset="0"/>
              </a:rPr>
              <a:t>WebClient</a:t>
            </a:r>
            <a:r>
              <a:rPr lang="en-US" sz="1000" dirty="0">
                <a:latin typeface="Source Code Pro" panose="020B0509030403020204" pitchFamily="49" charset="0"/>
                <a:ea typeface="Calibri" panose="020F0502020204030204" pitchFamily="34" charset="0"/>
                <a:cs typeface="Times New Roman" panose="02020603050405020304" pitchFamily="18" charset="0"/>
              </a:rPr>
              <a:t>())</a:t>
            </a:r>
          </a:p>
          <a:p>
            <a:pPr indent="182880" algn="just"/>
            <a:r>
              <a:rPr lang="en-US" sz="1000" dirty="0">
                <a:latin typeface="Source Code Pro" panose="020B0509030403020204" pitchFamily="49" charset="0"/>
                <a:ea typeface="Calibri" panose="020F0502020204030204" pitchFamily="34" charset="0"/>
                <a:cs typeface="Times New Roman" panose="02020603050405020304" pitchFamily="18" charset="0"/>
              </a:rPr>
              <a:t>     </a:t>
            </a:r>
            <a:r>
              <a:rPr lang="en-US" sz="1000" dirty="0" smtClean="0">
                <a:latin typeface="Source Code Pro" panose="020B0509030403020204" pitchFamily="49" charset="0"/>
                <a:ea typeface="Calibri" panose="020F0502020204030204" pitchFamily="34" charset="0"/>
                <a:cs typeface="Times New Roman" panose="02020603050405020304" pitchFamily="18" charset="0"/>
              </a:rPr>
              <a:t>{</a:t>
            </a:r>
            <a:endParaRPr lang="en-US" sz="1000" dirty="0">
              <a:latin typeface="Source Code Pro" panose="020B0509030403020204" pitchFamily="49" charset="0"/>
              <a:ea typeface="Calibri" panose="020F0502020204030204" pitchFamily="34" charset="0"/>
              <a:cs typeface="Times New Roman" panose="02020603050405020304" pitchFamily="18" charset="0"/>
            </a:endParaRPr>
          </a:p>
          <a:p>
            <a:pPr indent="182880" algn="just"/>
            <a:r>
              <a:rPr lang="en-US" sz="1000" dirty="0">
                <a:latin typeface="Source Code Pro" panose="020B0509030403020204" pitchFamily="49" charset="0"/>
                <a:ea typeface="Calibri" panose="020F0502020204030204" pitchFamily="34" charset="0"/>
                <a:cs typeface="Times New Roman" panose="02020603050405020304" pitchFamily="18" charset="0"/>
              </a:rPr>
              <a:t>       if (</a:t>
            </a:r>
            <a:r>
              <a:rPr lang="en-US" sz="1000" dirty="0" err="1" smtClean="0">
                <a:latin typeface="Source Code Pro" panose="020B0509030403020204" pitchFamily="49" charset="0"/>
                <a:ea typeface="Calibri" panose="020F0502020204030204" pitchFamily="34" charset="0"/>
                <a:cs typeface="Times New Roman" panose="02020603050405020304" pitchFamily="18" charset="0"/>
              </a:rPr>
              <a:t>StorageHelperNew.DoesBlobExist</a:t>
            </a:r>
            <a:r>
              <a:rPr lang="en-US" sz="1000" dirty="0" smtClean="0">
                <a:latin typeface="Source Code Pro" panose="020B0509030403020204" pitchFamily="49" charset="0"/>
                <a:ea typeface="Calibri" panose="020F0502020204030204" pitchFamily="34" charset="0"/>
                <a:cs typeface="Times New Roman" panose="02020603050405020304" pitchFamily="18" charset="0"/>
              </a:rPr>
              <a:t>(</a:t>
            </a:r>
            <a:r>
              <a:rPr lang="en-US" sz="1000" dirty="0" err="1" smtClean="0">
                <a:latin typeface="Source Code Pro" panose="020B0509030403020204" pitchFamily="49" charset="0"/>
                <a:ea typeface="Calibri" panose="020F0502020204030204" pitchFamily="34" charset="0"/>
                <a:cs typeface="Times New Roman" panose="02020603050405020304" pitchFamily="18" charset="0"/>
              </a:rPr>
              <a:t>containerName</a:t>
            </a:r>
            <a:r>
              <a:rPr lang="en-US" sz="1000" dirty="0">
                <a:latin typeface="Source Code Pro" panose="020B0509030403020204" pitchFamily="49" charset="0"/>
                <a:ea typeface="Calibri" panose="020F0502020204030204" pitchFamily="34" charset="0"/>
                <a:cs typeface="Times New Roman" panose="02020603050405020304" pitchFamily="18" charset="0"/>
              </a:rPr>
              <a:t>, </a:t>
            </a:r>
            <a:r>
              <a:rPr lang="en-US" sz="1000" dirty="0" err="1">
                <a:latin typeface="Source Code Pro" panose="020B0509030403020204" pitchFamily="49" charset="0"/>
                <a:ea typeface="Calibri" panose="020F0502020204030204" pitchFamily="34" charset="0"/>
                <a:cs typeface="Times New Roman" panose="02020603050405020304" pitchFamily="18" charset="0"/>
              </a:rPr>
              <a:t>blobName</a:t>
            </a:r>
            <a:r>
              <a:rPr lang="en-US" sz="1000" dirty="0">
                <a:latin typeface="Source Code Pro" panose="020B0509030403020204" pitchFamily="49" charset="0"/>
                <a:ea typeface="Calibri" panose="020F0502020204030204" pitchFamily="34" charset="0"/>
                <a:cs typeface="Times New Roman" panose="02020603050405020304" pitchFamily="18" charset="0"/>
              </a:rPr>
              <a:t>))</a:t>
            </a:r>
          </a:p>
          <a:p>
            <a:pPr indent="182880" algn="just"/>
            <a:r>
              <a:rPr lang="en-US" sz="1000" dirty="0">
                <a:latin typeface="Source Code Pro" panose="020B0509030403020204" pitchFamily="49" charset="0"/>
                <a:ea typeface="Calibri" panose="020F0502020204030204" pitchFamily="34" charset="0"/>
                <a:cs typeface="Times New Roman" panose="02020603050405020304" pitchFamily="18" charset="0"/>
              </a:rPr>
              <a:t>       {</a:t>
            </a:r>
          </a:p>
          <a:p>
            <a:pPr indent="182880" algn="just"/>
            <a:r>
              <a:rPr lang="en-US" sz="1000" dirty="0">
                <a:latin typeface="Source Code Pro" panose="020B0509030403020204" pitchFamily="49" charset="0"/>
                <a:ea typeface="Calibri" panose="020F0502020204030204" pitchFamily="34" charset="0"/>
                <a:cs typeface="Times New Roman" panose="02020603050405020304" pitchFamily="18" charset="0"/>
              </a:rPr>
              <a:t> </a:t>
            </a:r>
          </a:p>
          <a:p>
            <a:pPr indent="182880" algn="just"/>
            <a:r>
              <a:rPr lang="en-US" sz="1000" b="1" dirty="0">
                <a:latin typeface="Source Code Pro" panose="020B0509030403020204" pitchFamily="49" charset="0"/>
                <a:ea typeface="Calibri" panose="020F0502020204030204" pitchFamily="34" charset="0"/>
                <a:cs typeface="Times New Roman" panose="02020603050405020304" pitchFamily="18" charset="0"/>
              </a:rPr>
              <a:t>  </a:t>
            </a:r>
            <a:r>
              <a:rPr lang="en-US" sz="1000" b="1" dirty="0" err="1">
                <a:latin typeface="Source Code Pro" panose="020B0509030403020204" pitchFamily="49" charset="0"/>
                <a:ea typeface="Calibri" panose="020F0502020204030204" pitchFamily="34" charset="0"/>
                <a:cs typeface="Times New Roman" panose="02020603050405020304" pitchFamily="18" charset="0"/>
              </a:rPr>
              <a:t>ICloudBlob</a:t>
            </a:r>
            <a:r>
              <a:rPr lang="en-US" sz="1000" b="1" dirty="0">
                <a:latin typeface="Source Code Pro" panose="020B0509030403020204" pitchFamily="49" charset="0"/>
                <a:ea typeface="Calibri" panose="020F0502020204030204" pitchFamily="34" charset="0"/>
                <a:cs typeface="Times New Roman" panose="02020603050405020304" pitchFamily="18" charset="0"/>
              </a:rPr>
              <a:t> blob </a:t>
            </a:r>
            <a:r>
              <a:rPr lang="en-US" sz="1000" b="1" dirty="0" smtClean="0">
                <a:latin typeface="Source Code Pro" panose="020B0509030403020204" pitchFamily="49" charset="0"/>
                <a:ea typeface="Calibri" panose="020F0502020204030204" pitchFamily="34" charset="0"/>
                <a:cs typeface="Times New Roman" panose="02020603050405020304" pitchFamily="18" charset="0"/>
              </a:rPr>
              <a:t>= </a:t>
            </a:r>
            <a:r>
              <a:rPr lang="en-US" sz="1000" b="1" dirty="0" err="1">
                <a:latin typeface="Source Code Pro" panose="020B0509030403020204" pitchFamily="49" charset="0"/>
                <a:ea typeface="Calibri" panose="020F0502020204030204" pitchFamily="34" charset="0"/>
                <a:cs typeface="Times New Roman" panose="02020603050405020304" pitchFamily="18" charset="0"/>
              </a:rPr>
              <a:t>StorageHelperNew.GetBlob</a:t>
            </a:r>
            <a:r>
              <a:rPr lang="en-US" sz="1000" b="1" dirty="0">
                <a:latin typeface="Source Code Pro" panose="020B0509030403020204" pitchFamily="49" charset="0"/>
                <a:ea typeface="Calibri" panose="020F0502020204030204" pitchFamily="34" charset="0"/>
                <a:cs typeface="Times New Roman" panose="02020603050405020304" pitchFamily="18" charset="0"/>
              </a:rPr>
              <a:t>(</a:t>
            </a:r>
            <a:r>
              <a:rPr lang="en-US" sz="1000" b="1" dirty="0" err="1">
                <a:latin typeface="Source Code Pro" panose="020B0509030403020204" pitchFamily="49" charset="0"/>
                <a:ea typeface="Calibri" panose="020F0502020204030204" pitchFamily="34" charset="0"/>
                <a:cs typeface="Times New Roman" panose="02020603050405020304" pitchFamily="18" charset="0"/>
              </a:rPr>
              <a:t>containerName</a:t>
            </a:r>
            <a:r>
              <a:rPr lang="en-US" sz="1000" b="1" dirty="0">
                <a:latin typeface="Source Code Pro" panose="020B0509030403020204" pitchFamily="49" charset="0"/>
                <a:ea typeface="Calibri" panose="020F0502020204030204" pitchFamily="34" charset="0"/>
                <a:cs typeface="Times New Roman" panose="02020603050405020304" pitchFamily="18" charset="0"/>
              </a:rPr>
              <a:t>, </a:t>
            </a:r>
            <a:r>
              <a:rPr lang="en-US" sz="1000" b="1" dirty="0" err="1">
                <a:latin typeface="Source Code Pro" panose="020B0509030403020204" pitchFamily="49" charset="0"/>
                <a:ea typeface="Calibri" panose="020F0502020204030204" pitchFamily="34" charset="0"/>
                <a:cs typeface="Times New Roman" panose="02020603050405020304" pitchFamily="18" charset="0"/>
              </a:rPr>
              <a:t>blobName</a:t>
            </a:r>
            <a:r>
              <a:rPr lang="en-US" sz="1000" b="1" dirty="0">
                <a:latin typeface="Source Code Pro" panose="020B0509030403020204" pitchFamily="49" charset="0"/>
                <a:ea typeface="Calibri" panose="020F0502020204030204" pitchFamily="34" charset="0"/>
                <a:cs typeface="Times New Roman" panose="02020603050405020304" pitchFamily="18" charset="0"/>
              </a:rPr>
              <a:t>, </a:t>
            </a:r>
            <a:r>
              <a:rPr lang="en-US" sz="1000" b="1" dirty="0" err="1">
                <a:latin typeface="Source Code Pro" panose="020B0509030403020204" pitchFamily="49" charset="0"/>
                <a:ea typeface="Calibri" panose="020F0502020204030204" pitchFamily="34" charset="0"/>
                <a:cs typeface="Times New Roman" panose="02020603050405020304" pitchFamily="18" charset="0"/>
              </a:rPr>
              <a:t>fetchAttributes:true</a:t>
            </a:r>
            <a:r>
              <a:rPr lang="en-US" sz="1000" b="1" dirty="0">
                <a:latin typeface="Source Code Pro" panose="020B0509030403020204" pitchFamily="49" charset="0"/>
                <a:ea typeface="Calibri" panose="020F0502020204030204" pitchFamily="34" charset="0"/>
                <a:cs typeface="Times New Roman" panose="02020603050405020304" pitchFamily="18" charset="0"/>
              </a:rPr>
              <a:t>);</a:t>
            </a:r>
            <a:endParaRPr lang="en-US" sz="1000" dirty="0">
              <a:latin typeface="Source Code Pro" panose="020B0509030403020204" pitchFamily="49" charset="0"/>
              <a:ea typeface="Calibri" panose="020F0502020204030204" pitchFamily="34" charset="0"/>
              <a:cs typeface="Times New Roman" panose="02020603050405020304" pitchFamily="18" charset="0"/>
            </a:endParaRPr>
          </a:p>
          <a:p>
            <a:pPr indent="182880" algn="just"/>
            <a:r>
              <a:rPr lang="en-US" sz="1000" dirty="0">
                <a:latin typeface="Source Code Pro" panose="020B0509030403020204" pitchFamily="49" charset="0"/>
                <a:ea typeface="Calibri" panose="020F0502020204030204" pitchFamily="34" charset="0"/>
                <a:cs typeface="Times New Roman" panose="02020603050405020304" pitchFamily="18" charset="0"/>
              </a:rPr>
              <a:t>/* </a:t>
            </a:r>
          </a:p>
          <a:p>
            <a:pPr indent="182880" algn="just"/>
            <a:r>
              <a:rPr lang="en-US" sz="1000" dirty="0">
                <a:latin typeface="Source Code Pro" panose="020B0509030403020204" pitchFamily="49" charset="0"/>
                <a:ea typeface="Calibri" panose="020F0502020204030204" pitchFamily="34" charset="0"/>
                <a:cs typeface="Times New Roman" panose="02020603050405020304" pitchFamily="18" charset="0"/>
              </a:rPr>
              <a:t>if the different between now and blob's last modified is greater than 45 </a:t>
            </a:r>
            <a:r>
              <a:rPr lang="en-US" sz="1000" dirty="0" err="1">
                <a:latin typeface="Source Code Pro" panose="020B0509030403020204" pitchFamily="49" charset="0"/>
                <a:ea typeface="Calibri" panose="020F0502020204030204" pitchFamily="34" charset="0"/>
                <a:cs typeface="Times New Roman" panose="02020603050405020304" pitchFamily="18" charset="0"/>
              </a:rPr>
              <a:t>mins</a:t>
            </a:r>
            <a:r>
              <a:rPr lang="en-US" sz="1000" dirty="0">
                <a:latin typeface="Source Code Pro" panose="020B0509030403020204" pitchFamily="49" charset="0"/>
                <a:ea typeface="Calibri" panose="020F0502020204030204" pitchFamily="34" charset="0"/>
                <a:cs typeface="Times New Roman" panose="02020603050405020304" pitchFamily="18" charset="0"/>
              </a:rPr>
              <a:t>, then only modify</a:t>
            </a:r>
          </a:p>
          <a:p>
            <a:pPr indent="182880" algn="just"/>
            <a:r>
              <a:rPr lang="en-US" sz="1000" dirty="0">
                <a:latin typeface="Source Code Pro" panose="020B0509030403020204" pitchFamily="49" charset="0"/>
                <a:ea typeface="Calibri" panose="020F0502020204030204" pitchFamily="34" charset="0"/>
                <a:cs typeface="Times New Roman" panose="02020603050405020304" pitchFamily="18" charset="0"/>
              </a:rPr>
              <a:t>*/</a:t>
            </a:r>
          </a:p>
          <a:p>
            <a:pPr indent="182880" algn="just"/>
            <a:r>
              <a:rPr lang="en-US" sz="1000" dirty="0">
                <a:latin typeface="Source Code Pro" panose="020B0509030403020204" pitchFamily="49" charset="0"/>
                <a:ea typeface="Calibri" panose="020F0502020204030204" pitchFamily="34" charset="0"/>
                <a:cs typeface="Times New Roman" panose="02020603050405020304" pitchFamily="18" charset="0"/>
              </a:rPr>
              <a:t>  </a:t>
            </a:r>
            <a:r>
              <a:rPr lang="en-US" sz="1000" b="1" dirty="0" smtClean="0">
                <a:latin typeface="Source Code Pro" panose="020B0509030403020204" pitchFamily="49" charset="0"/>
                <a:ea typeface="Calibri" panose="020F0502020204030204" pitchFamily="34" charset="0"/>
                <a:cs typeface="Times New Roman" panose="02020603050405020304" pitchFamily="18" charset="0"/>
              </a:rPr>
              <a:t>if </a:t>
            </a:r>
            <a:r>
              <a:rPr lang="en-US" sz="1000" b="1" dirty="0">
                <a:latin typeface="Source Code Pro" panose="020B0509030403020204" pitchFamily="49" charset="0"/>
                <a:ea typeface="Calibri" panose="020F0502020204030204" pitchFamily="34" charset="0"/>
                <a:cs typeface="Times New Roman" panose="02020603050405020304" pitchFamily="18" charset="0"/>
              </a:rPr>
              <a:t>((</a:t>
            </a:r>
            <a:r>
              <a:rPr lang="en-US" sz="1000" b="1" dirty="0" err="1">
                <a:latin typeface="Source Code Pro" panose="020B0509030403020204" pitchFamily="49" charset="0"/>
                <a:ea typeface="Calibri" panose="020F0502020204030204" pitchFamily="34" charset="0"/>
                <a:cs typeface="Times New Roman" panose="02020603050405020304" pitchFamily="18" charset="0"/>
              </a:rPr>
              <a:t>DateTime.UtcNow</a:t>
            </a:r>
            <a:r>
              <a:rPr lang="en-US" sz="1000" b="1" dirty="0">
                <a:latin typeface="Source Code Pro" panose="020B0509030403020204" pitchFamily="49" charset="0"/>
                <a:ea typeface="Calibri" panose="020F0502020204030204" pitchFamily="34" charset="0"/>
                <a:cs typeface="Times New Roman" panose="02020603050405020304" pitchFamily="18" charset="0"/>
              </a:rPr>
              <a:t> </a:t>
            </a:r>
            <a:r>
              <a:rPr lang="en-US" sz="1000" b="1" dirty="0" smtClean="0">
                <a:latin typeface="Source Code Pro" panose="020B0509030403020204" pitchFamily="49" charset="0"/>
                <a:ea typeface="Calibri" panose="020F0502020204030204" pitchFamily="34" charset="0"/>
                <a:cs typeface="Times New Roman" panose="02020603050405020304" pitchFamily="18" charset="0"/>
              </a:rPr>
              <a:t>– </a:t>
            </a:r>
            <a:r>
              <a:rPr lang="en-US" sz="1000" b="1" dirty="0" err="1">
                <a:latin typeface="Source Code Pro" panose="020B0509030403020204" pitchFamily="49" charset="0"/>
                <a:ea typeface="Calibri" panose="020F0502020204030204" pitchFamily="34" charset="0"/>
                <a:cs typeface="Times New Roman" panose="02020603050405020304" pitchFamily="18" charset="0"/>
              </a:rPr>
              <a:t>blob.Properties.LastModified</a:t>
            </a:r>
            <a:r>
              <a:rPr lang="en-US" sz="1000" b="1" dirty="0">
                <a:latin typeface="Source Code Pro" panose="020B0509030403020204" pitchFamily="49" charset="0"/>
                <a:ea typeface="Calibri" panose="020F0502020204030204" pitchFamily="34" charset="0"/>
                <a:cs typeface="Times New Roman" panose="02020603050405020304" pitchFamily="18" charset="0"/>
              </a:rPr>
              <a:t>) </a:t>
            </a:r>
            <a:r>
              <a:rPr lang="en-US" sz="1000" b="1" dirty="0" smtClean="0">
                <a:latin typeface="Source Code Pro" panose="020B0509030403020204" pitchFamily="49" charset="0"/>
                <a:ea typeface="Calibri" panose="020F0502020204030204" pitchFamily="34" charset="0"/>
                <a:cs typeface="Times New Roman" panose="02020603050405020304" pitchFamily="18" charset="0"/>
              </a:rPr>
              <a:t>&lt; </a:t>
            </a:r>
            <a:r>
              <a:rPr lang="en-US" sz="1000" b="1" dirty="0" err="1">
                <a:latin typeface="Source Code Pro" panose="020B0509030403020204" pitchFamily="49" charset="0"/>
                <a:ea typeface="Calibri" panose="020F0502020204030204" pitchFamily="34" charset="0"/>
                <a:cs typeface="Times New Roman" panose="02020603050405020304" pitchFamily="18" charset="0"/>
              </a:rPr>
              <a:t>TimeSpan.FromMinutes</a:t>
            </a:r>
            <a:r>
              <a:rPr lang="en-US" sz="1000" b="1" dirty="0">
                <a:latin typeface="Source Code Pro" panose="020B0509030403020204" pitchFamily="49" charset="0"/>
                <a:ea typeface="Calibri" panose="020F0502020204030204" pitchFamily="34" charset="0"/>
                <a:cs typeface="Times New Roman" panose="02020603050405020304" pitchFamily="18" charset="0"/>
              </a:rPr>
              <a:t>(45))</a:t>
            </a:r>
            <a:endParaRPr lang="en-US" sz="1000" dirty="0">
              <a:latin typeface="Source Code Pro" panose="020B0509030403020204" pitchFamily="49" charset="0"/>
              <a:ea typeface="Calibri" panose="020F0502020204030204" pitchFamily="34" charset="0"/>
              <a:cs typeface="Times New Roman" panose="02020603050405020304" pitchFamily="18" charset="0"/>
            </a:endParaRPr>
          </a:p>
          <a:p>
            <a:pPr indent="182880" algn="just"/>
            <a:r>
              <a:rPr lang="en-US" sz="1000" dirty="0">
                <a:latin typeface="Source Code Pro" panose="020B0509030403020204" pitchFamily="49" charset="0"/>
                <a:ea typeface="Calibri" panose="020F0502020204030204" pitchFamily="34" charset="0"/>
                <a:cs typeface="Times New Roman" panose="02020603050405020304" pitchFamily="18" charset="0"/>
              </a:rPr>
              <a:t>     {</a:t>
            </a:r>
          </a:p>
          <a:p>
            <a:pPr indent="182880" algn="just"/>
            <a:r>
              <a:rPr lang="en-US" sz="1000" dirty="0">
                <a:latin typeface="Source Code Pro" panose="020B0509030403020204" pitchFamily="49" charset="0"/>
                <a:ea typeface="Calibri" panose="020F0502020204030204" pitchFamily="34" charset="0"/>
                <a:cs typeface="Times New Roman" panose="02020603050405020304" pitchFamily="18" charset="0"/>
              </a:rPr>
              <a:t>             return "";</a:t>
            </a:r>
          </a:p>
          <a:p>
            <a:pPr indent="182880" algn="just"/>
            <a:r>
              <a:rPr lang="en-US" sz="1000" dirty="0">
                <a:latin typeface="Source Code Pro" panose="020B0509030403020204" pitchFamily="49" charset="0"/>
                <a:ea typeface="Calibri" panose="020F0502020204030204" pitchFamily="34" charset="0"/>
                <a:cs typeface="Times New Roman" panose="02020603050405020304" pitchFamily="18" charset="0"/>
              </a:rPr>
              <a:t> </a:t>
            </a:r>
            <a:r>
              <a:rPr lang="en-US" sz="1000" dirty="0" smtClean="0">
                <a:latin typeface="Source Code Pro" panose="020B0509030403020204" pitchFamily="49" charset="0"/>
                <a:ea typeface="Calibri" panose="020F0502020204030204" pitchFamily="34" charset="0"/>
                <a:cs typeface="Times New Roman" panose="02020603050405020304" pitchFamily="18" charset="0"/>
              </a:rPr>
              <a:t>      </a:t>
            </a:r>
            <a:r>
              <a:rPr lang="en-US" sz="1000" dirty="0">
                <a:latin typeface="Source Code Pro" panose="020B0509030403020204" pitchFamily="49" charset="0"/>
                <a:ea typeface="Calibri" panose="020F0502020204030204" pitchFamily="34" charset="0"/>
                <a:cs typeface="Times New Roman" panose="02020603050405020304" pitchFamily="18" charset="0"/>
              </a:rPr>
              <a:t>}</a:t>
            </a:r>
          </a:p>
          <a:p>
            <a:pPr indent="182880" algn="just"/>
            <a:r>
              <a:rPr lang="en-US" sz="1000" dirty="0">
                <a:latin typeface="Source Code Pro" panose="020B0509030403020204" pitchFamily="49" charset="0"/>
                <a:ea typeface="Calibri" panose="020F0502020204030204" pitchFamily="34" charset="0"/>
                <a:cs typeface="Times New Roman" panose="02020603050405020304" pitchFamily="18" charset="0"/>
              </a:rPr>
              <a:t> </a:t>
            </a:r>
            <a:r>
              <a:rPr lang="en-US" sz="1000" dirty="0" smtClean="0">
                <a:latin typeface="Source Code Pro" panose="020B0509030403020204" pitchFamily="49" charset="0"/>
                <a:ea typeface="Calibri" panose="020F0502020204030204" pitchFamily="34" charset="0"/>
                <a:cs typeface="Times New Roman" panose="02020603050405020304" pitchFamily="18" charset="0"/>
              </a:rPr>
              <a:t>}</a:t>
            </a:r>
            <a:endParaRPr lang="en-US" sz="1000" dirty="0">
              <a:latin typeface="Source Code Pro" panose="020B0509030403020204" pitchFamily="49" charset="0"/>
              <a:ea typeface="Calibri" panose="020F0502020204030204" pitchFamily="34" charset="0"/>
              <a:cs typeface="Times New Roman" panose="02020603050405020304" pitchFamily="18" charset="0"/>
            </a:endParaRPr>
          </a:p>
          <a:p>
            <a:pPr indent="182880" algn="just"/>
            <a:r>
              <a:rPr lang="en-US" sz="1000" dirty="0">
                <a:latin typeface="Source Code Pro" panose="020B0509030403020204" pitchFamily="49" charset="0"/>
                <a:ea typeface="Calibri" panose="020F0502020204030204" pitchFamily="34" charset="0"/>
                <a:cs typeface="Times New Roman" panose="02020603050405020304" pitchFamily="18" charset="0"/>
              </a:rPr>
              <a:t>//Download the JSON blob from Web </a:t>
            </a:r>
            <a:r>
              <a:rPr lang="en-US" sz="1000" dirty="0" err="1">
                <a:latin typeface="Source Code Pro" panose="020B0509030403020204" pitchFamily="49" charset="0"/>
                <a:ea typeface="Calibri" panose="020F0502020204030204" pitchFamily="34" charset="0"/>
                <a:cs typeface="Times New Roman" panose="02020603050405020304" pitchFamily="18" charset="0"/>
              </a:rPr>
              <a:t>Api</a:t>
            </a:r>
            <a:r>
              <a:rPr lang="en-US" sz="1000" dirty="0">
                <a:latin typeface="Source Code Pro" panose="020B0509030403020204" pitchFamily="49" charset="0"/>
                <a:ea typeface="Calibri" panose="020F0502020204030204" pitchFamily="34" charset="0"/>
                <a:cs typeface="Times New Roman" panose="02020603050405020304" pitchFamily="18" charset="0"/>
              </a:rPr>
              <a:t> and upload //it to Blob Storage</a:t>
            </a:r>
          </a:p>
          <a:p>
            <a:pPr indent="182880" algn="just"/>
            <a:r>
              <a:rPr lang="en-US" sz="1000" b="1" dirty="0">
                <a:latin typeface="Source Code Pro" panose="020B0509030403020204" pitchFamily="49" charset="0"/>
                <a:ea typeface="Calibri" panose="020F0502020204030204" pitchFamily="34" charset="0"/>
                <a:cs typeface="Times New Roman" panose="02020603050405020304" pitchFamily="18" charset="0"/>
              </a:rPr>
              <a:t>string ret = </a:t>
            </a:r>
            <a:r>
              <a:rPr lang="en-US" sz="1000" b="1" dirty="0" err="1" smtClean="0">
                <a:latin typeface="Source Code Pro" panose="020B0509030403020204" pitchFamily="49" charset="0"/>
                <a:ea typeface="Calibri" panose="020F0502020204030204" pitchFamily="34" charset="0"/>
                <a:cs typeface="Times New Roman" panose="02020603050405020304" pitchFamily="18" charset="0"/>
              </a:rPr>
              <a:t>StorageHelperNew.PutBlob</a:t>
            </a:r>
            <a:r>
              <a:rPr lang="en-US" sz="1000" b="1" dirty="0" smtClean="0">
                <a:latin typeface="Source Code Pro" panose="020B0509030403020204" pitchFamily="49" charset="0"/>
                <a:ea typeface="Calibri" panose="020F0502020204030204" pitchFamily="34" charset="0"/>
                <a:cs typeface="Times New Roman" panose="02020603050405020304" pitchFamily="18" charset="0"/>
              </a:rPr>
              <a:t>(</a:t>
            </a:r>
            <a:r>
              <a:rPr lang="en-US" sz="1000" b="1" dirty="0" err="1" smtClean="0">
                <a:latin typeface="Source Code Pro" panose="020B0509030403020204" pitchFamily="49" charset="0"/>
                <a:ea typeface="Calibri" panose="020F0502020204030204" pitchFamily="34" charset="0"/>
                <a:cs typeface="Times New Roman" panose="02020603050405020304" pitchFamily="18" charset="0"/>
              </a:rPr>
              <a:t>containerName</a:t>
            </a:r>
            <a:r>
              <a:rPr lang="en-US" sz="1000" b="1" dirty="0">
                <a:latin typeface="Source Code Pro" panose="020B0509030403020204" pitchFamily="49" charset="0"/>
                <a:ea typeface="Calibri" panose="020F0502020204030204" pitchFamily="34" charset="0"/>
                <a:cs typeface="Times New Roman" panose="02020603050405020304" pitchFamily="18" charset="0"/>
              </a:rPr>
              <a:t>, </a:t>
            </a:r>
            <a:r>
              <a:rPr lang="en-US" sz="1000" b="1" dirty="0" err="1">
                <a:latin typeface="Source Code Pro" panose="020B0509030403020204" pitchFamily="49" charset="0"/>
                <a:ea typeface="Calibri" panose="020F0502020204030204" pitchFamily="34" charset="0"/>
                <a:cs typeface="Times New Roman" panose="02020603050405020304" pitchFamily="18" charset="0"/>
              </a:rPr>
              <a:t>blobName</a:t>
            </a:r>
            <a:r>
              <a:rPr lang="en-US" sz="1000" b="1" dirty="0" smtClean="0">
                <a:latin typeface="Source Code Pro" panose="020B0509030403020204" pitchFamily="49" charset="0"/>
                <a:ea typeface="Calibri" panose="020F0502020204030204" pitchFamily="34" charset="0"/>
                <a:cs typeface="Times New Roman" panose="02020603050405020304" pitchFamily="18" charset="0"/>
              </a:rPr>
              <a:t>, </a:t>
            </a:r>
            <a:r>
              <a:rPr lang="en-US" sz="1000" b="1" dirty="0" err="1">
                <a:latin typeface="Source Code Pro" panose="020B0509030403020204" pitchFamily="49" charset="0"/>
                <a:ea typeface="Calibri" panose="020F0502020204030204" pitchFamily="34" charset="0"/>
                <a:cs typeface="Times New Roman" panose="02020603050405020304" pitchFamily="18" charset="0"/>
              </a:rPr>
              <a:t>w.DownloadData</a:t>
            </a:r>
            <a:r>
              <a:rPr lang="en-US" sz="1000" b="1" dirty="0">
                <a:latin typeface="Source Code Pro" panose="020B0509030403020204" pitchFamily="49" charset="0"/>
                <a:ea typeface="Calibri" panose="020F0502020204030204" pitchFamily="34" charset="0"/>
                <a:cs typeface="Times New Roman" panose="02020603050405020304" pitchFamily="18" charset="0"/>
              </a:rPr>
              <a:t>(</a:t>
            </a:r>
            <a:r>
              <a:rPr lang="en-US" sz="1000" b="1" dirty="0" err="1">
                <a:latin typeface="Source Code Pro" panose="020B0509030403020204" pitchFamily="49" charset="0"/>
                <a:ea typeface="Calibri" panose="020F0502020204030204" pitchFamily="34" charset="0"/>
                <a:cs typeface="Times New Roman" panose="02020603050405020304" pitchFamily="18" charset="0"/>
              </a:rPr>
              <a:t>restUrl</a:t>
            </a:r>
            <a:r>
              <a:rPr lang="en-US" sz="1000" b="1" dirty="0">
                <a:latin typeface="Source Code Pro" panose="020B0509030403020204" pitchFamily="49" charset="0"/>
                <a:ea typeface="Calibri" panose="020F0502020204030204" pitchFamily="34" charset="0"/>
                <a:cs typeface="Times New Roman" panose="02020603050405020304" pitchFamily="18" charset="0"/>
              </a:rPr>
              <a:t>), true);</a:t>
            </a:r>
            <a:endParaRPr lang="en-US" sz="1000" dirty="0">
              <a:latin typeface="Source Code Pro" panose="020B0509030403020204" pitchFamily="49" charset="0"/>
              <a:ea typeface="Calibri" panose="020F0502020204030204" pitchFamily="34" charset="0"/>
              <a:cs typeface="Times New Roman" panose="02020603050405020304" pitchFamily="18" charset="0"/>
            </a:endParaRPr>
          </a:p>
          <a:p>
            <a:pPr indent="182880" algn="just"/>
            <a:r>
              <a:rPr lang="en-US" sz="1000" b="1" dirty="0">
                <a:latin typeface="Source Code Pro" panose="020B0509030403020204" pitchFamily="49" charset="0"/>
                <a:ea typeface="Calibri" panose="020F0502020204030204" pitchFamily="34" charset="0"/>
                <a:cs typeface="Times New Roman" panose="02020603050405020304" pitchFamily="18" charset="0"/>
              </a:rPr>
              <a:t> </a:t>
            </a:r>
            <a:endParaRPr lang="en-US" sz="1000" dirty="0">
              <a:latin typeface="Source Code Pro" panose="020B0509030403020204" pitchFamily="49" charset="0"/>
              <a:ea typeface="Calibri" panose="020F0502020204030204" pitchFamily="34" charset="0"/>
              <a:cs typeface="Times New Roman" panose="02020603050405020304" pitchFamily="18" charset="0"/>
            </a:endParaRPr>
          </a:p>
          <a:p>
            <a:pPr indent="182880" algn="just"/>
            <a:r>
              <a:rPr lang="en-US" sz="1000" dirty="0">
                <a:latin typeface="Source Code Pro" panose="020B0509030403020204" pitchFamily="49" charset="0"/>
                <a:ea typeface="Calibri" panose="020F0502020204030204" pitchFamily="34" charset="0"/>
                <a:cs typeface="Times New Roman" panose="02020603050405020304" pitchFamily="18" charset="0"/>
              </a:rPr>
              <a:t>//Set the Cache Control and the Content Type of the blob</a:t>
            </a:r>
          </a:p>
          <a:p>
            <a:pPr indent="182880" algn="just"/>
            <a:r>
              <a:rPr lang="en-US" sz="1000" dirty="0">
                <a:latin typeface="Source Code Pro" panose="020B0509030403020204" pitchFamily="49" charset="0"/>
                <a:ea typeface="Calibri" panose="020F0502020204030204" pitchFamily="34" charset="0"/>
                <a:cs typeface="Times New Roman" panose="02020603050405020304" pitchFamily="18" charset="0"/>
              </a:rPr>
              <a:t>                   </a:t>
            </a:r>
          </a:p>
          <a:p>
            <a:pPr indent="182880" algn="just"/>
            <a:r>
              <a:rPr lang="en-US" sz="1000" b="1" dirty="0" err="1" smtClean="0">
                <a:latin typeface="Source Code Pro" panose="020B0509030403020204" pitchFamily="49" charset="0"/>
                <a:ea typeface="Calibri" panose="020F0502020204030204" pitchFamily="34" charset="0"/>
                <a:cs typeface="Times New Roman" panose="02020603050405020304" pitchFamily="18" charset="0"/>
              </a:rPr>
              <a:t>StorageHelperNew.SetCacheControlContentType</a:t>
            </a:r>
            <a:r>
              <a:rPr lang="en-US" sz="1000" b="1" dirty="0" smtClean="0">
                <a:latin typeface="Source Code Pro" panose="020B0509030403020204" pitchFamily="49" charset="0"/>
                <a:ea typeface="Calibri" panose="020F0502020204030204" pitchFamily="34" charset="0"/>
                <a:cs typeface="Times New Roman" panose="02020603050405020304" pitchFamily="18" charset="0"/>
              </a:rPr>
              <a:t>(</a:t>
            </a:r>
            <a:r>
              <a:rPr lang="en-US" sz="1000" b="1" dirty="0" err="1" smtClean="0">
                <a:latin typeface="Source Code Pro" panose="020B0509030403020204" pitchFamily="49" charset="0"/>
                <a:ea typeface="Calibri" panose="020F0502020204030204" pitchFamily="34" charset="0"/>
                <a:cs typeface="Times New Roman" panose="02020603050405020304" pitchFamily="18" charset="0"/>
              </a:rPr>
              <a:t>containerName,blobName,cacheControl</a:t>
            </a:r>
            <a:r>
              <a:rPr lang="en-US" sz="1000" b="1" dirty="0">
                <a:latin typeface="Source Code Pro" panose="020B0509030403020204" pitchFamily="49" charset="0"/>
                <a:ea typeface="Calibri" panose="020F0502020204030204" pitchFamily="34" charset="0"/>
                <a:cs typeface="Times New Roman" panose="02020603050405020304" pitchFamily="18" charset="0"/>
              </a:rPr>
              <a:t>, </a:t>
            </a:r>
            <a:r>
              <a:rPr lang="en-US" sz="1000" b="1" dirty="0" err="1">
                <a:latin typeface="Source Code Pro" panose="020B0509030403020204" pitchFamily="49" charset="0"/>
                <a:ea typeface="Calibri" panose="020F0502020204030204" pitchFamily="34" charset="0"/>
                <a:cs typeface="Times New Roman" panose="02020603050405020304" pitchFamily="18" charset="0"/>
              </a:rPr>
              <a:t>contentType</a:t>
            </a:r>
            <a:r>
              <a:rPr lang="en-US" sz="1000" b="1" dirty="0">
                <a:latin typeface="Source Code Pro" panose="020B0509030403020204" pitchFamily="49" charset="0"/>
                <a:ea typeface="Calibri" panose="020F0502020204030204" pitchFamily="34" charset="0"/>
                <a:cs typeface="Times New Roman" panose="02020603050405020304" pitchFamily="18" charset="0"/>
              </a:rPr>
              <a:t>);</a:t>
            </a:r>
            <a:endParaRPr lang="en-US" sz="1000" dirty="0">
              <a:latin typeface="Source Code Pro" panose="020B0509030403020204" pitchFamily="49" charset="0"/>
              <a:ea typeface="Calibri" panose="020F0502020204030204" pitchFamily="34" charset="0"/>
              <a:cs typeface="Times New Roman" panose="02020603050405020304" pitchFamily="18" charset="0"/>
            </a:endParaRPr>
          </a:p>
          <a:p>
            <a:pPr indent="182880" algn="just"/>
            <a:r>
              <a:rPr lang="en-US" sz="1000" dirty="0">
                <a:latin typeface="Source Code Pro" panose="020B0509030403020204" pitchFamily="49" charset="0"/>
                <a:ea typeface="Calibri" panose="020F0502020204030204" pitchFamily="34" charset="0"/>
                <a:cs typeface="Times New Roman" panose="02020603050405020304" pitchFamily="18" charset="0"/>
              </a:rPr>
              <a:t> </a:t>
            </a:r>
          </a:p>
          <a:p>
            <a:pPr indent="182880" algn="just"/>
            <a:r>
              <a:rPr lang="en-US" sz="1000" dirty="0">
                <a:latin typeface="Source Code Pro" panose="020B0509030403020204" pitchFamily="49" charset="0"/>
                <a:ea typeface="Calibri" panose="020F0502020204030204" pitchFamily="34" charset="0"/>
                <a:cs typeface="Times New Roman" panose="02020603050405020304" pitchFamily="18" charset="0"/>
              </a:rPr>
              <a:t>//return the Blob Uri</a:t>
            </a:r>
          </a:p>
          <a:p>
            <a:pPr indent="182880" algn="just"/>
            <a:r>
              <a:rPr lang="en-US" sz="1000" dirty="0">
                <a:latin typeface="Source Code Pro" panose="020B0509030403020204" pitchFamily="49" charset="0"/>
                <a:ea typeface="Calibri" panose="020F0502020204030204" pitchFamily="34" charset="0"/>
                <a:cs typeface="Times New Roman" panose="02020603050405020304" pitchFamily="18" charset="0"/>
              </a:rPr>
              <a:t>       return ret;</a:t>
            </a:r>
          </a:p>
          <a:p>
            <a:pPr indent="182880" algn="just"/>
            <a:r>
              <a:rPr lang="en-US" sz="1000" dirty="0">
                <a:latin typeface="Source Code Pro" panose="020B0509030403020204" pitchFamily="49" charset="0"/>
                <a:ea typeface="Calibri" panose="020F0502020204030204" pitchFamily="34" charset="0"/>
                <a:cs typeface="Times New Roman" panose="02020603050405020304" pitchFamily="18" charset="0"/>
              </a:rPr>
              <a:t>    }</a:t>
            </a:r>
          </a:p>
          <a:p>
            <a:pPr indent="182880" algn="just"/>
            <a:r>
              <a:rPr lang="en-US" sz="1000" dirty="0">
                <a:latin typeface="Source Code Pro" panose="020B0509030403020204" pitchFamily="49" charset="0"/>
                <a:ea typeface="Calibri" panose="020F0502020204030204" pitchFamily="34" charset="0"/>
                <a:cs typeface="Times New Roman" panose="02020603050405020304" pitchFamily="18" charset="0"/>
              </a:rPr>
              <a:t>  </a:t>
            </a:r>
          </a:p>
          <a:p>
            <a:pPr indent="182880" algn="just"/>
            <a:r>
              <a:rPr lang="en-US" sz="1000" dirty="0">
                <a:latin typeface="Source Code Pro" panose="020B0509030403020204" pitchFamily="49" charset="0"/>
                <a:ea typeface="Calibri" panose="020F0502020204030204" pitchFamily="34" charset="0"/>
                <a:cs typeface="Times New Roman" panose="02020603050405020304" pitchFamily="18" charset="0"/>
              </a:rPr>
              <a:t> return "";</a:t>
            </a:r>
          </a:p>
          <a:p>
            <a:pPr indent="182880" algn="just"/>
            <a:r>
              <a:rPr lang="en-US" sz="1000" dirty="0">
                <a:latin typeface="Source Code Pro" panose="020B0509030403020204" pitchFamily="49" charset="0"/>
                <a:ea typeface="Calibri" panose="020F0502020204030204" pitchFamily="34" charset="0"/>
                <a:cs typeface="Times New Roman" panose="02020603050405020304" pitchFamily="18" charset="0"/>
              </a:rPr>
              <a:t>}</a:t>
            </a:r>
            <a:endParaRPr lang="en-US" sz="1000" dirty="0">
              <a:effectLst/>
              <a:latin typeface="Source Code Pro" panose="020B0509030403020204" pitchFamily="49"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1558995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90144" y="3056550"/>
            <a:ext cx="11375135" cy="1063487"/>
          </a:xfrm>
          <a:prstGeom prst="rect">
            <a:avLst/>
          </a:prstGeom>
        </p:spPr>
        <p:txBody>
          <a:bodyPr vert="horz" lIns="91409" tIns="45705" rIns="91409" bIns="45705" rtlCol="0" anchor="t" anchorCtr="0">
            <a:noAutofit/>
          </a:bodyPr>
          <a:lst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sz="8000" dirty="0" smtClean="0"/>
              <a:t>It’s about scale</a:t>
            </a:r>
            <a:endParaRPr lang="en-US" sz="8000" dirty="0"/>
          </a:p>
        </p:txBody>
      </p:sp>
    </p:spTree>
    <p:extLst>
      <p:ext uri="{BB962C8B-B14F-4D97-AF65-F5344CB8AC3E}">
        <p14:creationId xmlns:p14="http://schemas.microsoft.com/office/powerpoint/2010/main" val="1490144109"/>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186" y="3169102"/>
            <a:ext cx="12070814" cy="1696639"/>
          </a:xfrm>
        </p:spPr>
        <p:txBody>
          <a:bodyPr>
            <a:noAutofit/>
          </a:bodyPr>
          <a:lstStyle/>
          <a:p>
            <a:r>
              <a:rPr lang="en-GB" sz="6600" i="1" dirty="0" smtClean="0"/>
              <a:t>“The products are taking longer to load in the Windows 8 Store app”</a:t>
            </a:r>
            <a:endParaRPr lang="en-GB" sz="6600" i="1" dirty="0"/>
          </a:p>
        </p:txBody>
      </p:sp>
      <p:sp>
        <p:nvSpPr>
          <p:cNvPr id="2" name="TextBox 1"/>
          <p:cNvSpPr txBox="1"/>
          <p:nvPr/>
        </p:nvSpPr>
        <p:spPr>
          <a:xfrm>
            <a:off x="121186" y="2034073"/>
            <a:ext cx="8803820" cy="584775"/>
          </a:xfrm>
          <a:prstGeom prst="rect">
            <a:avLst/>
          </a:prstGeom>
          <a:noFill/>
        </p:spPr>
        <p:txBody>
          <a:bodyPr wrap="none" rtlCol="0">
            <a:spAutoFit/>
          </a:bodyPr>
          <a:lstStyle/>
          <a:p>
            <a:r>
              <a:rPr lang="en-US" sz="3200" dirty="0" smtClean="0">
                <a:latin typeface="Segoe UI" panose="020B0502040204020203" pitchFamily="34" charset="0"/>
                <a:cs typeface="Segoe UI" panose="020B0502040204020203" pitchFamily="34" charset="0"/>
              </a:rPr>
              <a:t>Dynamic Deploy Windows Store App Developer</a:t>
            </a:r>
            <a:endParaRPr lang="en-US" sz="3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45683390"/>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SOD for dynamicdeploy.com products</a:t>
            </a:r>
            <a:endParaRPr lang="en-US" dirty="0"/>
          </a:p>
        </p:txBody>
      </p:sp>
      <p:grpSp>
        <p:nvGrpSpPr>
          <p:cNvPr id="5" name="Group 4"/>
          <p:cNvGrpSpPr/>
          <p:nvPr/>
        </p:nvGrpSpPr>
        <p:grpSpPr>
          <a:xfrm>
            <a:off x="2697145" y="1028180"/>
            <a:ext cx="6889169" cy="5563747"/>
            <a:chOff x="2881133" y="530468"/>
            <a:chExt cx="6889169" cy="5563747"/>
          </a:xfrm>
        </p:grpSpPr>
        <p:grpSp>
          <p:nvGrpSpPr>
            <p:cNvPr id="10" name="Group 9"/>
            <p:cNvGrpSpPr/>
            <p:nvPr/>
          </p:nvGrpSpPr>
          <p:grpSpPr>
            <a:xfrm>
              <a:off x="2881133" y="530468"/>
              <a:ext cx="6889169" cy="5563747"/>
              <a:chOff x="2881133" y="530468"/>
              <a:chExt cx="6889169" cy="5563747"/>
            </a:xfrm>
          </p:grpSpPr>
          <p:grpSp>
            <p:nvGrpSpPr>
              <p:cNvPr id="13" name="Group 12"/>
              <p:cNvGrpSpPr/>
              <p:nvPr/>
            </p:nvGrpSpPr>
            <p:grpSpPr>
              <a:xfrm>
                <a:off x="2881133" y="530468"/>
                <a:ext cx="6889169" cy="5563747"/>
                <a:chOff x="2881133" y="530468"/>
                <a:chExt cx="6889169" cy="5563747"/>
              </a:xfrm>
            </p:grpSpPr>
            <p:sp>
              <p:nvSpPr>
                <p:cNvPr id="15" name="Rectangle 14"/>
                <p:cNvSpPr/>
                <p:nvPr/>
              </p:nvSpPr>
              <p:spPr>
                <a:xfrm>
                  <a:off x="2881133" y="1749300"/>
                  <a:ext cx="6806564" cy="1466481"/>
                </a:xfrm>
                <a:prstGeom prst="rect">
                  <a:avLst/>
                </a:prstGeom>
                <a:solidFill>
                  <a:schemeClr val="lt1">
                    <a:alpha val="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Garamond" panose="02020404030301010803" pitchFamily="18" charset="0"/>
                  </a:endParaRPr>
                </a:p>
              </p:txBody>
            </p:sp>
            <p:sp>
              <p:nvSpPr>
                <p:cNvPr id="16" name="Can 15"/>
                <p:cNvSpPr/>
                <p:nvPr/>
              </p:nvSpPr>
              <p:spPr>
                <a:xfrm>
                  <a:off x="5250822" y="5092773"/>
                  <a:ext cx="1423676" cy="1001442"/>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Garamond" panose="02020404030301010803" pitchFamily="18" charset="0"/>
                    </a:rPr>
                    <a:t>Databases</a:t>
                  </a:r>
                </a:p>
                <a:p>
                  <a:pPr algn="ctr"/>
                  <a:r>
                    <a:rPr lang="en-US" dirty="0" smtClean="0">
                      <a:latin typeface="Garamond" panose="02020404030301010803" pitchFamily="18" charset="0"/>
                    </a:rPr>
                    <a:t>(SQLAzure)</a:t>
                  </a:r>
                  <a:endParaRPr lang="en-US" dirty="0">
                    <a:latin typeface="Garamond" panose="02020404030301010803" pitchFamily="18" charset="0"/>
                  </a:endParaRPr>
                </a:p>
              </p:txBody>
            </p:sp>
            <p:grpSp>
              <p:nvGrpSpPr>
                <p:cNvPr id="17" name="Group 16"/>
                <p:cNvGrpSpPr/>
                <p:nvPr/>
              </p:nvGrpSpPr>
              <p:grpSpPr>
                <a:xfrm>
                  <a:off x="5107577" y="3473153"/>
                  <a:ext cx="1554418" cy="1014878"/>
                  <a:chOff x="4034866" y="2516704"/>
                  <a:chExt cx="1423676" cy="1014878"/>
                </a:xfrm>
              </p:grpSpPr>
              <p:sp>
                <p:nvSpPr>
                  <p:cNvPr id="51" name="Rectangle 50"/>
                  <p:cNvSpPr/>
                  <p:nvPr/>
                </p:nvSpPr>
                <p:spPr>
                  <a:xfrm>
                    <a:off x="4034866" y="2516704"/>
                    <a:ext cx="1301070" cy="8707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Garamond" panose="02020404030301010803" pitchFamily="18" charset="0"/>
                      </a:rPr>
                      <a:t>Object Distributor</a:t>
                    </a:r>
                    <a:endParaRPr lang="en-US" dirty="0">
                      <a:latin typeface="Garamond" panose="02020404030301010803" pitchFamily="18" charset="0"/>
                    </a:endParaRPr>
                  </a:p>
                </p:txBody>
              </p:sp>
              <p:sp>
                <p:nvSpPr>
                  <p:cNvPr id="52" name="Rectangle 51"/>
                  <p:cNvSpPr/>
                  <p:nvPr/>
                </p:nvSpPr>
                <p:spPr>
                  <a:xfrm>
                    <a:off x="4157472" y="2660866"/>
                    <a:ext cx="1301070" cy="8707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Garamond" panose="02020404030301010803" pitchFamily="18" charset="0"/>
                      </a:rPr>
                      <a:t>Object Distributor</a:t>
                    </a:r>
                    <a:endParaRPr lang="en-US" dirty="0">
                      <a:latin typeface="Garamond" panose="02020404030301010803" pitchFamily="18" charset="0"/>
                    </a:endParaRPr>
                  </a:p>
                </p:txBody>
              </p:sp>
            </p:grpSp>
            <p:cxnSp>
              <p:nvCxnSpPr>
                <p:cNvPr id="18" name="Straight Arrow Connector 17"/>
                <p:cNvCxnSpPr>
                  <a:stCxn id="52" idx="2"/>
                  <a:endCxn id="16" idx="1"/>
                </p:cNvCxnSpPr>
                <p:nvPr/>
              </p:nvCxnSpPr>
              <p:spPr>
                <a:xfrm>
                  <a:off x="5951719" y="4488031"/>
                  <a:ext cx="10941" cy="604742"/>
                </a:xfrm>
                <a:prstGeom prst="straightConnector1">
                  <a:avLst/>
                </a:prstGeom>
                <a:ln w="28575">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9" name="Rectangle 18"/>
                <p:cNvSpPr/>
                <p:nvPr/>
              </p:nvSpPr>
              <p:spPr>
                <a:xfrm>
                  <a:off x="3165628" y="2066095"/>
                  <a:ext cx="6015442" cy="8402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Garamond" panose="02020404030301010803" pitchFamily="18" charset="0"/>
                  </a:endParaRPr>
                </a:p>
              </p:txBody>
            </p:sp>
            <p:sp>
              <p:nvSpPr>
                <p:cNvPr id="20" name="Rectangle 19"/>
                <p:cNvSpPr/>
                <p:nvPr/>
              </p:nvSpPr>
              <p:spPr>
                <a:xfrm>
                  <a:off x="6457844" y="542433"/>
                  <a:ext cx="1247394" cy="831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Garamond" panose="02020404030301010803" pitchFamily="18" charset="0"/>
                    </a:rPr>
                    <a:t>Windows 8 App</a:t>
                  </a:r>
                  <a:endParaRPr lang="en-US" dirty="0">
                    <a:latin typeface="Garamond" panose="02020404030301010803" pitchFamily="18" charset="0"/>
                  </a:endParaRPr>
                </a:p>
              </p:txBody>
            </p:sp>
            <p:sp>
              <p:nvSpPr>
                <p:cNvPr id="21" name="Rectangle 20"/>
                <p:cNvSpPr/>
                <p:nvPr/>
              </p:nvSpPr>
              <p:spPr>
                <a:xfrm>
                  <a:off x="8440303" y="542771"/>
                  <a:ext cx="1247394" cy="831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Garamond" panose="02020404030301010803" pitchFamily="18" charset="0"/>
                    </a:rPr>
                    <a:t>Web Services</a:t>
                  </a:r>
                  <a:endParaRPr lang="en-US" dirty="0">
                    <a:latin typeface="Garamond" panose="02020404030301010803" pitchFamily="18" charset="0"/>
                  </a:endParaRPr>
                </a:p>
              </p:txBody>
            </p:sp>
            <p:sp>
              <p:nvSpPr>
                <p:cNvPr id="23" name="TextBox 22"/>
                <p:cNvSpPr txBox="1"/>
                <p:nvPr/>
              </p:nvSpPr>
              <p:spPr>
                <a:xfrm>
                  <a:off x="6881370" y="2880682"/>
                  <a:ext cx="2888932" cy="369332"/>
                </a:xfrm>
                <a:prstGeom prst="rect">
                  <a:avLst/>
                </a:prstGeom>
                <a:noFill/>
              </p:spPr>
              <p:txBody>
                <a:bodyPr wrap="none" rtlCol="0">
                  <a:spAutoFit/>
                </a:bodyPr>
                <a:lstStyle/>
                <a:p>
                  <a:r>
                    <a:rPr lang="en-US" dirty="0" smtClean="0">
                      <a:latin typeface="Garamond" panose="02020404030301010803" pitchFamily="18" charset="0"/>
                    </a:rPr>
                    <a:t>Windows Azure Blob Storage</a:t>
                  </a:r>
                  <a:endParaRPr lang="en-US" dirty="0">
                    <a:latin typeface="Garamond" panose="02020404030301010803" pitchFamily="18" charset="0"/>
                  </a:endParaRPr>
                </a:p>
              </p:txBody>
            </p:sp>
            <p:sp>
              <p:nvSpPr>
                <p:cNvPr id="25" name="Rectangle 24"/>
                <p:cNvSpPr/>
                <p:nvPr/>
              </p:nvSpPr>
              <p:spPr>
                <a:xfrm>
                  <a:off x="3852362" y="2245277"/>
                  <a:ext cx="4801147" cy="514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Garamond" panose="02020404030301010803" pitchFamily="18" charset="0"/>
                    </a:rPr>
                    <a:t>Products/All/Search/Individual Items</a:t>
                  </a:r>
                  <a:endParaRPr lang="en-US" dirty="0">
                    <a:latin typeface="Garamond" panose="02020404030301010803" pitchFamily="18" charset="0"/>
                  </a:endParaRPr>
                </a:p>
              </p:txBody>
            </p:sp>
            <p:cxnSp>
              <p:nvCxnSpPr>
                <p:cNvPr id="28" name="Elbow Connector 27"/>
                <p:cNvCxnSpPr/>
                <p:nvPr/>
              </p:nvCxnSpPr>
              <p:spPr>
                <a:xfrm rot="5400000" flipH="1" flipV="1">
                  <a:off x="4976906" y="3185471"/>
                  <a:ext cx="890921" cy="2"/>
                </a:xfrm>
                <a:prstGeom prst="bentConnector3">
                  <a:avLst>
                    <a:gd name="adj1" fmla="val 50000"/>
                  </a:avLst>
                </a:prstGeom>
                <a:ln w="28575">
                  <a:headEnd type="none" w="med" len="med"/>
                  <a:tailEnd type="arrow" w="med" len="med"/>
                </a:ln>
              </p:spPr>
              <p:style>
                <a:lnRef idx="3">
                  <a:schemeClr val="dk1"/>
                </a:lnRef>
                <a:fillRef idx="0">
                  <a:schemeClr val="dk1"/>
                </a:fillRef>
                <a:effectRef idx="2">
                  <a:schemeClr val="dk1"/>
                </a:effectRef>
                <a:fontRef idx="minor">
                  <a:schemeClr val="tx1"/>
                </a:fontRef>
              </p:style>
            </p:cxnSp>
            <p:grpSp>
              <p:nvGrpSpPr>
                <p:cNvPr id="31" name="WindowsPhone"/>
                <p:cNvGrpSpPr/>
                <p:nvPr>
                  <p:custDataLst>
                    <p:custData r:id="rId1"/>
                  </p:custDataLst>
                </p:nvPr>
              </p:nvGrpSpPr>
              <p:grpSpPr>
                <a:xfrm>
                  <a:off x="3522341" y="530468"/>
                  <a:ext cx="426646" cy="909424"/>
                  <a:chOff x="2839503" y="1"/>
                  <a:chExt cx="3464995" cy="6857998"/>
                </a:xfrm>
              </p:grpSpPr>
              <p:grpSp>
                <p:nvGrpSpPr>
                  <p:cNvPr id="37" name="Group 36"/>
                  <p:cNvGrpSpPr/>
                  <p:nvPr/>
                </p:nvGrpSpPr>
                <p:grpSpPr>
                  <a:xfrm>
                    <a:off x="2839503" y="1"/>
                    <a:ext cx="3464995" cy="6857998"/>
                    <a:chOff x="2839503" y="1"/>
                    <a:chExt cx="3464995" cy="6857998"/>
                  </a:xfrm>
                </p:grpSpPr>
                <p:grpSp>
                  <p:nvGrpSpPr>
                    <p:cNvPr id="39" name="Group 38"/>
                    <p:cNvGrpSpPr/>
                    <p:nvPr/>
                  </p:nvGrpSpPr>
                  <p:grpSpPr>
                    <a:xfrm>
                      <a:off x="2839503" y="1"/>
                      <a:ext cx="3464995" cy="6857998"/>
                      <a:chOff x="2834639" y="1"/>
                      <a:chExt cx="3464995" cy="6857998"/>
                    </a:xfrm>
                  </p:grpSpPr>
                  <p:sp>
                    <p:nvSpPr>
                      <p:cNvPr id="41" name="Rounded Rectangle 40"/>
                      <p:cNvSpPr/>
                      <p:nvPr userDrawn="1"/>
                    </p:nvSpPr>
                    <p:spPr>
                      <a:xfrm>
                        <a:off x="2834639" y="1"/>
                        <a:ext cx="3464995" cy="6857998"/>
                      </a:xfrm>
                      <a:prstGeom prst="roundRect">
                        <a:avLst>
                          <a:gd name="adj" fmla="val 5515"/>
                        </a:avLst>
                      </a:prstGeom>
                      <a:solidFill>
                        <a:srgbClr val="FFFFFF"/>
                      </a:solidFill>
                      <a:ln w="3175">
                        <a:solidFill>
                          <a:srgbClr val="000000">
                            <a:lumMod val="95000"/>
                            <a:lumOff val="5000"/>
                          </a:srgbClr>
                        </a:solid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u="sng">
                          <a:solidFill>
                            <a:prstClr val="white"/>
                          </a:solidFill>
                          <a:latin typeface="Garamond" panose="02020404030301010803" pitchFamily="18" charset="0"/>
                        </a:endParaRPr>
                      </a:p>
                    </p:txBody>
                  </p:sp>
                  <p:sp>
                    <p:nvSpPr>
                      <p:cNvPr id="42" name="Rounded Rectangle 41"/>
                      <p:cNvSpPr/>
                      <p:nvPr/>
                    </p:nvSpPr>
                    <p:spPr>
                      <a:xfrm>
                        <a:off x="2928205" y="91440"/>
                        <a:ext cx="3276600" cy="6659880"/>
                      </a:xfrm>
                      <a:prstGeom prst="roundRect">
                        <a:avLst>
                          <a:gd name="adj" fmla="val 2819"/>
                        </a:avLst>
                      </a:prstGeom>
                      <a:solidFill>
                        <a:srgbClr val="FFFFFF">
                          <a:lumMod val="65000"/>
                        </a:srgbClr>
                      </a:solidFill>
                      <a:ln w="3175" cap="flat" cmpd="sng" algn="ctr">
                        <a:solidFill>
                          <a:sysClr val="windowText" lastClr="000000">
                            <a:lumMod val="75000"/>
                            <a:lumOff val="25000"/>
                          </a:sys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algn="ctr"/>
                        <a:endParaRPr lang="en-US" sz="800" kern="0" dirty="0" smtClean="0">
                          <a:solidFill>
                            <a:prstClr val="black">
                              <a:lumMod val="75000"/>
                              <a:lumOff val="25000"/>
                            </a:prstClr>
                          </a:solidFill>
                          <a:latin typeface="Garamond" panose="02020404030301010803" pitchFamily="18" charset="0"/>
                        </a:endParaRPr>
                      </a:p>
                    </p:txBody>
                  </p:sp>
                  <p:sp>
                    <p:nvSpPr>
                      <p:cNvPr id="43" name="Rectangle 42"/>
                      <p:cNvSpPr/>
                      <p:nvPr userDrawn="1"/>
                    </p:nvSpPr>
                    <p:spPr>
                      <a:xfrm>
                        <a:off x="3050294" y="482053"/>
                        <a:ext cx="3038085" cy="5074920"/>
                      </a:xfrm>
                      <a:prstGeom prst="rect">
                        <a:avLst/>
                      </a:prstGeom>
                      <a:solidFill>
                        <a:srgbClr val="FFFFFF"/>
                      </a:solidFill>
                      <a:ln w="3175">
                        <a:solidFill>
                          <a:srgbClr val="000000"/>
                        </a:solid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u="sng">
                          <a:solidFill>
                            <a:prstClr val="white"/>
                          </a:solidFill>
                          <a:latin typeface="Garamond" panose="02020404030301010803" pitchFamily="18" charset="0"/>
                        </a:endParaRPr>
                      </a:p>
                    </p:txBody>
                  </p:sp>
                  <p:sp>
                    <p:nvSpPr>
                      <p:cNvPr id="44" name="Left Arrow 43"/>
                      <p:cNvSpPr/>
                      <p:nvPr userDrawn="1"/>
                    </p:nvSpPr>
                    <p:spPr>
                      <a:xfrm>
                        <a:off x="3300730" y="6215335"/>
                        <a:ext cx="270769" cy="117324"/>
                      </a:xfrm>
                      <a:prstGeom prst="leftArrow">
                        <a:avLst>
                          <a:gd name="adj1" fmla="val 0"/>
                          <a:gd name="adj2" fmla="val 91165"/>
                        </a:avLst>
                      </a:prstGeom>
                      <a:noFill/>
                      <a:ln w="3175">
                        <a:solidFill>
                          <a:srgbClr val="FFFFFF"/>
                        </a:solid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u="sng">
                          <a:solidFill>
                            <a:prstClr val="white"/>
                          </a:solidFill>
                          <a:latin typeface="Garamond" panose="02020404030301010803" pitchFamily="18" charset="0"/>
                        </a:endParaRPr>
                      </a:p>
                    </p:txBody>
                  </p:sp>
                  <p:grpSp>
                    <p:nvGrpSpPr>
                      <p:cNvPr id="45" name="Group 44"/>
                      <p:cNvGrpSpPr/>
                      <p:nvPr/>
                    </p:nvGrpSpPr>
                    <p:grpSpPr>
                      <a:xfrm rot="21384124">
                        <a:off x="4457215" y="6161552"/>
                        <a:ext cx="212326" cy="227346"/>
                        <a:chOff x="4194362" y="5874647"/>
                        <a:chExt cx="252148" cy="269985"/>
                      </a:xfrm>
                      <a:solidFill>
                        <a:srgbClr val="FFFFFF"/>
                      </a:solidFill>
                    </p:grpSpPr>
                    <p:sp>
                      <p:nvSpPr>
                        <p:cNvPr id="47" name="Flowchart: Stored Data 46"/>
                        <p:cNvSpPr/>
                        <p:nvPr/>
                      </p:nvSpPr>
                      <p:spPr>
                        <a:xfrm rot="6230930">
                          <a:off x="4218638" y="5878261"/>
                          <a:ext cx="115927" cy="108699"/>
                        </a:xfrm>
                        <a:prstGeom prst="flowChartOnlineStorage">
                          <a:avLst/>
                        </a:prstGeom>
                        <a:solidFill>
                          <a:srgbClr val="FFFFFF"/>
                        </a:solidFill>
                        <a:ln>
                          <a:no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u="sng">
                            <a:solidFill>
                              <a:prstClr val="white"/>
                            </a:solidFill>
                            <a:latin typeface="Garamond" panose="02020404030301010803" pitchFamily="18" charset="0"/>
                          </a:endParaRPr>
                        </a:p>
                      </p:txBody>
                    </p:sp>
                    <p:sp>
                      <p:nvSpPr>
                        <p:cNvPr id="48" name="Flowchart: Stored Data 47"/>
                        <p:cNvSpPr/>
                        <p:nvPr/>
                      </p:nvSpPr>
                      <p:spPr>
                        <a:xfrm rot="6230930">
                          <a:off x="4190748" y="5989157"/>
                          <a:ext cx="115927" cy="108699"/>
                        </a:xfrm>
                        <a:prstGeom prst="flowChartOnlineStorage">
                          <a:avLst/>
                        </a:prstGeom>
                        <a:solidFill>
                          <a:srgbClr val="FFFFFF"/>
                        </a:solidFill>
                        <a:ln>
                          <a:no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u="sng">
                            <a:solidFill>
                              <a:prstClr val="white"/>
                            </a:solidFill>
                            <a:latin typeface="Garamond" panose="02020404030301010803" pitchFamily="18" charset="0"/>
                          </a:endParaRPr>
                        </a:p>
                      </p:txBody>
                    </p:sp>
                    <p:sp>
                      <p:nvSpPr>
                        <p:cNvPr id="49" name="Flowchart: Stored Data 48"/>
                        <p:cNvSpPr/>
                        <p:nvPr/>
                      </p:nvSpPr>
                      <p:spPr>
                        <a:xfrm rot="16979296">
                          <a:off x="4335573" y="5922200"/>
                          <a:ext cx="114310" cy="107565"/>
                        </a:xfrm>
                        <a:prstGeom prst="flowChartOnlineStorage">
                          <a:avLst/>
                        </a:prstGeom>
                        <a:solidFill>
                          <a:srgbClr val="FFFFFF"/>
                        </a:solidFill>
                        <a:ln>
                          <a:no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u="sng">
                            <a:solidFill>
                              <a:prstClr val="white"/>
                            </a:solidFill>
                            <a:latin typeface="Garamond" panose="02020404030301010803" pitchFamily="18" charset="0"/>
                          </a:endParaRPr>
                        </a:p>
                      </p:txBody>
                    </p:sp>
                    <p:sp>
                      <p:nvSpPr>
                        <p:cNvPr id="50" name="Flowchart: Stored Data 49"/>
                        <p:cNvSpPr/>
                        <p:nvPr/>
                      </p:nvSpPr>
                      <p:spPr>
                        <a:xfrm rot="16979296">
                          <a:off x="4307999" y="6032886"/>
                          <a:ext cx="115927" cy="107565"/>
                        </a:xfrm>
                        <a:prstGeom prst="flowChartOnlineStorage">
                          <a:avLst/>
                        </a:prstGeom>
                        <a:solidFill>
                          <a:srgbClr val="FFFFFF"/>
                        </a:solidFill>
                        <a:ln>
                          <a:no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u="sng">
                            <a:solidFill>
                              <a:prstClr val="white"/>
                            </a:solidFill>
                            <a:latin typeface="Garamond" panose="02020404030301010803" pitchFamily="18" charset="0"/>
                          </a:endParaRPr>
                        </a:p>
                      </p:txBody>
                    </p:sp>
                  </p:grpSp>
                  <p:sp>
                    <p:nvSpPr>
                      <p:cNvPr id="46" name="Rounded Rectangle 45"/>
                      <p:cNvSpPr/>
                      <p:nvPr/>
                    </p:nvSpPr>
                    <p:spPr>
                      <a:xfrm>
                        <a:off x="4138146" y="266078"/>
                        <a:ext cx="860720" cy="52045"/>
                      </a:xfrm>
                      <a:prstGeom prst="roundRect">
                        <a:avLst/>
                      </a:prstGeom>
                      <a:solidFill>
                        <a:srgbClr val="FFFFFF">
                          <a:lumMod val="95000"/>
                        </a:srgbClr>
                      </a:solidFill>
                      <a:ln w="3175" cap="flat" cmpd="sng" algn="ctr">
                        <a:solidFill>
                          <a:sysClr val="windowText" lastClr="000000">
                            <a:lumMod val="75000"/>
                            <a:lumOff val="25000"/>
                          </a:sys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algn="ctr"/>
                        <a:endParaRPr lang="en-US" sz="800" kern="0" dirty="0" smtClean="0">
                          <a:solidFill>
                            <a:prstClr val="black">
                              <a:lumMod val="75000"/>
                              <a:lumOff val="25000"/>
                            </a:prstClr>
                          </a:solidFill>
                          <a:latin typeface="Garamond" panose="02020404030301010803" pitchFamily="18" charset="0"/>
                        </a:endParaRPr>
                      </a:p>
                    </p:txBody>
                  </p:sp>
                </p:grpSp>
                <p:sp>
                  <p:nvSpPr>
                    <p:cNvPr id="40" name="Rectangle 39"/>
                    <p:cNvSpPr/>
                    <p:nvPr/>
                  </p:nvSpPr>
                  <p:spPr>
                    <a:xfrm>
                      <a:off x="3054545" y="482052"/>
                      <a:ext cx="3038698" cy="188595"/>
                    </a:xfrm>
                    <a:prstGeom prst="rect">
                      <a:avLst/>
                    </a:prstGeom>
                    <a:solidFill>
                      <a:srgbClr val="000000">
                        <a:alpha val="35000"/>
                      </a:srgbClr>
                    </a:solidFill>
                    <a:ln w="12700" cap="flat" cmpd="sng" algn="ctr">
                      <a:noFill/>
                      <a:prstDash val="soli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indent="0" algn="r" defTabSz="914400" eaLnBrk="1" fontAlgn="auto" latinLnBrk="0" hangingPunct="1">
                        <a:lnSpc>
                          <a:spcPct val="100000"/>
                        </a:lnSpc>
                        <a:spcBef>
                          <a:spcPts val="0"/>
                        </a:spcBef>
                        <a:spcAft>
                          <a:spcPts val="0"/>
                        </a:spcAft>
                        <a:buClrTx/>
                        <a:buSzTx/>
                        <a:buFontTx/>
                        <a:buNone/>
                        <a:tabLst/>
                      </a:pPr>
                      <a:r>
                        <a:rPr kumimoji="0" lang="en-US" sz="1000" i="0" u="none" strike="noStrike" kern="0" cap="none" spc="0" normalizeH="0" baseline="0" noProof="0" dirty="0" smtClean="0">
                          <a:ln>
                            <a:noFill/>
                          </a:ln>
                          <a:solidFill>
                            <a:srgbClr val="FFFFFF"/>
                          </a:solidFill>
                          <a:effectLst/>
                          <a:uLnTx/>
                          <a:uFillTx/>
                          <a:latin typeface="Garamond" panose="02020404030301010803" pitchFamily="18" charset="0"/>
                        </a:rPr>
                        <a:t>12:38</a:t>
                      </a:r>
                    </a:p>
                  </p:txBody>
                </p:sp>
              </p:grpSp>
              <p:pic>
                <p:nvPicPr>
                  <p:cNvPr id="38" name="Picture 2" descr="C:\Users\t-dantay\Documents\WPIcons\appbar.feature.search.rest.png"/>
                  <p:cNvPicPr>
                    <a:picLocks noChangeAspect="1" noChangeArrowheads="1"/>
                  </p:cNvPicPr>
                  <p:nvPr/>
                </p:nvPicPr>
                <p:blipFill>
                  <a:blip r:embed="rId5" cstate="print">
                    <a:lum bright="70000" contrast="-70000"/>
                    <a:extLst>
                      <a:ext uri="{28A0092B-C50C-407E-A947-70E740481C1C}">
                        <a14:useLocalDpi xmlns:a14="http://schemas.microsoft.com/office/drawing/2010/main" val="0"/>
                      </a:ext>
                    </a:extLst>
                  </a:blip>
                  <a:srcRect/>
                  <a:stretch>
                    <a:fillRect/>
                  </a:stretch>
                </p:blipFill>
                <p:spPr bwMode="auto">
                  <a:xfrm>
                    <a:off x="5519769" y="6091117"/>
                    <a:ext cx="365760" cy="36576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2" name="Elbow Connector 31"/>
                <p:cNvCxnSpPr>
                  <a:stCxn id="43" idx="3"/>
                  <a:endCxn id="25" idx="0"/>
                </p:cNvCxnSpPr>
                <p:nvPr/>
              </p:nvCxnSpPr>
              <p:spPr>
                <a:xfrm>
                  <a:off x="3922975" y="930879"/>
                  <a:ext cx="2329961" cy="1314398"/>
                </a:xfrm>
                <a:prstGeom prst="bentConnector2">
                  <a:avLst/>
                </a:prstGeom>
                <a:ln w="28575">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3" name="Elbow Connector 32"/>
                <p:cNvCxnSpPr>
                  <a:stCxn id="20" idx="2"/>
                </p:cNvCxnSpPr>
                <p:nvPr/>
              </p:nvCxnSpPr>
              <p:spPr>
                <a:xfrm rot="16200000" flipH="1">
                  <a:off x="6972298" y="1482948"/>
                  <a:ext cx="871751" cy="653265"/>
                </a:xfrm>
                <a:prstGeom prst="bentConnector3">
                  <a:avLst>
                    <a:gd name="adj1" fmla="val 50000"/>
                  </a:avLst>
                </a:prstGeom>
                <a:ln w="28575">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4" name="Elbow Connector 33"/>
                <p:cNvCxnSpPr/>
                <p:nvPr/>
              </p:nvCxnSpPr>
              <p:spPr>
                <a:xfrm rot="5400000">
                  <a:off x="8310485" y="1487988"/>
                  <a:ext cx="845794" cy="628371"/>
                </a:xfrm>
                <a:prstGeom prst="bentConnector3">
                  <a:avLst>
                    <a:gd name="adj1" fmla="val 50000"/>
                  </a:avLst>
                </a:prstGeom>
                <a:ln w="28575">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5" name="Freeform 122"/>
                <p:cNvSpPr>
                  <a:spLocks/>
                </p:cNvSpPr>
                <p:nvPr>
                  <p:custDataLst>
                    <p:custData r:id="rId2"/>
                    <p:custData r:id="rId3"/>
                  </p:custDataLst>
                </p:nvPr>
              </p:nvSpPr>
              <p:spPr bwMode="black">
                <a:xfrm>
                  <a:off x="6732139" y="3473153"/>
                  <a:ext cx="447563" cy="454216"/>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rgbClr val="000000"/>
                </a:solidFill>
                <a:ln>
                  <a:noFill/>
                </a:ln>
                <a:extLst/>
              </p:spPr>
              <p:txBody>
                <a:bodyPr vert="horz" wrap="square" lIns="97576" tIns="48788" rIns="97576" bIns="48788" numCol="1" anchor="t" anchorCtr="0" compatLnSpc="1">
                  <a:prstTxWarp prst="textNoShape">
                    <a:avLst/>
                  </a:prstTxWarp>
                </a:bodyPr>
                <a:lstStyle/>
                <a:p>
                  <a:endParaRPr lang="en-US">
                    <a:latin typeface="Garamond" panose="02020404030301010803" pitchFamily="18" charset="0"/>
                  </a:endParaRPr>
                </a:p>
              </p:txBody>
            </p:sp>
            <p:sp>
              <p:nvSpPr>
                <p:cNvPr id="36" name="TextBox 35"/>
                <p:cNvSpPr txBox="1"/>
                <p:nvPr/>
              </p:nvSpPr>
              <p:spPr>
                <a:xfrm>
                  <a:off x="3885414" y="924980"/>
                  <a:ext cx="1584088" cy="369332"/>
                </a:xfrm>
                <a:prstGeom prst="rect">
                  <a:avLst/>
                </a:prstGeom>
                <a:noFill/>
              </p:spPr>
              <p:txBody>
                <a:bodyPr wrap="none" rtlCol="0">
                  <a:spAutoFit/>
                </a:bodyPr>
                <a:lstStyle/>
                <a:p>
                  <a:r>
                    <a:rPr lang="en-US" dirty="0" smtClean="0">
                      <a:latin typeface="Garamond" panose="02020404030301010803" pitchFamily="18" charset="0"/>
                    </a:rPr>
                    <a:t>Mobile Devices</a:t>
                  </a:r>
                  <a:endParaRPr lang="en-US" dirty="0">
                    <a:latin typeface="Garamond" panose="02020404030301010803" pitchFamily="18" charset="0"/>
                  </a:endParaRPr>
                </a:p>
              </p:txBody>
            </p:sp>
          </p:grpSp>
          <p:sp>
            <p:nvSpPr>
              <p:cNvPr id="14" name="TextBox 13"/>
              <p:cNvSpPr txBox="1"/>
              <p:nvPr/>
            </p:nvSpPr>
            <p:spPr>
              <a:xfrm>
                <a:off x="3081894" y="1739534"/>
                <a:ext cx="2182200" cy="369332"/>
              </a:xfrm>
              <a:prstGeom prst="rect">
                <a:avLst/>
              </a:prstGeom>
              <a:noFill/>
            </p:spPr>
            <p:txBody>
              <a:bodyPr wrap="none" rtlCol="0">
                <a:spAutoFit/>
              </a:bodyPr>
              <a:lstStyle/>
              <a:p>
                <a:r>
                  <a:rPr lang="en-US" dirty="0" smtClean="0">
                    <a:latin typeface="Garamond" panose="02020404030301010803" pitchFamily="18" charset="0"/>
                  </a:rPr>
                  <a:t>HTTP Cache Enabled</a:t>
                </a:r>
                <a:endParaRPr lang="en-US" dirty="0">
                  <a:latin typeface="Garamond" panose="02020404030301010803" pitchFamily="18" charset="0"/>
                </a:endParaRPr>
              </a:p>
            </p:txBody>
          </p:sp>
        </p:grpSp>
        <p:sp>
          <p:nvSpPr>
            <p:cNvPr id="8" name="TextBox 7"/>
            <p:cNvSpPr txBox="1"/>
            <p:nvPr/>
          </p:nvSpPr>
          <p:spPr>
            <a:xfrm>
              <a:off x="5392029" y="2880682"/>
              <a:ext cx="731290" cy="369332"/>
            </a:xfrm>
            <a:prstGeom prst="rect">
              <a:avLst/>
            </a:prstGeom>
            <a:noFill/>
          </p:spPr>
          <p:txBody>
            <a:bodyPr wrap="none" rtlCol="0">
              <a:spAutoFit/>
            </a:bodyPr>
            <a:lstStyle/>
            <a:p>
              <a:r>
                <a:rPr lang="en-US" dirty="0" smtClean="0">
                  <a:latin typeface="Garamond" panose="02020404030301010803" pitchFamily="18" charset="0"/>
                </a:rPr>
                <a:t>JSON</a:t>
              </a:r>
              <a:endParaRPr lang="en-US" dirty="0">
                <a:latin typeface="Garamond" panose="02020404030301010803" pitchFamily="18" charset="0"/>
              </a:endParaRPr>
            </a:p>
          </p:txBody>
        </p:sp>
        <p:sp>
          <p:nvSpPr>
            <p:cNvPr id="9" name="TextBox 8"/>
            <p:cNvSpPr txBox="1"/>
            <p:nvPr/>
          </p:nvSpPr>
          <p:spPr>
            <a:xfrm>
              <a:off x="6162485" y="4541922"/>
              <a:ext cx="1645002" cy="369332"/>
            </a:xfrm>
            <a:prstGeom prst="rect">
              <a:avLst/>
            </a:prstGeom>
            <a:noFill/>
          </p:spPr>
          <p:txBody>
            <a:bodyPr wrap="none" rtlCol="0">
              <a:spAutoFit/>
            </a:bodyPr>
            <a:lstStyle/>
            <a:p>
              <a:r>
                <a:rPr lang="en-US" dirty="0" smtClean="0">
                  <a:latin typeface="Garamond" panose="02020404030301010803" pitchFamily="18" charset="0"/>
                </a:rPr>
                <a:t>Custom Objects</a:t>
              </a:r>
              <a:endParaRPr lang="en-US" dirty="0">
                <a:latin typeface="Garamond" panose="02020404030301010803" pitchFamily="18" charset="0"/>
              </a:endParaRPr>
            </a:p>
          </p:txBody>
        </p:sp>
      </p:grpSp>
    </p:spTree>
    <p:extLst>
      <p:ext uri="{BB962C8B-B14F-4D97-AF65-F5344CB8AC3E}">
        <p14:creationId xmlns:p14="http://schemas.microsoft.com/office/powerpoint/2010/main" val="1905548386"/>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 URL</a:t>
            </a:r>
            <a:endParaRPr lang="en-US" dirty="0"/>
          </a:p>
        </p:txBody>
      </p:sp>
      <p:sp>
        <p:nvSpPr>
          <p:cNvPr id="4" name="Rectangle 3"/>
          <p:cNvSpPr/>
          <p:nvPr/>
        </p:nvSpPr>
        <p:spPr>
          <a:xfrm>
            <a:off x="231493" y="2851192"/>
            <a:ext cx="11516810" cy="830997"/>
          </a:xfrm>
          <a:prstGeom prst="rect">
            <a:avLst/>
          </a:prstGeom>
        </p:spPr>
        <p:txBody>
          <a:bodyPr wrap="square">
            <a:spAutoFit/>
          </a:bodyPr>
          <a:lstStyle/>
          <a:p>
            <a:r>
              <a:rPr lang="en-US" sz="2400" dirty="0">
                <a:latin typeface="Segoe UI" panose="020B0502040204020203" pitchFamily="34" charset="0"/>
                <a:cs typeface="Segoe UI" panose="020B0502040204020203" pitchFamily="34" charset="0"/>
                <a:hlinkClick r:id="rId2"/>
              </a:rPr>
              <a:t>https://</a:t>
            </a:r>
            <a:r>
              <a:rPr lang="en-US" sz="2400" dirty="0" smtClean="0">
                <a:latin typeface="Segoe UI" panose="020B0502040204020203" pitchFamily="34" charset="0"/>
                <a:cs typeface="Segoe UI" panose="020B0502040204020203" pitchFamily="34" charset="0"/>
                <a:hlinkClick r:id="rId2"/>
              </a:rPr>
              <a:t>dynamicdeploypkgs2.blob.core.windows.net/appsforazureobjectstest/servicepackages-categoryall.json</a:t>
            </a:r>
            <a:r>
              <a:rPr lang="en-US" sz="2400" dirty="0" smtClean="0">
                <a:latin typeface="Segoe UI" panose="020B0502040204020203" pitchFamily="34" charset="0"/>
                <a:cs typeface="Segoe UI" panose="020B0502040204020203" pitchFamily="34" charset="0"/>
              </a:rPr>
              <a:t> </a:t>
            </a:r>
            <a:endParaRPr lang="en-US"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94914689"/>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Fiddler Trace</a:t>
            </a:r>
            <a:endParaRPr lang="en-US" dirty="0"/>
          </a:p>
        </p:txBody>
      </p:sp>
      <p:grpSp>
        <p:nvGrpSpPr>
          <p:cNvPr id="10" name="Group 9"/>
          <p:cNvGrpSpPr/>
          <p:nvPr/>
        </p:nvGrpSpPr>
        <p:grpSpPr>
          <a:xfrm>
            <a:off x="560023" y="1290565"/>
            <a:ext cx="5653489" cy="5407292"/>
            <a:chOff x="560023" y="1290565"/>
            <a:chExt cx="5653489" cy="5407292"/>
          </a:xfrm>
        </p:grpSpPr>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560023" y="2005467"/>
              <a:ext cx="5653489" cy="4692390"/>
            </a:xfrm>
            <a:prstGeom prst="rect">
              <a:avLst/>
            </a:prstGeom>
          </p:spPr>
        </p:pic>
        <p:sp>
          <p:nvSpPr>
            <p:cNvPr id="7" name="TextBox 6"/>
            <p:cNvSpPr txBox="1"/>
            <p:nvPr/>
          </p:nvSpPr>
          <p:spPr>
            <a:xfrm>
              <a:off x="560023" y="1290565"/>
              <a:ext cx="3750194" cy="461665"/>
            </a:xfrm>
            <a:prstGeom prst="rect">
              <a:avLst/>
            </a:prstGeom>
            <a:noFill/>
          </p:spPr>
          <p:txBody>
            <a:bodyPr wrap="none" rtlCol="0">
              <a:spAutoFit/>
            </a:bodyPr>
            <a:lstStyle/>
            <a:p>
              <a:r>
                <a:rPr lang="en-US" sz="2400" u="sng" dirty="0" smtClean="0">
                  <a:latin typeface="Segoe UI" panose="020B0502040204020203" pitchFamily="34" charset="0"/>
                  <a:cs typeface="Segoe UI" panose="020B0502040204020203" pitchFamily="34" charset="0"/>
                </a:rPr>
                <a:t>First request, before cache</a:t>
              </a:r>
              <a:endParaRPr lang="en-US" sz="2400" u="sng" dirty="0">
                <a:latin typeface="Segoe UI" panose="020B0502040204020203" pitchFamily="34" charset="0"/>
                <a:cs typeface="Segoe UI" panose="020B0502040204020203" pitchFamily="34" charset="0"/>
              </a:endParaRPr>
            </a:p>
          </p:txBody>
        </p:sp>
      </p:grpSp>
      <p:grpSp>
        <p:nvGrpSpPr>
          <p:cNvPr id="13" name="Group 12"/>
          <p:cNvGrpSpPr/>
          <p:nvPr/>
        </p:nvGrpSpPr>
        <p:grpSpPr>
          <a:xfrm>
            <a:off x="6271218" y="1394752"/>
            <a:ext cx="5632728" cy="3716676"/>
            <a:chOff x="6271218" y="1394752"/>
            <a:chExt cx="5632728" cy="3716676"/>
          </a:xfrm>
        </p:grpSpPr>
        <p:grpSp>
          <p:nvGrpSpPr>
            <p:cNvPr id="11" name="Group 10"/>
            <p:cNvGrpSpPr/>
            <p:nvPr/>
          </p:nvGrpSpPr>
          <p:grpSpPr>
            <a:xfrm>
              <a:off x="6271218" y="1394752"/>
              <a:ext cx="5632728" cy="3716676"/>
              <a:chOff x="6271218" y="1394752"/>
              <a:chExt cx="5632728" cy="3716676"/>
            </a:xfrm>
          </p:grpSpPr>
          <p:pic>
            <p:nvPicPr>
              <p:cNvPr id="6" name="Picture 5"/>
              <p:cNvPicPr/>
              <p:nvPr/>
            </p:nvPicPr>
            <p:blipFill>
              <a:blip r:embed="rId4" cstate="print">
                <a:extLst>
                  <a:ext uri="{28A0092B-C50C-407E-A947-70E740481C1C}">
                    <a14:useLocalDpi xmlns:a14="http://schemas.microsoft.com/office/drawing/2010/main" val="0"/>
                  </a:ext>
                </a:extLst>
              </a:blip>
              <a:stretch>
                <a:fillRect/>
              </a:stretch>
            </p:blipFill>
            <p:spPr>
              <a:xfrm>
                <a:off x="6394021" y="2005467"/>
                <a:ext cx="5509925" cy="3105961"/>
              </a:xfrm>
              <a:prstGeom prst="rect">
                <a:avLst/>
              </a:prstGeom>
            </p:spPr>
          </p:pic>
          <p:sp>
            <p:nvSpPr>
              <p:cNvPr id="8" name="TextBox 7"/>
              <p:cNvSpPr txBox="1"/>
              <p:nvPr/>
            </p:nvSpPr>
            <p:spPr>
              <a:xfrm>
                <a:off x="6271218" y="1394752"/>
                <a:ext cx="3017942" cy="461665"/>
              </a:xfrm>
              <a:prstGeom prst="rect">
                <a:avLst/>
              </a:prstGeom>
              <a:noFill/>
            </p:spPr>
            <p:txBody>
              <a:bodyPr wrap="none" rtlCol="0">
                <a:spAutoFit/>
              </a:bodyPr>
              <a:lstStyle/>
              <a:p>
                <a:r>
                  <a:rPr lang="en-US" sz="2400" u="sng" dirty="0" smtClean="0">
                    <a:latin typeface="Segoe UI" panose="020B0502040204020203" pitchFamily="34" charset="0"/>
                    <a:cs typeface="Segoe UI" panose="020B0502040204020203" pitchFamily="34" charset="0"/>
                  </a:rPr>
                  <a:t>Subsequent requests</a:t>
                </a:r>
                <a:endParaRPr lang="en-US" sz="2400" u="sng" dirty="0">
                  <a:latin typeface="Segoe UI" panose="020B0502040204020203" pitchFamily="34" charset="0"/>
                  <a:cs typeface="Segoe UI" panose="020B0502040204020203" pitchFamily="34" charset="0"/>
                </a:endParaRPr>
              </a:p>
            </p:txBody>
          </p:sp>
        </p:grpSp>
        <p:grpSp>
          <p:nvGrpSpPr>
            <p:cNvPr id="12" name="Group 11"/>
            <p:cNvGrpSpPr/>
            <p:nvPr/>
          </p:nvGrpSpPr>
          <p:grpSpPr>
            <a:xfrm>
              <a:off x="8067555" y="3154749"/>
              <a:ext cx="3294995" cy="491276"/>
              <a:chOff x="8067555" y="3154749"/>
              <a:chExt cx="3294995" cy="491276"/>
            </a:xfrm>
          </p:grpSpPr>
          <p:sp>
            <p:nvSpPr>
              <p:cNvPr id="4" name="Right Arrow 3"/>
              <p:cNvSpPr/>
              <p:nvPr/>
            </p:nvSpPr>
            <p:spPr>
              <a:xfrm rot="10800000">
                <a:off x="8067555" y="3252486"/>
                <a:ext cx="659757" cy="3935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TextBox 8"/>
              <p:cNvSpPr txBox="1"/>
              <p:nvPr/>
            </p:nvSpPr>
            <p:spPr>
              <a:xfrm>
                <a:off x="8806658" y="3154749"/>
                <a:ext cx="2555892" cy="461665"/>
              </a:xfrm>
              <a:prstGeom prst="rect">
                <a:avLst/>
              </a:prstGeom>
              <a:noFill/>
            </p:spPr>
            <p:txBody>
              <a:bodyPr wrap="none" rtlCol="0">
                <a:spAutoFit/>
              </a:bodyPr>
              <a:lstStyle/>
              <a:p>
                <a:r>
                  <a:rPr lang="en-US" sz="2400" b="1" u="sng" dirty="0" smtClean="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rPr>
                  <a:t>Egress Cost = $0</a:t>
                </a:r>
                <a:endParaRPr lang="en-US" sz="2400" b="1" u="sng" dirty="0">
                  <a:ln w="6600">
                    <a:solidFill>
                      <a:schemeClr val="accent2"/>
                    </a:solidFill>
                    <a:prstDash val="solid"/>
                  </a:ln>
                  <a:solidFill>
                    <a:srgbClr val="FFFFFF"/>
                  </a:solidFill>
                  <a:effectLst>
                    <a:outerShdw dist="38100" dir="2700000" algn="tl" rotWithShape="0">
                      <a:schemeClr val="accent2"/>
                    </a:outerShdw>
                  </a:effectLst>
                  <a:latin typeface="Segoe UI" panose="020B0502040204020203" pitchFamily="34" charset="0"/>
                  <a:cs typeface="Segoe UI" panose="020B0502040204020203" pitchFamily="34" charset="0"/>
                </a:endParaRPr>
              </a:p>
            </p:txBody>
          </p:sp>
        </p:grpSp>
      </p:grpSp>
    </p:spTree>
    <p:extLst>
      <p:ext uri="{BB962C8B-B14F-4D97-AF65-F5344CB8AC3E}">
        <p14:creationId xmlns:p14="http://schemas.microsoft.com/office/powerpoint/2010/main" val="4115683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186" y="2683910"/>
            <a:ext cx="12070814" cy="1696639"/>
          </a:xfrm>
        </p:spPr>
        <p:txBody>
          <a:bodyPr>
            <a:noAutofit/>
          </a:bodyPr>
          <a:lstStyle/>
          <a:p>
            <a:r>
              <a:rPr lang="en-GB" sz="6600" dirty="0"/>
              <a:t>Push Notifications: </a:t>
            </a:r>
            <a:r>
              <a:rPr lang="en-GB" sz="6600" dirty="0" smtClean="0"/>
              <a:t/>
            </a:r>
            <a:br>
              <a:rPr lang="en-GB" sz="6600" dirty="0" smtClean="0"/>
            </a:br>
            <a:r>
              <a:rPr lang="en-GB" sz="6600" dirty="0" smtClean="0"/>
              <a:t>Windows </a:t>
            </a:r>
            <a:r>
              <a:rPr lang="en-GB" sz="6600" dirty="0"/>
              <a:t>8, Web API and WNS</a:t>
            </a:r>
          </a:p>
        </p:txBody>
      </p:sp>
    </p:spTree>
    <p:extLst>
      <p:ext uri="{BB962C8B-B14F-4D97-AF65-F5344CB8AC3E}">
        <p14:creationId xmlns:p14="http://schemas.microsoft.com/office/powerpoint/2010/main" val="3412615179"/>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Technical Brew</a:t>
            </a:r>
            <a:endParaRPr lang="en-US" dirty="0"/>
          </a:p>
        </p:txBody>
      </p:sp>
      <p:sp>
        <p:nvSpPr>
          <p:cNvPr id="3" name="Content Placeholder 2"/>
          <p:cNvSpPr>
            <a:spLocks noGrp="1"/>
          </p:cNvSpPr>
          <p:nvPr>
            <p:ph sz="quarter" idx="10"/>
          </p:nvPr>
        </p:nvSpPr>
        <p:spPr>
          <a:xfrm>
            <a:off x="379514" y="1399940"/>
            <a:ext cx="11525250" cy="3954258"/>
          </a:xfrm>
        </p:spPr>
        <p:txBody>
          <a:bodyPr/>
          <a:lstStyle/>
          <a:p>
            <a:r>
              <a:rPr lang="en-US" dirty="0" smtClean="0"/>
              <a:t>Windows 8 apps have a similar look-and-feel and shared behaviors with the intention of making users feel more comfortable</a:t>
            </a:r>
          </a:p>
          <a:p>
            <a:r>
              <a:rPr lang="en-US" dirty="0" smtClean="0"/>
              <a:t>Web API (part of </a:t>
            </a:r>
            <a:r>
              <a:rPr lang="en-US" dirty="0" err="1" smtClean="0"/>
              <a:t>Asp.Net</a:t>
            </a:r>
            <a:r>
              <a:rPr lang="en-US" dirty="0" smtClean="0"/>
              <a:t>) allows easy creation of HTTP services</a:t>
            </a:r>
          </a:p>
          <a:p>
            <a:r>
              <a:rPr lang="en-US" dirty="0" smtClean="0"/>
              <a:t>WNS – Windows Push Notification Service – gives you the </a:t>
            </a:r>
            <a:r>
              <a:rPr lang="en-US" dirty="0" err="1" smtClean="0"/>
              <a:t>ab</a:t>
            </a:r>
            <a:endParaRPr lang="en-US" dirty="0"/>
          </a:p>
        </p:txBody>
      </p:sp>
    </p:spTree>
    <p:extLst>
      <p:ext uri="{BB962C8B-B14F-4D97-AF65-F5344CB8AC3E}">
        <p14:creationId xmlns:p14="http://schemas.microsoft.com/office/powerpoint/2010/main" val="1003762626"/>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Push Notifications</a:t>
            </a:r>
            <a:endParaRPr lang="en-US" dirty="0"/>
          </a:p>
        </p:txBody>
      </p:sp>
    </p:spTree>
    <p:extLst>
      <p:ext uri="{BB962C8B-B14F-4D97-AF65-F5344CB8AC3E}">
        <p14:creationId xmlns:p14="http://schemas.microsoft.com/office/powerpoint/2010/main" val="3026659334"/>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79413" y="1245702"/>
            <a:ext cx="11525250" cy="5432912"/>
          </a:xfrm>
        </p:spPr>
        <p:txBody>
          <a:bodyPr>
            <a:normAutofit/>
          </a:bodyPr>
          <a:lstStyle/>
          <a:p>
            <a:r>
              <a:rPr lang="en-US" dirty="0" smtClean="0"/>
              <a:t>Hybrid Connectivity</a:t>
            </a:r>
          </a:p>
          <a:p>
            <a:pPr lvl="0"/>
            <a:r>
              <a:rPr lang="en-US" dirty="0" smtClean="0"/>
              <a:t>Cloud </a:t>
            </a:r>
            <a:r>
              <a:rPr lang="en-US" dirty="0"/>
              <a:t>Survey</a:t>
            </a:r>
          </a:p>
          <a:p>
            <a:pPr lvl="0"/>
            <a:r>
              <a:rPr lang="en-US" dirty="0" smtClean="0"/>
              <a:t>Office </a:t>
            </a:r>
            <a:r>
              <a:rPr lang="en-US" dirty="0"/>
              <a:t>365 Domain credentials integration</a:t>
            </a:r>
          </a:p>
          <a:p>
            <a:pPr lvl="0"/>
            <a:r>
              <a:rPr lang="en-US" dirty="0" smtClean="0"/>
              <a:t>Node.js </a:t>
            </a:r>
            <a:r>
              <a:rPr lang="en-US" dirty="0"/>
              <a:t>+ Mongo DB</a:t>
            </a:r>
          </a:p>
          <a:p>
            <a:pPr lvl="0"/>
            <a:r>
              <a:rPr lang="en-US" dirty="0" smtClean="0"/>
              <a:t>Storage </a:t>
            </a:r>
            <a:r>
              <a:rPr lang="en-US" dirty="0"/>
              <a:t>Object Distribution Pattern</a:t>
            </a:r>
          </a:p>
          <a:p>
            <a:pPr lvl="0"/>
            <a:r>
              <a:rPr lang="en-US" dirty="0" smtClean="0"/>
              <a:t>Push </a:t>
            </a:r>
            <a:r>
              <a:rPr lang="en-US" dirty="0"/>
              <a:t>Notifications – Windows 8 Apps + Web API + </a:t>
            </a:r>
            <a:r>
              <a:rPr lang="en-US" dirty="0" err="1"/>
              <a:t>WNS</a:t>
            </a:r>
            <a:endParaRPr lang="en-US" dirty="0"/>
          </a:p>
          <a:p>
            <a:endParaRPr lang="en-US" dirty="0" smtClean="0"/>
          </a:p>
        </p:txBody>
      </p:sp>
      <p:sp>
        <p:nvSpPr>
          <p:cNvPr id="2" name="Title 1"/>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845083575"/>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99766" y="2372878"/>
            <a:ext cx="4853829" cy="1323439"/>
          </a:xfrm>
          <a:prstGeom prst="rect">
            <a:avLst/>
          </a:prstGeom>
          <a:noFill/>
        </p:spPr>
        <p:txBody>
          <a:bodyPr wrap="none" rtlCol="0" anchor="ctr">
            <a:spAutoFit/>
          </a:bodyPr>
          <a:lstStyle/>
          <a:p>
            <a:r>
              <a:rPr lang="en-US" sz="8000" dirty="0" smtClean="0">
                <a:latin typeface="Segoe UI" panose="020B0502040204020203" pitchFamily="34" charset="0"/>
                <a:cs typeface="Segoe UI" panose="020B0502040204020203" pitchFamily="34" charset="0"/>
              </a:rPr>
              <a:t>Thank You</a:t>
            </a:r>
            <a:endParaRPr lang="en-US" sz="8000" dirty="0">
              <a:latin typeface="Segoe UI" panose="020B0502040204020203" pitchFamily="34" charset="0"/>
              <a:cs typeface="Segoe UI" panose="020B0502040204020203" pitchFamily="34" charset="0"/>
            </a:endParaRPr>
          </a:p>
        </p:txBody>
      </p:sp>
      <p:pic>
        <p:nvPicPr>
          <p:cNvPr id="3" name="Picture 2"/>
          <p:cNvPicPr>
            <a:picLocks noChangeAspect="1"/>
          </p:cNvPicPr>
          <p:nvPr/>
        </p:nvPicPr>
        <p:blipFill>
          <a:blip r:embed="rId2"/>
          <a:stretch>
            <a:fillRect/>
          </a:stretch>
        </p:blipFill>
        <p:spPr>
          <a:xfrm>
            <a:off x="2122716" y="4500069"/>
            <a:ext cx="1778506" cy="1863410"/>
          </a:xfrm>
          <a:prstGeom prst="rect">
            <a:avLst/>
          </a:prstGeom>
          <a:ln>
            <a:solidFill>
              <a:schemeClr val="tx1"/>
            </a:solidFill>
          </a:ln>
          <a:effectLst>
            <a:outerShdw blurRad="50800" dist="38100" dir="2700000" algn="tl" rotWithShape="0">
              <a:prstClr val="black">
                <a:alpha val="40000"/>
              </a:prstClr>
            </a:outerShdw>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4181" y="4458479"/>
            <a:ext cx="1905000" cy="19050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52140" y="4458479"/>
            <a:ext cx="2768867" cy="1735708"/>
          </a:xfrm>
          <a:prstGeom prst="rect">
            <a:avLst/>
          </a:prstGeom>
        </p:spPr>
      </p:pic>
    </p:spTree>
    <p:extLst>
      <p:ext uri="{BB962C8B-B14F-4D97-AF65-F5344CB8AC3E}">
        <p14:creationId xmlns:p14="http://schemas.microsoft.com/office/powerpoint/2010/main" val="854024138"/>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3634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5400" dirty="0" smtClean="0"/>
              <a:t>Quick Scale</a:t>
            </a:r>
            <a:endParaRPr lang="en-US" sz="5400" dirty="0"/>
          </a:p>
        </p:txBody>
      </p:sp>
    </p:spTree>
    <p:extLst>
      <p:ext uri="{BB962C8B-B14F-4D97-AF65-F5344CB8AC3E}">
        <p14:creationId xmlns:p14="http://schemas.microsoft.com/office/powerpoint/2010/main" val="13808342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Meet Tejaswi Redkar | @tejaswiredkar</a:t>
            </a:r>
            <a:endParaRPr lang="en-US" dirty="0"/>
          </a:p>
        </p:txBody>
      </p:sp>
      <p:sp>
        <p:nvSpPr>
          <p:cNvPr id="7" name="Content Placeholder 6"/>
          <p:cNvSpPr>
            <a:spLocks noGrp="1"/>
          </p:cNvSpPr>
          <p:nvPr>
            <p:ph idx="10"/>
          </p:nvPr>
        </p:nvSpPr>
        <p:spPr>
          <a:xfrm>
            <a:off x="379514" y="1204633"/>
            <a:ext cx="11525250" cy="5290388"/>
          </a:xfrm>
        </p:spPr>
        <p:txBody>
          <a:bodyPr/>
          <a:lstStyle/>
          <a:p>
            <a:r>
              <a:rPr lang="en-US" dirty="0" smtClean="0"/>
              <a:t>Director of Business Programs, Microsoft</a:t>
            </a:r>
          </a:p>
          <a:p>
            <a:pPr lvl="1"/>
            <a:r>
              <a:rPr lang="en-US" dirty="0" smtClean="0"/>
              <a:t>Solutions Architect focused on everything cloud</a:t>
            </a:r>
          </a:p>
          <a:p>
            <a:pPr lvl="1"/>
            <a:r>
              <a:rPr lang="en-US" dirty="0" smtClean="0"/>
              <a:t>Dirty hands from 100+ solutions on Windows Azure</a:t>
            </a:r>
          </a:p>
          <a:p>
            <a:pPr lvl="1"/>
            <a:r>
              <a:rPr lang="en-US" dirty="0" smtClean="0"/>
              <a:t>Worked on Windows Azure since its inception</a:t>
            </a:r>
          </a:p>
          <a:p>
            <a:r>
              <a:rPr lang="en-US" dirty="0" smtClean="0"/>
              <a:t>Author, Developer, Community Lead</a:t>
            </a:r>
          </a:p>
          <a:p>
            <a:pPr lvl="1"/>
            <a:r>
              <a:rPr lang="en-US" dirty="0" smtClean="0"/>
              <a:t>Author of several books – </a:t>
            </a:r>
            <a:r>
              <a:rPr lang="en-US" i="1" dirty="0" smtClean="0"/>
              <a:t>latest</a:t>
            </a:r>
            <a:r>
              <a:rPr lang="en-US" dirty="0" smtClean="0"/>
              <a:t> </a:t>
            </a:r>
            <a:r>
              <a:rPr lang="en-US" dirty="0" smtClean="0">
                <a:hlinkClick r:id="rId3"/>
              </a:rPr>
              <a:t>Windows Azure Web Sites</a:t>
            </a:r>
            <a:endParaRPr lang="en-US" dirty="0" smtClean="0"/>
          </a:p>
          <a:p>
            <a:pPr marL="457046" lvl="1" indent="0">
              <a:buNone/>
            </a:pPr>
            <a:r>
              <a:rPr lang="en-US" sz="2000" dirty="0">
                <a:hlinkClick r:id="rId3"/>
              </a:rPr>
              <a:t>http://www.amazon.com/Windows-Azure-Web-Sites-Building/dp/1491003545</a:t>
            </a:r>
            <a:r>
              <a:rPr lang="en-US" sz="2000" dirty="0" smtClean="0">
                <a:hlinkClick r:id="rId3"/>
              </a:rPr>
              <a:t>/</a:t>
            </a:r>
            <a:r>
              <a:rPr lang="en-US" sz="2000" dirty="0" smtClean="0"/>
              <a:t> </a:t>
            </a:r>
          </a:p>
          <a:p>
            <a:pPr lvl="1"/>
            <a:r>
              <a:rPr lang="en-US" dirty="0" smtClean="0"/>
              <a:t>Creator of Dynamic Deploy – </a:t>
            </a:r>
            <a:r>
              <a:rPr lang="en-US" sz="2000" dirty="0" smtClean="0">
                <a:hlinkClick r:id="rId4"/>
              </a:rPr>
              <a:t>http://www.dynamicdeploy.com</a:t>
            </a:r>
            <a:r>
              <a:rPr lang="en-US" sz="2000" dirty="0" smtClean="0"/>
              <a:t> </a:t>
            </a:r>
          </a:p>
          <a:p>
            <a:pPr lvl="1"/>
            <a:r>
              <a:rPr lang="en-US" dirty="0" smtClean="0">
                <a:hlinkClick r:id="rId5"/>
              </a:rPr>
              <a:t>http://blog.dynamicdeploy.com</a:t>
            </a:r>
            <a:r>
              <a:rPr lang="en-US" dirty="0" smtClean="0"/>
              <a:t> on Windows Azure App Deployments</a:t>
            </a:r>
          </a:p>
          <a:p>
            <a:pPr lvl="1"/>
            <a:r>
              <a:rPr lang="en-US" dirty="0" smtClean="0"/>
              <a:t>Creator of StorageCopy</a:t>
            </a:r>
            <a:r>
              <a:rPr lang="en-US" dirty="0"/>
              <a:t>  </a:t>
            </a:r>
            <a:r>
              <a:rPr lang="en-US" sz="2400" dirty="0" smtClean="0">
                <a:hlinkClick r:id="rId6"/>
              </a:rPr>
              <a:t>http</a:t>
            </a:r>
            <a:r>
              <a:rPr lang="en-US" sz="2400" dirty="0">
                <a:hlinkClick r:id="rId6"/>
              </a:rPr>
              <a:t>://</a:t>
            </a:r>
            <a:r>
              <a:rPr lang="en-US" sz="2400" dirty="0" smtClean="0">
                <a:hlinkClick r:id="rId6"/>
              </a:rPr>
              <a:t>www.dynamicdeploy.com/storcopy.aspx</a:t>
            </a:r>
            <a:r>
              <a:rPr lang="en-US" sz="2400" dirty="0" smtClean="0"/>
              <a:t> </a:t>
            </a:r>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30857" y="183472"/>
            <a:ext cx="1905000" cy="1905000"/>
          </a:xfrm>
          <a:prstGeom prst="rect">
            <a:avLst/>
          </a:prstGeom>
          <a:ln>
            <a:solidFill>
              <a:schemeClr val="tx1"/>
            </a:solidFill>
          </a:ln>
          <a:effectLst>
            <a:outerShdw blurRad="50800" dist="38100" dir="2700000" algn="tl" rotWithShape="0">
              <a:prstClr val="black">
                <a:alpha val="40000"/>
              </a:prstClr>
            </a:outerShdw>
          </a:effectLst>
        </p:spPr>
      </p:pic>
      <p:pic>
        <p:nvPicPr>
          <p:cNvPr id="6" name="Picture 5">
            <a:hlinkClick r:id="rId3"/>
          </p:cNvPr>
          <p:cNvPicPr>
            <a:picLocks noChangeAspect="1"/>
          </p:cNvPicPr>
          <p:nvPr/>
        </p:nvPicPr>
        <p:blipFill>
          <a:blip r:embed="rId8"/>
          <a:stretch>
            <a:fillRect/>
          </a:stretch>
        </p:blipFill>
        <p:spPr>
          <a:xfrm>
            <a:off x="10130857" y="2266863"/>
            <a:ext cx="1905000" cy="2757714"/>
          </a:xfrm>
          <a:prstGeom prst="rect">
            <a:avLst/>
          </a:prstGeom>
        </p:spPr>
      </p:pic>
    </p:spTree>
    <p:extLst>
      <p:ext uri="{BB962C8B-B14F-4D97-AF65-F5344CB8AC3E}">
        <p14:creationId xmlns:p14="http://schemas.microsoft.com/office/powerpoint/2010/main" val="444521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90144" y="3056550"/>
            <a:ext cx="11375135" cy="1063487"/>
          </a:xfrm>
          <a:prstGeom prst="rect">
            <a:avLst/>
          </a:prstGeom>
        </p:spPr>
        <p:txBody>
          <a:bodyPr vert="horz" lIns="91409" tIns="45705" rIns="91409" bIns="45705" rtlCol="0" anchor="t" anchorCtr="0">
            <a:noAutofit/>
          </a:bodyPr>
          <a:lst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sz="8000" dirty="0" smtClean="0"/>
              <a:t>It’s about availability</a:t>
            </a:r>
            <a:endParaRPr lang="en-US" sz="8000" dirty="0"/>
          </a:p>
        </p:txBody>
      </p:sp>
    </p:spTree>
    <p:extLst>
      <p:ext uri="{BB962C8B-B14F-4D97-AF65-F5344CB8AC3E}">
        <p14:creationId xmlns:p14="http://schemas.microsoft.com/office/powerpoint/2010/main" val="23853569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90525" y="3055938"/>
            <a:ext cx="11374438" cy="2016473"/>
          </a:xfrm>
          <a:prstGeom prst="rect">
            <a:avLst/>
          </a:prstGeom>
        </p:spPr>
        <p:txBody>
          <a:bodyPr vert="horz" lIns="91409" tIns="45705" rIns="91409" bIns="45705" rtlCol="0" anchor="t" anchorCtr="0">
            <a:noAutofit/>
          </a:bodyPr>
          <a:lst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sz="8000" dirty="0">
                <a:hlinkClick r:id="rId3"/>
              </a:rPr>
              <a:t>Click here for SLAs</a:t>
            </a:r>
            <a:r>
              <a:rPr lang="en-US" sz="8000" dirty="0"/>
              <a:t> </a:t>
            </a:r>
          </a:p>
          <a:p>
            <a:r>
              <a:rPr lang="en-US" sz="8000" dirty="0"/>
              <a:t>99.9% availability </a:t>
            </a:r>
          </a:p>
        </p:txBody>
      </p:sp>
    </p:spTree>
    <p:extLst>
      <p:ext uri="{BB962C8B-B14F-4D97-AF65-F5344CB8AC3E}">
        <p14:creationId xmlns:p14="http://schemas.microsoft.com/office/powerpoint/2010/main" val="3855756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5400" dirty="0" smtClean="0"/>
              <a:t>Deploy to multiple datacenters</a:t>
            </a:r>
            <a:endParaRPr lang="en-US" sz="5400" dirty="0"/>
          </a:p>
        </p:txBody>
      </p:sp>
    </p:spTree>
    <p:extLst>
      <p:ext uri="{BB962C8B-B14F-4D97-AF65-F5344CB8AC3E}">
        <p14:creationId xmlns:p14="http://schemas.microsoft.com/office/powerpoint/2010/main" val="3927554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38912" y="2414016"/>
            <a:ext cx="11105388" cy="1852325"/>
          </a:xfrm>
          <a:prstGeom prst="rect">
            <a:avLst/>
          </a:prstGeom>
        </p:spPr>
        <p:txBody>
          <a:bodyPr vert="horz" lIns="91409" tIns="45705" rIns="91409" bIns="45705" rtlCol="0" anchor="t" anchorCtr="0">
            <a:noAutofit/>
          </a:bodyPr>
          <a:lst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sz="8000" dirty="0" smtClean="0"/>
              <a:t>It’s about choice of languages</a:t>
            </a:r>
            <a:endParaRPr lang="en-US" sz="8000" dirty="0"/>
          </a:p>
        </p:txBody>
      </p:sp>
    </p:spTree>
    <p:extLst>
      <p:ext uri="{BB962C8B-B14F-4D97-AF65-F5344CB8AC3E}">
        <p14:creationId xmlns:p14="http://schemas.microsoft.com/office/powerpoint/2010/main" val="22289938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5400" dirty="0" smtClean="0"/>
              <a:t>Deploy PHP web app</a:t>
            </a:r>
            <a:endParaRPr lang="en-US" sz="5400" dirty="0"/>
          </a:p>
        </p:txBody>
      </p:sp>
    </p:spTree>
    <p:extLst>
      <p:ext uri="{BB962C8B-B14F-4D97-AF65-F5344CB8AC3E}">
        <p14:creationId xmlns:p14="http://schemas.microsoft.com/office/powerpoint/2010/main" val="14137094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560832" y="2718816"/>
            <a:ext cx="11033760" cy="1852325"/>
          </a:xfrm>
          <a:prstGeom prst="rect">
            <a:avLst/>
          </a:prstGeom>
        </p:spPr>
        <p:txBody>
          <a:bodyPr vert="horz" lIns="91409" tIns="45705" rIns="91409" bIns="45705" rtlCol="0" anchor="t" anchorCtr="0">
            <a:noAutofit/>
          </a:bodyPr>
          <a:lst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sz="8000" dirty="0"/>
              <a:t>It’s about agility</a:t>
            </a:r>
          </a:p>
        </p:txBody>
      </p:sp>
    </p:spTree>
    <p:extLst>
      <p:ext uri="{BB962C8B-B14F-4D97-AF65-F5344CB8AC3E}">
        <p14:creationId xmlns:p14="http://schemas.microsoft.com/office/powerpoint/2010/main" val="200204287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5400" dirty="0" smtClean="0"/>
              <a:t>Continuous Integration with Dropbox</a:t>
            </a:r>
            <a:endParaRPr lang="en-US" sz="5400" dirty="0"/>
          </a:p>
        </p:txBody>
      </p:sp>
    </p:spTree>
    <p:extLst>
      <p:ext uri="{BB962C8B-B14F-4D97-AF65-F5344CB8AC3E}">
        <p14:creationId xmlns:p14="http://schemas.microsoft.com/office/powerpoint/2010/main" val="396514536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560832" y="2718816"/>
            <a:ext cx="11033760" cy="1852325"/>
          </a:xfrm>
          <a:prstGeom prst="rect">
            <a:avLst/>
          </a:prstGeom>
        </p:spPr>
        <p:txBody>
          <a:bodyPr vert="horz" lIns="91409" tIns="45705" rIns="91409" bIns="45705" rtlCol="0" anchor="t" anchorCtr="0">
            <a:noAutofit/>
          </a:bodyPr>
          <a:lst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sz="8000" dirty="0" smtClean="0"/>
              <a:t>It’s about Flexibility</a:t>
            </a:r>
            <a:endParaRPr lang="en-US" sz="8000" dirty="0"/>
          </a:p>
        </p:txBody>
      </p:sp>
    </p:spTree>
    <p:extLst>
      <p:ext uri="{BB962C8B-B14F-4D97-AF65-F5344CB8AC3E}">
        <p14:creationId xmlns:p14="http://schemas.microsoft.com/office/powerpoint/2010/main" val="322161625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4321" y="297342"/>
            <a:ext cx="11889564" cy="917445"/>
          </a:xfrm>
          <a:prstGeom prst="rect">
            <a:avLst/>
          </a:prstGeom>
        </p:spPr>
        <p:txBody>
          <a:bodyPr lIns="91436" tIns="45717" rIns="91436" bIns="45717"/>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tx2"/>
                </a:solidFill>
              </a:rPr>
              <a:t>Zero lock in</a:t>
            </a:r>
          </a:p>
        </p:txBody>
      </p:sp>
      <p:sp>
        <p:nvSpPr>
          <p:cNvPr id="3" name="Pie 2"/>
          <p:cNvSpPr/>
          <p:nvPr/>
        </p:nvSpPr>
        <p:spPr bwMode="auto">
          <a:xfrm>
            <a:off x="609601" y="1371892"/>
            <a:ext cx="10972800" cy="10971244"/>
          </a:xfrm>
          <a:prstGeom prst="pie">
            <a:avLst>
              <a:gd name="adj1" fmla="val 10796032"/>
              <a:gd name="adj2" fmla="val 1620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1" tIns="146296" rIns="182871" bIns="146296"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Pie 3"/>
          <p:cNvSpPr/>
          <p:nvPr/>
        </p:nvSpPr>
        <p:spPr bwMode="auto">
          <a:xfrm rot="5400000">
            <a:off x="610379" y="1371114"/>
            <a:ext cx="10971244" cy="10972800"/>
          </a:xfrm>
          <a:prstGeom prst="pie">
            <a:avLst>
              <a:gd name="adj1" fmla="val 10796032"/>
              <a:gd name="adj2" fmla="val 162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1" tIns="146296" rIns="182871" bIns="146296"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p:nvSpPr>
        <p:spPr bwMode="auto">
          <a:xfrm>
            <a:off x="3810000" y="4571838"/>
            <a:ext cx="4572000" cy="4571352"/>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1" tIns="146296" rIns="182871" bIns="146296"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r>
              <a:rPr lang="en-US" sz="4803" dirty="0">
                <a:solidFill>
                  <a:srgbClr val="FFFFFF"/>
                </a:solidFill>
                <a:ea typeface="Segoe UI" pitchFamily="34" charset="0"/>
                <a:cs typeface="Segoe UI" pitchFamily="34" charset="0"/>
              </a:rPr>
              <a:t>IIS</a:t>
            </a:r>
            <a:endParaRPr lang="en-US" sz="2353" dirty="0">
              <a:solidFill>
                <a:srgbClr val="FFFFFF"/>
              </a:solidFill>
              <a:ea typeface="Segoe UI" pitchFamily="34" charset="0"/>
              <a:cs typeface="Segoe UI" pitchFamily="34" charset="0"/>
            </a:endParaRPr>
          </a:p>
        </p:txBody>
      </p:sp>
      <p:sp>
        <p:nvSpPr>
          <p:cNvPr id="6" name="TextBox 5"/>
          <p:cNvSpPr txBox="1"/>
          <p:nvPr/>
        </p:nvSpPr>
        <p:spPr>
          <a:xfrm>
            <a:off x="1593013" y="3770910"/>
            <a:ext cx="4433977" cy="627775"/>
          </a:xfrm>
          <a:prstGeom prst="rect">
            <a:avLst/>
          </a:prstGeom>
          <a:noFill/>
        </p:spPr>
        <p:txBody>
          <a:bodyPr wrap="square" lIns="182871" tIns="146296" rIns="182871" bIns="146296" rtlCol="0">
            <a:spAutoFit/>
          </a:bodyPr>
          <a:lstStyle/>
          <a:p>
            <a:pPr algn="ctr">
              <a:lnSpc>
                <a:spcPct val="90000"/>
              </a:lnSpc>
              <a:spcAft>
                <a:spcPts val="600"/>
              </a:spcAft>
            </a:pPr>
            <a:r>
              <a:rPr lang="en-US" sz="2353" dirty="0">
                <a:solidFill>
                  <a:srgbClr val="FFFFFF"/>
                </a:solidFill>
              </a:rPr>
              <a:t>Windows Azure Pack</a:t>
            </a:r>
          </a:p>
        </p:txBody>
      </p:sp>
      <p:sp>
        <p:nvSpPr>
          <p:cNvPr id="7" name="TextBox 6"/>
          <p:cNvSpPr txBox="1"/>
          <p:nvPr/>
        </p:nvSpPr>
        <p:spPr>
          <a:xfrm>
            <a:off x="6144867" y="3768038"/>
            <a:ext cx="4433977" cy="627775"/>
          </a:xfrm>
          <a:prstGeom prst="rect">
            <a:avLst/>
          </a:prstGeom>
          <a:noFill/>
        </p:spPr>
        <p:txBody>
          <a:bodyPr wrap="square" lIns="182871" tIns="146296" rIns="182871" bIns="146296" rtlCol="0">
            <a:spAutoFit/>
          </a:bodyPr>
          <a:lstStyle/>
          <a:p>
            <a:pPr algn="ctr">
              <a:lnSpc>
                <a:spcPct val="90000"/>
              </a:lnSpc>
              <a:spcAft>
                <a:spcPts val="600"/>
              </a:spcAft>
            </a:pPr>
            <a:r>
              <a:rPr lang="en-US" sz="2353" dirty="0">
                <a:solidFill>
                  <a:srgbClr val="FFFFFF"/>
                </a:solidFill>
              </a:rPr>
              <a:t>Windows Azure web sites</a:t>
            </a:r>
          </a:p>
        </p:txBody>
      </p:sp>
      <p:sp>
        <p:nvSpPr>
          <p:cNvPr id="8" name="TextBox 7"/>
          <p:cNvSpPr txBox="1"/>
          <p:nvPr/>
        </p:nvSpPr>
        <p:spPr>
          <a:xfrm>
            <a:off x="269240" y="1187939"/>
            <a:ext cx="2812483" cy="1924550"/>
          </a:xfrm>
          <a:prstGeom prst="rect">
            <a:avLst/>
          </a:prstGeom>
          <a:noFill/>
        </p:spPr>
        <p:txBody>
          <a:bodyPr wrap="none" lIns="182871" tIns="146296" rIns="182871" bIns="146296" rtlCol="0">
            <a:spAutoFit/>
          </a:bodyPr>
          <a:lstStyle/>
          <a:p>
            <a:pPr>
              <a:lnSpc>
                <a:spcPct val="90000"/>
              </a:lnSpc>
              <a:spcAft>
                <a:spcPts val="600"/>
              </a:spcAft>
            </a:pPr>
            <a:r>
              <a:rPr lang="en-US" sz="3921" dirty="0">
                <a:solidFill>
                  <a:schemeClr val="accent2"/>
                </a:solidFill>
                <a:latin typeface="+mj-lt"/>
              </a:rPr>
              <a:t>Hosted and </a:t>
            </a:r>
            <a:br>
              <a:rPr lang="en-US" sz="3921" dirty="0">
                <a:solidFill>
                  <a:schemeClr val="accent2"/>
                </a:solidFill>
                <a:latin typeface="+mj-lt"/>
              </a:rPr>
            </a:br>
            <a:r>
              <a:rPr lang="en-US" sz="3921" dirty="0">
                <a:solidFill>
                  <a:schemeClr val="accent2"/>
                </a:solidFill>
                <a:latin typeface="+mj-lt"/>
              </a:rPr>
              <a:t>private </a:t>
            </a:r>
            <a:br>
              <a:rPr lang="en-US" sz="3921" dirty="0">
                <a:solidFill>
                  <a:schemeClr val="accent2"/>
                </a:solidFill>
                <a:latin typeface="+mj-lt"/>
              </a:rPr>
            </a:br>
            <a:r>
              <a:rPr lang="en-US" sz="3921" dirty="0">
                <a:solidFill>
                  <a:schemeClr val="accent2"/>
                </a:solidFill>
                <a:latin typeface="+mj-lt"/>
              </a:rPr>
              <a:t>cloud</a:t>
            </a:r>
          </a:p>
        </p:txBody>
      </p:sp>
      <p:sp>
        <p:nvSpPr>
          <p:cNvPr id="9" name="TextBox 8"/>
          <p:cNvSpPr txBox="1"/>
          <p:nvPr/>
        </p:nvSpPr>
        <p:spPr>
          <a:xfrm>
            <a:off x="8911771" y="1217509"/>
            <a:ext cx="2837938" cy="838483"/>
          </a:xfrm>
          <a:prstGeom prst="rect">
            <a:avLst/>
          </a:prstGeom>
          <a:noFill/>
        </p:spPr>
        <p:txBody>
          <a:bodyPr wrap="none" lIns="182871" tIns="146296" rIns="182871" bIns="146296" rtlCol="0">
            <a:spAutoFit/>
          </a:bodyPr>
          <a:lstStyle/>
          <a:p>
            <a:pPr>
              <a:lnSpc>
                <a:spcPct val="90000"/>
              </a:lnSpc>
              <a:spcAft>
                <a:spcPts val="600"/>
              </a:spcAft>
            </a:pPr>
            <a:r>
              <a:rPr lang="en-US" sz="3921" dirty="0">
                <a:solidFill>
                  <a:schemeClr val="accent1"/>
                </a:solidFill>
                <a:latin typeface="+mj-lt"/>
              </a:rPr>
              <a:t>Public cloud</a:t>
            </a:r>
          </a:p>
        </p:txBody>
      </p:sp>
      <p:sp>
        <p:nvSpPr>
          <p:cNvPr id="10" name="TextBox 9"/>
          <p:cNvSpPr txBox="1"/>
          <p:nvPr/>
        </p:nvSpPr>
        <p:spPr>
          <a:xfrm>
            <a:off x="5167254" y="6092542"/>
            <a:ext cx="1772005" cy="621308"/>
          </a:xfrm>
          <a:prstGeom prst="rect">
            <a:avLst/>
          </a:prstGeom>
          <a:noFill/>
        </p:spPr>
        <p:txBody>
          <a:bodyPr wrap="none" lIns="182871" tIns="146296" rIns="182871" bIns="146296" rtlCol="0">
            <a:spAutoFit/>
          </a:bodyPr>
          <a:lstStyle/>
          <a:p>
            <a:pPr>
              <a:lnSpc>
                <a:spcPct val="90000"/>
              </a:lnSpc>
              <a:spcAft>
                <a:spcPts val="600"/>
              </a:spcAft>
            </a:pPr>
            <a:r>
              <a:rPr lang="en-US" sz="2353" dirty="0">
                <a:solidFill>
                  <a:srgbClr val="FFFFFF"/>
                </a:solidFill>
              </a:rPr>
              <a:t>Web server</a:t>
            </a:r>
          </a:p>
        </p:txBody>
      </p:sp>
    </p:spTree>
    <p:extLst>
      <p:ext uri="{BB962C8B-B14F-4D97-AF65-F5344CB8AC3E}">
        <p14:creationId xmlns:p14="http://schemas.microsoft.com/office/powerpoint/2010/main" val="8165834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p:bldP spid="7" grpId="0"/>
      <p:bldP spid="8" grpId="0"/>
      <p:bldP spid="9" grpId="0"/>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Pack</a:t>
            </a:r>
            <a:endParaRPr lang="en-US" dirty="0"/>
          </a:p>
        </p:txBody>
      </p:sp>
      <p:sp>
        <p:nvSpPr>
          <p:cNvPr id="3" name="Content Placeholder 2"/>
          <p:cNvSpPr>
            <a:spLocks noGrp="1"/>
          </p:cNvSpPr>
          <p:nvPr>
            <p:ph sz="quarter" idx="10"/>
          </p:nvPr>
        </p:nvSpPr>
        <p:spPr/>
        <p:txBody>
          <a:bodyPr/>
          <a:lstStyle/>
          <a:p>
            <a:r>
              <a:rPr lang="en-US" dirty="0">
                <a:hlinkClick r:id="rId3"/>
              </a:rPr>
              <a:t>http://</a:t>
            </a:r>
            <a:r>
              <a:rPr lang="en-US" dirty="0" smtClean="0">
                <a:hlinkClick r:id="rId3"/>
              </a:rPr>
              <a:t>technet.microsoft.com/en-us/library/dn296435.aspx</a:t>
            </a:r>
            <a:endParaRPr lang="en-US" dirty="0" smtClean="0"/>
          </a:p>
          <a:p>
            <a:endParaRPr lang="en-US" dirty="0"/>
          </a:p>
          <a:p>
            <a:r>
              <a:rPr lang="en-US" u="sng" dirty="0">
                <a:hlinkClick r:id="rId4"/>
              </a:rPr>
              <a:t>http://blogs.technet.com/b/privatecloud/archive/2013/12/06/windows-azure-pack-installing-amp-configuring-series.aspx</a:t>
            </a:r>
            <a:r>
              <a:rPr lang="en-US" dirty="0" smtClean="0"/>
              <a:t> </a:t>
            </a:r>
            <a:endParaRPr lang="en-US" dirty="0"/>
          </a:p>
        </p:txBody>
      </p:sp>
    </p:spTree>
    <p:extLst>
      <p:ext uri="{BB962C8B-B14F-4D97-AF65-F5344CB8AC3E}">
        <p14:creationId xmlns:p14="http://schemas.microsoft.com/office/powerpoint/2010/main" val="29151793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Meet Demo Demon</a:t>
            </a:r>
            <a:endParaRPr lang="en-US" dirty="0"/>
          </a:p>
        </p:txBody>
      </p:sp>
      <p:sp>
        <p:nvSpPr>
          <p:cNvPr id="7" name="Content Placeholder 6"/>
          <p:cNvSpPr>
            <a:spLocks noGrp="1"/>
          </p:cNvSpPr>
          <p:nvPr>
            <p:ph idx="10"/>
          </p:nvPr>
        </p:nvSpPr>
        <p:spPr>
          <a:xfrm>
            <a:off x="379514" y="1204633"/>
            <a:ext cx="11525250" cy="5290388"/>
          </a:xfrm>
        </p:spPr>
        <p:txBody>
          <a:bodyPr/>
          <a:lstStyle/>
          <a:p>
            <a:r>
              <a:rPr lang="en-US" dirty="0" smtClean="0"/>
              <a:t>Director of Havoc</a:t>
            </a:r>
          </a:p>
          <a:p>
            <a:pPr lvl="1"/>
            <a:r>
              <a:rPr lang="en-US" dirty="0" smtClean="0"/>
              <a:t>Demolishes everything cloud</a:t>
            </a:r>
          </a:p>
          <a:p>
            <a:pPr lvl="1"/>
            <a:r>
              <a:rPr lang="en-US" dirty="0" smtClean="0"/>
              <a:t>Master of Network Hiccups</a:t>
            </a:r>
          </a:p>
          <a:p>
            <a:pPr lvl="1"/>
            <a:r>
              <a:rPr lang="en-US" dirty="0" smtClean="0"/>
              <a:t>Affected Presentations since inception of PPT</a:t>
            </a:r>
          </a:p>
          <a:p>
            <a:r>
              <a:rPr lang="en-US" dirty="0" smtClean="0"/>
              <a:t>Friend of ours</a:t>
            </a:r>
          </a:p>
          <a:p>
            <a:pPr lvl="1"/>
            <a:r>
              <a:rPr lang="en-US" dirty="0" smtClean="0"/>
              <a:t>We hope so!</a:t>
            </a: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763" r="21386"/>
          <a:stretch/>
        </p:blipFill>
        <p:spPr>
          <a:xfrm>
            <a:off x="9706846" y="298666"/>
            <a:ext cx="2197509" cy="2227185"/>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71328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64312" y="2680716"/>
            <a:ext cx="10533888" cy="1852325"/>
          </a:xfrm>
          <a:prstGeom prst="rect">
            <a:avLst/>
          </a:prstGeom>
        </p:spPr>
        <p:txBody>
          <a:bodyPr vert="horz" lIns="91409" tIns="45705" rIns="91409" bIns="45705" rtlCol="0" anchor="t" anchorCtr="0">
            <a:noAutofit/>
          </a:bodyPr>
          <a:lst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sz="8000" dirty="0" smtClean="0"/>
              <a:t>Cost?</a:t>
            </a:r>
            <a:endParaRPr lang="en-US" sz="8000" dirty="0"/>
          </a:p>
        </p:txBody>
      </p:sp>
    </p:spTree>
    <p:extLst>
      <p:ext uri="{BB962C8B-B14F-4D97-AF65-F5344CB8AC3E}">
        <p14:creationId xmlns:p14="http://schemas.microsoft.com/office/powerpoint/2010/main" val="200426736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90144" y="3056550"/>
            <a:ext cx="11801856" cy="1063487"/>
          </a:xfrm>
          <a:prstGeom prst="rect">
            <a:avLst/>
          </a:prstGeom>
        </p:spPr>
        <p:txBody>
          <a:bodyPr vert="horz" lIns="91409" tIns="45705" rIns="91409" bIns="45705" rtlCol="0" anchor="t" anchorCtr="0">
            <a:noAutofit/>
          </a:bodyPr>
          <a:lst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sz="8000" dirty="0" smtClean="0"/>
              <a:t>It’s free to start, but…</a:t>
            </a:r>
            <a:endParaRPr lang="en-US" sz="8000" dirty="0"/>
          </a:p>
        </p:txBody>
      </p:sp>
    </p:spTree>
    <p:extLst>
      <p:ext uri="{BB962C8B-B14F-4D97-AF65-F5344CB8AC3E}">
        <p14:creationId xmlns:p14="http://schemas.microsoft.com/office/powerpoint/2010/main" val="50472576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35672" y="96276"/>
          <a:ext cx="11788104" cy="6729527"/>
        </p:xfrm>
        <a:graphic>
          <a:graphicData uri="http://schemas.openxmlformats.org/drawingml/2006/table">
            <a:tbl>
              <a:tblPr firstRow="1" bandRow="1">
                <a:tableStyleId>{5C22544A-7EE6-4342-B048-85BDC9FD1C3A}</a:tableStyleId>
              </a:tblPr>
              <a:tblGrid>
                <a:gridCol w="2265674">
                  <a:extLst>
                    <a:ext uri="{9D8B030D-6E8A-4147-A177-3AD203B41FA5}">
                      <a16:colId xmlns="" xmlns:a16="http://schemas.microsoft.com/office/drawing/2014/main" val="1498251751"/>
                    </a:ext>
                  </a:extLst>
                </a:gridCol>
                <a:gridCol w="2591026">
                  <a:extLst>
                    <a:ext uri="{9D8B030D-6E8A-4147-A177-3AD203B41FA5}">
                      <a16:colId xmlns="" xmlns:a16="http://schemas.microsoft.com/office/drawing/2014/main" val="3025277785"/>
                    </a:ext>
                  </a:extLst>
                </a:gridCol>
                <a:gridCol w="3465702">
                  <a:extLst>
                    <a:ext uri="{9D8B030D-6E8A-4147-A177-3AD203B41FA5}">
                      <a16:colId xmlns="" xmlns:a16="http://schemas.microsoft.com/office/drawing/2014/main" val="2086724918"/>
                    </a:ext>
                  </a:extLst>
                </a:gridCol>
                <a:gridCol w="3465702">
                  <a:extLst>
                    <a:ext uri="{9D8B030D-6E8A-4147-A177-3AD203B41FA5}">
                      <a16:colId xmlns="" xmlns:a16="http://schemas.microsoft.com/office/drawing/2014/main" val="769249357"/>
                    </a:ext>
                  </a:extLst>
                </a:gridCol>
              </a:tblGrid>
              <a:tr h="182943">
                <a:tc>
                  <a:txBody>
                    <a:bodyPr/>
                    <a:lstStyle/>
                    <a:p>
                      <a:endParaRPr lang="en-US" sz="1150" dirty="0">
                        <a:effectLst/>
                        <a:latin typeface="Segoe UI" panose="020B0502040204020203" pitchFamily="34" charset="0"/>
                        <a:ea typeface="Times New Roman" panose="02020603050405020304" pitchFamily="18"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Free</a:t>
                      </a:r>
                      <a:endParaRPr lang="en-US" sz="1150" b="1">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Shared</a:t>
                      </a:r>
                      <a:endParaRPr lang="en-US" sz="1150" b="1">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Standard</a:t>
                      </a:r>
                      <a:endParaRPr lang="en-US" sz="1150" b="1">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extLst>
                  <a:ext uri="{0D108BD9-81ED-4DB2-BD59-A6C34878D82A}">
                    <a16:rowId xmlns="" xmlns:a16="http://schemas.microsoft.com/office/drawing/2014/main" val="3829147895"/>
                  </a:ext>
                </a:extLst>
              </a:tr>
              <a:tr h="1178940">
                <a:tc>
                  <a:txBody>
                    <a:bodyPr/>
                    <a:lstStyle/>
                    <a:p>
                      <a:pPr marL="0" marR="0">
                        <a:lnSpc>
                          <a:spcPct val="115000"/>
                        </a:lnSpc>
                        <a:spcBef>
                          <a:spcPts val="0"/>
                        </a:spcBef>
                        <a:spcAft>
                          <a:spcPts val="1000"/>
                        </a:spcAft>
                      </a:pPr>
                      <a:r>
                        <a:rPr lang="en-US" sz="1150" dirty="0">
                          <a:effectLst/>
                          <a:latin typeface="Segoe UI" panose="020B0502040204020203" pitchFamily="34" charset="0"/>
                          <a:cs typeface="Segoe UI" panose="020B0502040204020203" pitchFamily="34" charset="0"/>
                        </a:rPr>
                        <a:t>Price</a:t>
                      </a:r>
                      <a:endParaRPr lang="en-US" sz="1150" b="1" dirty="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1150" dirty="0">
                          <a:effectLst/>
                          <a:latin typeface="Segoe UI" panose="020B0502040204020203" pitchFamily="34" charset="0"/>
                          <a:cs typeface="Segoe UI" panose="020B0502040204020203" pitchFamily="34" charset="0"/>
                        </a:rPr>
                        <a:t>Free</a:t>
                      </a:r>
                      <a:endParaRPr lang="en-US" sz="1150" dirty="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1150" dirty="0">
                          <a:effectLst/>
                          <a:latin typeface="Segoe UI" panose="020B0502040204020203" pitchFamily="34" charset="0"/>
                          <a:cs typeface="Segoe UI" panose="020B0502040204020203" pitchFamily="34" charset="0"/>
                        </a:rPr>
                        <a:t>33% discount in Preview $0.013/hour (~$10/month) </a:t>
                      </a:r>
                      <a:endParaRPr lang="en-US" sz="1150" dirty="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1150" dirty="0">
                          <a:effectLst/>
                          <a:latin typeface="Segoe UI" panose="020B0502040204020203" pitchFamily="34" charset="0"/>
                          <a:cs typeface="Segoe UI" panose="020B0502040204020203" pitchFamily="34" charset="0"/>
                        </a:rPr>
                        <a:t>At GA:  $0.10/hour per CPU</a:t>
                      </a:r>
                    </a:p>
                    <a:p>
                      <a:pPr marL="0" marR="0">
                        <a:lnSpc>
                          <a:spcPct val="115000"/>
                        </a:lnSpc>
                        <a:spcBef>
                          <a:spcPts val="0"/>
                        </a:spcBef>
                        <a:spcAft>
                          <a:spcPts val="1000"/>
                        </a:spcAft>
                      </a:pPr>
                      <a:r>
                        <a:rPr lang="en-US" sz="1150" dirty="0">
                          <a:effectLst/>
                          <a:latin typeface="Segoe UI" panose="020B0502040204020203" pitchFamily="34" charset="0"/>
                          <a:cs typeface="Segoe UI" panose="020B0502040204020203" pitchFamily="34" charset="0"/>
                        </a:rPr>
                        <a:t>Small: 1 CPU</a:t>
                      </a:r>
                    </a:p>
                    <a:p>
                      <a:pPr marL="0" marR="0">
                        <a:lnSpc>
                          <a:spcPct val="115000"/>
                        </a:lnSpc>
                        <a:spcBef>
                          <a:spcPts val="0"/>
                        </a:spcBef>
                        <a:spcAft>
                          <a:spcPts val="1000"/>
                        </a:spcAft>
                      </a:pPr>
                      <a:r>
                        <a:rPr lang="en-US" sz="1150" dirty="0">
                          <a:effectLst/>
                          <a:latin typeface="Segoe UI" panose="020B0502040204020203" pitchFamily="34" charset="0"/>
                          <a:cs typeface="Segoe UI" panose="020B0502040204020203" pitchFamily="34" charset="0"/>
                        </a:rPr>
                        <a:t>Medium: 2 CPUs</a:t>
                      </a:r>
                    </a:p>
                    <a:p>
                      <a:pPr marL="0" marR="0">
                        <a:lnSpc>
                          <a:spcPct val="115000"/>
                        </a:lnSpc>
                        <a:spcBef>
                          <a:spcPts val="0"/>
                        </a:spcBef>
                        <a:spcAft>
                          <a:spcPts val="1000"/>
                        </a:spcAft>
                      </a:pPr>
                      <a:r>
                        <a:rPr lang="en-US" sz="1150" dirty="0">
                          <a:effectLst/>
                          <a:latin typeface="Segoe UI" panose="020B0502040204020203" pitchFamily="34" charset="0"/>
                          <a:cs typeface="Segoe UI" panose="020B0502040204020203" pitchFamily="34" charset="0"/>
                        </a:rPr>
                        <a:t>Large: 4 CPUs</a:t>
                      </a:r>
                      <a:endParaRPr lang="en-US" sz="1150" dirty="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extLst>
                  <a:ext uri="{0D108BD9-81ED-4DB2-BD59-A6C34878D82A}">
                    <a16:rowId xmlns="" xmlns:a16="http://schemas.microsoft.com/office/drawing/2014/main" val="272098795"/>
                  </a:ext>
                </a:extLst>
              </a:tr>
              <a:tr h="225702">
                <a:tc>
                  <a:txBody>
                    <a:bodyPr/>
                    <a:lstStyle/>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Number of sites</a:t>
                      </a:r>
                      <a:endParaRPr lang="en-US" sz="1150" b="1">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Up to 10 per Region (60)</a:t>
                      </a:r>
                      <a:endParaRPr lang="en-US" sz="115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Up to 100</a:t>
                      </a:r>
                      <a:endParaRPr lang="en-US" sz="115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Up to 500</a:t>
                      </a:r>
                      <a:endParaRPr lang="en-US" sz="115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extLst>
                  <a:ext uri="{0D108BD9-81ED-4DB2-BD59-A6C34878D82A}">
                    <a16:rowId xmlns="" xmlns:a16="http://schemas.microsoft.com/office/drawing/2014/main" val="699141992"/>
                  </a:ext>
                </a:extLst>
              </a:tr>
              <a:tr h="244650">
                <a:tc>
                  <a:txBody>
                    <a:bodyPr/>
                    <a:lstStyle/>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Maximum scale</a:t>
                      </a:r>
                      <a:endParaRPr lang="en-US" sz="1150" b="1">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1 instance</a:t>
                      </a:r>
                      <a:endParaRPr lang="en-US" sz="115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6 instances</a:t>
                      </a:r>
                      <a:endParaRPr lang="en-US" sz="115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10 instances</a:t>
                      </a:r>
                      <a:endParaRPr lang="en-US" sz="115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extLst>
                  <a:ext uri="{0D108BD9-81ED-4DB2-BD59-A6C34878D82A}">
                    <a16:rowId xmlns="" xmlns:a16="http://schemas.microsoft.com/office/drawing/2014/main" val="849029542"/>
                  </a:ext>
                </a:extLst>
              </a:tr>
              <a:tr h="244650">
                <a:tc>
                  <a:txBody>
                    <a:bodyPr/>
                    <a:lstStyle/>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Scale-out</a:t>
                      </a:r>
                      <a:endParaRPr lang="en-US" sz="1150" b="1">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Not supported</a:t>
                      </a:r>
                      <a:endParaRPr lang="en-US" sz="115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Scale-out up to 6 instances</a:t>
                      </a:r>
                      <a:endParaRPr lang="en-US" sz="115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Scale-out up to 10 instances</a:t>
                      </a:r>
                      <a:endParaRPr lang="en-US" sz="115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extLst>
                  <a:ext uri="{0D108BD9-81ED-4DB2-BD59-A6C34878D82A}">
                    <a16:rowId xmlns="" xmlns:a16="http://schemas.microsoft.com/office/drawing/2014/main" val="1092276555"/>
                  </a:ext>
                </a:extLst>
              </a:tr>
              <a:tr h="244650">
                <a:tc>
                  <a:txBody>
                    <a:bodyPr/>
                    <a:lstStyle/>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Scale-up</a:t>
                      </a:r>
                      <a:endParaRPr lang="en-US" sz="1150" b="1">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Not supported</a:t>
                      </a:r>
                      <a:endParaRPr lang="en-US" sz="115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Not supported</a:t>
                      </a:r>
                      <a:endParaRPr lang="en-US" sz="115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Small, Medium, and Large instance types</a:t>
                      </a:r>
                      <a:endParaRPr lang="en-US" sz="115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extLst>
                  <a:ext uri="{0D108BD9-81ED-4DB2-BD59-A6C34878D82A}">
                    <a16:rowId xmlns="" xmlns:a16="http://schemas.microsoft.com/office/drawing/2014/main" val="3341142940"/>
                  </a:ext>
                </a:extLst>
              </a:tr>
              <a:tr h="244650">
                <a:tc>
                  <a:txBody>
                    <a:bodyPr/>
                    <a:lstStyle/>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Auto-scale</a:t>
                      </a:r>
                      <a:endParaRPr lang="en-US" sz="1150" b="1">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Not supported</a:t>
                      </a:r>
                      <a:endParaRPr lang="en-US" sz="115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Not supported</a:t>
                      </a:r>
                      <a:endParaRPr lang="en-US" sz="115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Supported</a:t>
                      </a:r>
                      <a:endParaRPr lang="en-US" sz="115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extLst>
                  <a:ext uri="{0D108BD9-81ED-4DB2-BD59-A6C34878D82A}">
                    <a16:rowId xmlns="" xmlns:a16="http://schemas.microsoft.com/office/drawing/2014/main" val="714417259"/>
                  </a:ext>
                </a:extLst>
              </a:tr>
              <a:tr h="244650">
                <a:tc>
                  <a:txBody>
                    <a:bodyPr/>
                    <a:lstStyle/>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Storage</a:t>
                      </a:r>
                      <a:endParaRPr lang="en-US" sz="1150" b="1">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1GB (shared by all sites)</a:t>
                      </a:r>
                      <a:endParaRPr lang="en-US" sz="115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1GB (shared by all sites)</a:t>
                      </a:r>
                      <a:endParaRPr lang="en-US" sz="115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10GB (shared by all sites)</a:t>
                      </a:r>
                      <a:endParaRPr lang="en-US" sz="115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extLst>
                  <a:ext uri="{0D108BD9-81ED-4DB2-BD59-A6C34878D82A}">
                    <a16:rowId xmlns="" xmlns:a16="http://schemas.microsoft.com/office/drawing/2014/main" val="377545437"/>
                  </a:ext>
                </a:extLst>
              </a:tr>
              <a:tr h="1047090">
                <a:tc>
                  <a:txBody>
                    <a:bodyPr/>
                    <a:lstStyle/>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Storage transactions</a:t>
                      </a:r>
                      <a:endParaRPr lang="en-US" sz="1150" b="1">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1 hour/day </a:t>
                      </a:r>
                    </a:p>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2.5 minutes for every 5 minutes enforcement period. </a:t>
                      </a:r>
                    </a:p>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Shared by all sites in a region</a:t>
                      </a:r>
                      <a:endParaRPr lang="en-US" sz="115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4 hours / day. </a:t>
                      </a:r>
                    </a:p>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2.5 minutes for every 5 minutes enforcement period per site</a:t>
                      </a:r>
                      <a:endParaRPr lang="en-US" sz="115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Full resources on box</a:t>
                      </a:r>
                      <a:endParaRPr lang="en-US" sz="115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extLst>
                  <a:ext uri="{0D108BD9-81ED-4DB2-BD59-A6C34878D82A}">
                    <a16:rowId xmlns="" xmlns:a16="http://schemas.microsoft.com/office/drawing/2014/main" val="1855734007"/>
                  </a:ext>
                </a:extLst>
              </a:tr>
              <a:tr h="514942">
                <a:tc>
                  <a:txBody>
                    <a:bodyPr/>
                    <a:lstStyle/>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SQL database</a:t>
                      </a:r>
                      <a:endParaRPr lang="en-US" sz="1150" b="1">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1 GB for all sites in a region. Enforced once an hour</a:t>
                      </a:r>
                      <a:endParaRPr lang="en-US" sz="115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512MB per site.</a:t>
                      </a:r>
                    </a:p>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Enforced once an hour</a:t>
                      </a:r>
                      <a:endParaRPr lang="en-US" sz="115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Full resources on box</a:t>
                      </a:r>
                      <a:endParaRPr lang="en-US" sz="115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extLst>
                  <a:ext uri="{0D108BD9-81ED-4DB2-BD59-A6C34878D82A}">
                    <a16:rowId xmlns="" xmlns:a16="http://schemas.microsoft.com/office/drawing/2014/main" val="1253944783"/>
                  </a:ext>
                </a:extLst>
              </a:tr>
              <a:tr h="222917">
                <a:tc>
                  <a:txBody>
                    <a:bodyPr/>
                    <a:lstStyle/>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MySQL (via ClearDB)</a:t>
                      </a:r>
                      <a:endParaRPr lang="en-US" sz="1150" b="1">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Standard SQL Database</a:t>
                      </a:r>
                      <a:endParaRPr lang="en-US" sz="115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Standard SQL Database</a:t>
                      </a:r>
                      <a:endParaRPr lang="en-US" sz="115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Standard SQL Database</a:t>
                      </a:r>
                      <a:endParaRPr lang="en-US" sz="115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extLst>
                  <a:ext uri="{0D108BD9-81ED-4DB2-BD59-A6C34878D82A}">
                    <a16:rowId xmlns="" xmlns:a16="http://schemas.microsoft.com/office/drawing/2014/main" val="4210754677"/>
                  </a:ext>
                </a:extLst>
              </a:tr>
              <a:tr h="422427">
                <a:tc>
                  <a:txBody>
                    <a:bodyPr/>
                    <a:lstStyle/>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Database Storage</a:t>
                      </a:r>
                      <a:endParaRPr lang="en-US" sz="1150" b="1">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Includes one 20MB database</a:t>
                      </a:r>
                      <a:endParaRPr lang="en-US" sz="115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Includes one 20MB database. Can purchase additional in Windows Azure Store.</a:t>
                      </a:r>
                      <a:endParaRPr lang="en-US" sz="115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Includes one 20MB database. Can purchase additional in Windows Azure Store.</a:t>
                      </a:r>
                      <a:endParaRPr lang="en-US" sz="115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extLst>
                  <a:ext uri="{0D108BD9-81ED-4DB2-BD59-A6C34878D82A}">
                    <a16:rowId xmlns="" xmlns:a16="http://schemas.microsoft.com/office/drawing/2014/main" val="1713853999"/>
                  </a:ext>
                </a:extLst>
              </a:tr>
              <a:tr h="715091">
                <a:tc>
                  <a:txBody>
                    <a:bodyPr/>
                    <a:lstStyle/>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Data Transfer</a:t>
                      </a:r>
                      <a:endParaRPr lang="en-US" sz="1150" b="1">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Ingress - Unlimited</a:t>
                      </a:r>
                    </a:p>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Egress - 165MB/day (5GB/month)</a:t>
                      </a:r>
                      <a:endParaRPr lang="en-US" sz="115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Ingress – Unlimited</a:t>
                      </a:r>
                    </a:p>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Egress – Windows Azure bandwidth rates (above 5GB/month)</a:t>
                      </a:r>
                      <a:endParaRPr lang="en-US" sz="115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Ingress – Unlimited</a:t>
                      </a:r>
                    </a:p>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Egress – Windows Azure bandwidth rates (above 5GB/month)</a:t>
                      </a:r>
                      <a:endParaRPr lang="en-US" sz="115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extLst>
                  <a:ext uri="{0D108BD9-81ED-4DB2-BD59-A6C34878D82A}">
                    <a16:rowId xmlns="" xmlns:a16="http://schemas.microsoft.com/office/drawing/2014/main" val="2286542919"/>
                  </a:ext>
                </a:extLst>
              </a:tr>
              <a:tr h="242422">
                <a:tc>
                  <a:txBody>
                    <a:bodyPr/>
                    <a:lstStyle/>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Custom domains</a:t>
                      </a:r>
                      <a:endParaRPr lang="en-US" sz="1150" b="1">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Not Available</a:t>
                      </a:r>
                      <a:endParaRPr lang="en-US" sz="115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CNAME and A-Record</a:t>
                      </a:r>
                      <a:endParaRPr lang="en-US" sz="115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CNAME and A-Record</a:t>
                      </a:r>
                      <a:endParaRPr lang="en-US" sz="115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extLst>
                  <a:ext uri="{0D108BD9-81ED-4DB2-BD59-A6C34878D82A}">
                    <a16:rowId xmlns="" xmlns:a16="http://schemas.microsoft.com/office/drawing/2014/main" val="1902354736"/>
                  </a:ext>
                </a:extLst>
              </a:tr>
              <a:tr h="212328">
                <a:tc>
                  <a:txBody>
                    <a:bodyPr/>
                    <a:lstStyle/>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SSL</a:t>
                      </a:r>
                      <a:endParaRPr lang="en-US" sz="1150" b="1">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Not Available</a:t>
                      </a:r>
                      <a:endParaRPr lang="en-US" sz="115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Available</a:t>
                      </a:r>
                      <a:endParaRPr lang="en-US" sz="115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Available</a:t>
                      </a:r>
                      <a:endParaRPr lang="en-US" sz="115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extLst>
                  <a:ext uri="{0D108BD9-81ED-4DB2-BD59-A6C34878D82A}">
                    <a16:rowId xmlns="" xmlns:a16="http://schemas.microsoft.com/office/drawing/2014/main" val="2301850036"/>
                  </a:ext>
                </a:extLst>
              </a:tr>
              <a:tr h="225145">
                <a:tc>
                  <a:txBody>
                    <a:bodyPr/>
                    <a:lstStyle/>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SLA</a:t>
                      </a:r>
                      <a:endParaRPr lang="en-US" sz="1150" b="1">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Not Available</a:t>
                      </a:r>
                      <a:endParaRPr lang="en-US" sz="115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1150" dirty="0">
                          <a:effectLst/>
                          <a:latin typeface="Segoe UI" panose="020B0502040204020203" pitchFamily="34" charset="0"/>
                          <a:cs typeface="Segoe UI" panose="020B0502040204020203" pitchFamily="34" charset="0"/>
                        </a:rPr>
                        <a:t>Not Available in Preview</a:t>
                      </a:r>
                      <a:endParaRPr lang="en-US" sz="1150" dirty="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99.9% Monthly</a:t>
                      </a:r>
                      <a:endParaRPr lang="en-US" sz="115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extLst>
                  <a:ext uri="{0D108BD9-81ED-4DB2-BD59-A6C34878D82A}">
                    <a16:rowId xmlns="" xmlns:a16="http://schemas.microsoft.com/office/drawing/2014/main" val="3518486736"/>
                  </a:ext>
                </a:extLst>
              </a:tr>
              <a:tr h="244650">
                <a:tc>
                  <a:txBody>
                    <a:bodyPr/>
                    <a:lstStyle/>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Support</a:t>
                      </a:r>
                      <a:endParaRPr lang="en-US" sz="1150" b="1">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None</a:t>
                      </a:r>
                      <a:endParaRPr lang="en-US" sz="115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1150">
                          <a:effectLst/>
                          <a:latin typeface="Segoe UI" panose="020B0502040204020203" pitchFamily="34" charset="0"/>
                          <a:cs typeface="Segoe UI" panose="020B0502040204020203" pitchFamily="34" charset="0"/>
                        </a:rPr>
                        <a:t>None in Preview</a:t>
                      </a:r>
                      <a:endParaRPr lang="en-US" sz="115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tc>
                  <a:txBody>
                    <a:bodyPr/>
                    <a:lstStyle/>
                    <a:p>
                      <a:pPr marL="0" marR="0">
                        <a:lnSpc>
                          <a:spcPct val="115000"/>
                        </a:lnSpc>
                        <a:spcBef>
                          <a:spcPts val="0"/>
                        </a:spcBef>
                        <a:spcAft>
                          <a:spcPts val="1000"/>
                        </a:spcAft>
                      </a:pPr>
                      <a:r>
                        <a:rPr lang="en-US" sz="1150" dirty="0">
                          <a:effectLst/>
                          <a:latin typeface="Segoe UI" panose="020B0502040204020203" pitchFamily="34" charset="0"/>
                          <a:cs typeface="Segoe UI" panose="020B0502040204020203" pitchFamily="34" charset="0"/>
                        </a:rPr>
                        <a:t>Available</a:t>
                      </a:r>
                      <a:endParaRPr lang="en-US" sz="1150" dirty="0">
                        <a:effectLst/>
                        <a:latin typeface="Segoe UI" panose="020B0502040204020203" pitchFamily="34" charset="0"/>
                        <a:ea typeface="Calibri" panose="020F0502020204030204" pitchFamily="34" charset="0"/>
                        <a:cs typeface="Segoe UI" panose="020B0502040204020203" pitchFamily="34" charset="0"/>
                      </a:endParaRPr>
                    </a:p>
                  </a:txBody>
                  <a:tcPr marL="44183" marR="44183" marT="0" marB="0"/>
                </a:tc>
                <a:extLst>
                  <a:ext uri="{0D108BD9-81ED-4DB2-BD59-A6C34878D82A}">
                    <a16:rowId xmlns="" xmlns:a16="http://schemas.microsoft.com/office/drawing/2014/main" val="1180506007"/>
                  </a:ext>
                </a:extLst>
              </a:tr>
            </a:tbl>
          </a:graphicData>
        </a:graphic>
      </p:graphicFrame>
    </p:spTree>
    <p:extLst>
      <p:ext uri="{BB962C8B-B14F-4D97-AF65-F5344CB8AC3E}">
        <p14:creationId xmlns:p14="http://schemas.microsoft.com/office/powerpoint/2010/main" val="3950507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90144" y="2396150"/>
            <a:ext cx="11801856" cy="2569550"/>
          </a:xfrm>
          <a:prstGeom prst="rect">
            <a:avLst/>
          </a:prstGeom>
        </p:spPr>
        <p:txBody>
          <a:bodyPr vert="horz" lIns="91409" tIns="45705" rIns="91409" bIns="45705" rtlCol="0" anchor="t" anchorCtr="0">
            <a:noAutofit/>
          </a:bodyPr>
          <a:lst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sz="8000" dirty="0" smtClean="0">
                <a:hlinkClick r:id="rId2"/>
              </a:rPr>
              <a:t>Click here for latest pricing…</a:t>
            </a:r>
            <a:endParaRPr lang="en-US" sz="8000" dirty="0"/>
          </a:p>
        </p:txBody>
      </p:sp>
    </p:spTree>
    <p:extLst>
      <p:ext uri="{BB962C8B-B14F-4D97-AF65-F5344CB8AC3E}">
        <p14:creationId xmlns:p14="http://schemas.microsoft.com/office/powerpoint/2010/main" val="368991311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515835" y="157943"/>
            <a:ext cx="9227956" cy="6583160"/>
            <a:chOff x="1515835" y="157943"/>
            <a:chExt cx="9227956" cy="658316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5600" y="230900"/>
              <a:ext cx="8432799" cy="6032779"/>
            </a:xfrm>
            <a:prstGeom prst="rect">
              <a:avLst/>
            </a:prstGeom>
          </p:spPr>
        </p:pic>
        <p:sp>
          <p:nvSpPr>
            <p:cNvPr id="5" name="TextBox 4"/>
            <p:cNvSpPr txBox="1"/>
            <p:nvPr/>
          </p:nvSpPr>
          <p:spPr>
            <a:xfrm>
              <a:off x="2423885" y="6371771"/>
              <a:ext cx="8319906" cy="369332"/>
            </a:xfrm>
            <a:prstGeom prst="rect">
              <a:avLst/>
            </a:prstGeom>
            <a:noFill/>
          </p:spPr>
          <p:txBody>
            <a:bodyPr wrap="none" rtlCol="0">
              <a:spAutoFit/>
            </a:bodyPr>
            <a:lstStyle/>
            <a:p>
              <a:r>
                <a:rPr lang="en-US" i="1" dirty="0" smtClean="0">
                  <a:solidFill>
                    <a:schemeClr val="tx1">
                      <a:lumMod val="65000"/>
                      <a:lumOff val="35000"/>
                    </a:schemeClr>
                  </a:solidFill>
                </a:rPr>
                <a:t>Image Source</a:t>
              </a:r>
              <a:r>
                <a:rPr lang="en-US" i="1" dirty="0">
                  <a:solidFill>
                    <a:schemeClr val="tx1">
                      <a:lumMod val="65000"/>
                      <a:lumOff val="35000"/>
                    </a:schemeClr>
                  </a:solidFill>
                </a:rPr>
                <a:t>: http://australianinathens.blogspot.com/2010/05/truth-is-elephant.html</a:t>
              </a:r>
            </a:p>
          </p:txBody>
        </p:sp>
        <p:sp>
          <p:nvSpPr>
            <p:cNvPr id="6" name="Oval Callout 5"/>
            <p:cNvSpPr/>
            <p:nvPr/>
          </p:nvSpPr>
          <p:spPr>
            <a:xfrm>
              <a:off x="3164114" y="157943"/>
              <a:ext cx="1955800" cy="1166100"/>
            </a:xfrm>
            <a:prstGeom prst="wedgeEllipseCallout">
              <a:avLst>
                <a:gd name="adj1" fmla="val 44684"/>
                <a:gd name="adj2" fmla="val 46992"/>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smtClean="0">
                  <a:latin typeface="Segoe UI" panose="020B0502040204020203" pitchFamily="34" charset="0"/>
                  <a:cs typeface="Segoe UI" panose="020B0502040204020203" pitchFamily="34" charset="0"/>
                </a:rPr>
                <a:t>Simplicity</a:t>
              </a:r>
              <a:endParaRPr lang="en-US" sz="2000" dirty="0">
                <a:latin typeface="Segoe UI" panose="020B0502040204020203" pitchFamily="34" charset="0"/>
                <a:cs typeface="Segoe UI" panose="020B0502040204020203" pitchFamily="34" charset="0"/>
              </a:endParaRPr>
            </a:p>
          </p:txBody>
        </p:sp>
        <p:sp>
          <p:nvSpPr>
            <p:cNvPr id="7" name="Oval Callout 6"/>
            <p:cNvSpPr/>
            <p:nvPr/>
          </p:nvSpPr>
          <p:spPr>
            <a:xfrm>
              <a:off x="1515835" y="2329160"/>
              <a:ext cx="1816100" cy="1132880"/>
            </a:xfrm>
            <a:prstGeom prst="wedgeEllipseCallout">
              <a:avLst>
                <a:gd name="adj1" fmla="val 19212"/>
                <a:gd name="adj2" fmla="val 655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smtClean="0">
                  <a:latin typeface="Segoe UI" panose="020B0502040204020203" pitchFamily="34" charset="0"/>
                  <a:cs typeface="Segoe UI" panose="020B0502040204020203" pitchFamily="34" charset="0"/>
                </a:rPr>
                <a:t>WebApps</a:t>
              </a:r>
              <a:endParaRPr lang="en-US" sz="2000" dirty="0">
                <a:latin typeface="Segoe UI" panose="020B0502040204020203" pitchFamily="34" charset="0"/>
                <a:cs typeface="Segoe UI" panose="020B0502040204020203" pitchFamily="34" charset="0"/>
              </a:endParaRPr>
            </a:p>
          </p:txBody>
        </p:sp>
        <p:sp>
          <p:nvSpPr>
            <p:cNvPr id="9" name="Rectangular Callout 8"/>
            <p:cNvSpPr/>
            <p:nvPr/>
          </p:nvSpPr>
          <p:spPr>
            <a:xfrm>
              <a:off x="3164114" y="5007429"/>
              <a:ext cx="1219200" cy="1006262"/>
            </a:xfrm>
            <a:prstGeom prst="wedgeRectCallout">
              <a:avLst>
                <a:gd name="adj1" fmla="val 49405"/>
                <a:gd name="adj2" fmla="val -88555"/>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smtClean="0"/>
                <a:t>Choice</a:t>
              </a:r>
              <a:endParaRPr lang="en-US" sz="2000" dirty="0"/>
            </a:p>
          </p:txBody>
        </p:sp>
        <p:sp>
          <p:nvSpPr>
            <p:cNvPr id="10" name="Rectangular Callout 9"/>
            <p:cNvSpPr/>
            <p:nvPr/>
          </p:nvSpPr>
          <p:spPr>
            <a:xfrm>
              <a:off x="5392055" y="5200126"/>
              <a:ext cx="1458687" cy="922422"/>
            </a:xfrm>
            <a:prstGeom prst="wedgeRectCallout">
              <a:avLst>
                <a:gd name="adj1" fmla="val -38157"/>
                <a:gd name="adj2" fmla="val -9485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smtClean="0"/>
                <a:t>Scale</a:t>
              </a:r>
              <a:endParaRPr lang="en-US" sz="2000" dirty="0"/>
            </a:p>
          </p:txBody>
        </p:sp>
        <p:sp>
          <p:nvSpPr>
            <p:cNvPr id="11" name="Rectangular Callout 10"/>
            <p:cNvSpPr/>
            <p:nvPr/>
          </p:nvSpPr>
          <p:spPr>
            <a:xfrm>
              <a:off x="8418286" y="2206171"/>
              <a:ext cx="1103085" cy="1378858"/>
            </a:xfrm>
            <a:prstGeom prst="wedgeRectCallout">
              <a:avLst>
                <a:gd name="adj1" fmla="val -81416"/>
                <a:gd name="adj2" fmla="val 32238"/>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smtClean="0"/>
                <a:t>Tools</a:t>
              </a:r>
              <a:endParaRPr lang="en-US" sz="2000" dirty="0"/>
            </a:p>
          </p:txBody>
        </p:sp>
        <p:sp>
          <p:nvSpPr>
            <p:cNvPr id="12" name="Rectangular Callout 11"/>
            <p:cNvSpPr/>
            <p:nvPr/>
          </p:nvSpPr>
          <p:spPr>
            <a:xfrm>
              <a:off x="6415314" y="1696166"/>
              <a:ext cx="1344385" cy="1019347"/>
            </a:xfrm>
            <a:prstGeom prst="wedgeRectCallout">
              <a:avLst>
                <a:gd name="adj1" fmla="val -67233"/>
                <a:gd name="adj2" fmla="val 50748"/>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smtClean="0"/>
                <a:t>Flexibility</a:t>
              </a:r>
              <a:endParaRPr lang="en-US" sz="2000" dirty="0"/>
            </a:p>
          </p:txBody>
        </p:sp>
      </p:grpSp>
      <p:sp>
        <p:nvSpPr>
          <p:cNvPr id="14" name="Title 3"/>
          <p:cNvSpPr txBox="1">
            <a:spLocks/>
          </p:cNvSpPr>
          <p:nvPr/>
        </p:nvSpPr>
        <p:spPr>
          <a:xfrm>
            <a:off x="-58929" y="46890"/>
            <a:ext cx="11801856" cy="1063487"/>
          </a:xfrm>
          <a:prstGeom prst="rect">
            <a:avLst/>
          </a:prstGeom>
        </p:spPr>
        <p:txBody>
          <a:bodyPr vert="horz" lIns="91409" tIns="45705" rIns="91409" bIns="45705" rtlCol="0" anchor="t" anchorCtr="0">
            <a:noAutofit/>
          </a:bodyPr>
          <a:lst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sz="8000" dirty="0" smtClean="0"/>
              <a:t>Yeah!             now I get it.   </a:t>
            </a:r>
            <a:endParaRPr lang="en-US" sz="8000" dirty="0"/>
          </a:p>
        </p:txBody>
      </p:sp>
    </p:spTree>
    <p:extLst>
      <p:ext uri="{BB962C8B-B14F-4D97-AF65-F5344CB8AC3E}">
        <p14:creationId xmlns:p14="http://schemas.microsoft.com/office/powerpoint/2010/main" val="1406285056"/>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90144" y="3056550"/>
            <a:ext cx="11801856" cy="1063487"/>
          </a:xfrm>
          <a:prstGeom prst="rect">
            <a:avLst/>
          </a:prstGeom>
        </p:spPr>
        <p:txBody>
          <a:bodyPr vert="horz" lIns="91409" tIns="45705" rIns="91409" bIns="45705" rtlCol="0" anchor="t" anchorCtr="0">
            <a:noAutofit/>
          </a:bodyPr>
          <a:lst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sz="8000" dirty="0" smtClean="0"/>
              <a:t>What is it best suited for?</a:t>
            </a:r>
            <a:endParaRPr lang="en-US" sz="8000" dirty="0"/>
          </a:p>
        </p:txBody>
      </p:sp>
    </p:spTree>
    <p:extLst>
      <p:ext uri="{BB962C8B-B14F-4D97-AF65-F5344CB8AC3E}">
        <p14:creationId xmlns:p14="http://schemas.microsoft.com/office/powerpoint/2010/main" val="2307123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90144" y="2235200"/>
            <a:ext cx="11801856" cy="2113437"/>
          </a:xfrm>
          <a:prstGeom prst="rect">
            <a:avLst/>
          </a:prstGeom>
        </p:spPr>
        <p:txBody>
          <a:bodyPr vert="horz" lIns="91409" tIns="45705" rIns="91409" bIns="45705" rtlCol="0" anchor="t" anchorCtr="0">
            <a:noAutofit/>
          </a:bodyPr>
          <a:lst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sz="8000" dirty="0" smtClean="0"/>
              <a:t>Best for standalone web apps &amp; web services</a:t>
            </a:r>
            <a:endParaRPr lang="en-US" sz="8000" dirty="0"/>
          </a:p>
        </p:txBody>
      </p:sp>
    </p:spTree>
    <p:extLst>
      <p:ext uri="{BB962C8B-B14F-4D97-AF65-F5344CB8AC3E}">
        <p14:creationId xmlns:p14="http://schemas.microsoft.com/office/powerpoint/2010/main" val="235394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90144" y="787400"/>
            <a:ext cx="11801856" cy="5651500"/>
          </a:xfrm>
          <a:prstGeom prst="rect">
            <a:avLst/>
          </a:prstGeom>
        </p:spPr>
        <p:txBody>
          <a:bodyPr vert="horz" lIns="91409" tIns="45705" rIns="91409" bIns="45705" rtlCol="0" anchor="t" anchorCtr="0">
            <a:noAutofit/>
          </a:bodyPr>
          <a:lst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stStyle>
          <a:p>
            <a:pPr marL="571500" indent="-571500">
              <a:spcAft>
                <a:spcPts val="2400"/>
              </a:spcAft>
              <a:buFont typeface="Arial" panose="020B0604020202020204" pitchFamily="34" charset="0"/>
              <a:buChar char="•"/>
            </a:pPr>
            <a:r>
              <a:rPr lang="en-US" dirty="0" smtClean="0"/>
              <a:t>Digital Campaigns</a:t>
            </a:r>
          </a:p>
          <a:p>
            <a:pPr marL="571500" indent="-571500">
              <a:spcAft>
                <a:spcPts val="2400"/>
              </a:spcAft>
              <a:buFont typeface="Arial" panose="020B0604020202020204" pitchFamily="34" charset="0"/>
              <a:buChar char="•"/>
            </a:pPr>
            <a:r>
              <a:rPr lang="en-US" dirty="0" smtClean="0"/>
              <a:t>Social Apps</a:t>
            </a:r>
          </a:p>
          <a:p>
            <a:pPr marL="571500" indent="-571500">
              <a:spcAft>
                <a:spcPts val="2400"/>
              </a:spcAft>
              <a:buFont typeface="Arial" panose="020B0604020202020204" pitchFamily="34" charset="0"/>
              <a:buChar char="•"/>
            </a:pPr>
            <a:r>
              <a:rPr lang="en-US" dirty="0" smtClean="0"/>
              <a:t>Gaming front-ends</a:t>
            </a:r>
          </a:p>
          <a:p>
            <a:pPr marL="571500" indent="-571500">
              <a:spcAft>
                <a:spcPts val="2400"/>
              </a:spcAft>
              <a:buFont typeface="Arial" panose="020B0604020202020204" pitchFamily="34" charset="0"/>
              <a:buChar char="•"/>
            </a:pPr>
            <a:r>
              <a:rPr lang="en-US" dirty="0" smtClean="0"/>
              <a:t>Mobile App supporting services</a:t>
            </a:r>
          </a:p>
          <a:p>
            <a:pPr marL="571500" indent="-571500">
              <a:spcAft>
                <a:spcPts val="2400"/>
              </a:spcAft>
              <a:buFont typeface="Arial" panose="020B0604020202020204" pitchFamily="34" charset="0"/>
              <a:buChar char="•"/>
            </a:pPr>
            <a:r>
              <a:rPr lang="en-US" dirty="0" smtClean="0"/>
              <a:t>Corporate websites</a:t>
            </a:r>
          </a:p>
          <a:p>
            <a:pPr marL="571500" indent="-571500">
              <a:spcAft>
                <a:spcPts val="2400"/>
              </a:spcAft>
              <a:buFont typeface="Arial" panose="020B0604020202020204" pitchFamily="34" charset="0"/>
              <a:buChar char="•"/>
            </a:pPr>
            <a:r>
              <a:rPr lang="en-US" dirty="0" smtClean="0"/>
              <a:t>Brand websites</a:t>
            </a:r>
          </a:p>
          <a:p>
            <a:pPr marL="571500" indent="-571500">
              <a:spcAft>
                <a:spcPts val="2400"/>
              </a:spcAft>
              <a:buFont typeface="Arial" panose="020B0604020202020204" pitchFamily="34" charset="0"/>
              <a:buChar char="•"/>
            </a:pPr>
            <a:r>
              <a:rPr lang="en-US" dirty="0" smtClean="0"/>
              <a:t>Multiple blogging sites</a:t>
            </a:r>
          </a:p>
          <a:p>
            <a:pPr>
              <a:spcAft>
                <a:spcPts val="2400"/>
              </a:spcAft>
            </a:pPr>
            <a:endParaRPr lang="en-US" dirty="0" smtClean="0"/>
          </a:p>
          <a:p>
            <a:pPr marL="571500" indent="-571500">
              <a:spcAft>
                <a:spcPts val="2400"/>
              </a:spcAft>
              <a:buFont typeface="Arial" panose="020B0604020202020204" pitchFamily="34" charset="0"/>
              <a:buChar char="•"/>
            </a:pPr>
            <a:endParaRPr lang="en-US" dirty="0" smtClean="0"/>
          </a:p>
          <a:p>
            <a:pPr>
              <a:spcAft>
                <a:spcPts val="2400"/>
              </a:spcAft>
            </a:pPr>
            <a:endParaRPr lang="en-US" dirty="0"/>
          </a:p>
        </p:txBody>
      </p:sp>
    </p:spTree>
    <p:extLst>
      <p:ext uri="{BB962C8B-B14F-4D97-AF65-F5344CB8AC3E}">
        <p14:creationId xmlns:p14="http://schemas.microsoft.com/office/powerpoint/2010/main" val="253379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90144" y="3056550"/>
            <a:ext cx="11801856" cy="1063487"/>
          </a:xfrm>
          <a:prstGeom prst="rect">
            <a:avLst/>
          </a:prstGeom>
        </p:spPr>
        <p:txBody>
          <a:bodyPr vert="horz" lIns="91409" tIns="45705" rIns="91409" bIns="45705" rtlCol="0" anchor="t" anchorCtr="0">
            <a:noAutofit/>
          </a:bodyPr>
          <a:lst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sz="8000" dirty="0" smtClean="0"/>
              <a:t>What is it not about?</a:t>
            </a:r>
            <a:endParaRPr lang="en-US" sz="8000" dirty="0"/>
          </a:p>
        </p:txBody>
      </p:sp>
    </p:spTree>
    <p:extLst>
      <p:ext uri="{BB962C8B-B14F-4D97-AF65-F5344CB8AC3E}">
        <p14:creationId xmlns:p14="http://schemas.microsoft.com/office/powerpoint/2010/main" val="570785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90144" y="1295400"/>
            <a:ext cx="11801856" cy="3898900"/>
          </a:xfrm>
          <a:prstGeom prst="rect">
            <a:avLst/>
          </a:prstGeom>
        </p:spPr>
        <p:txBody>
          <a:bodyPr vert="horz" lIns="91409" tIns="45705" rIns="91409" bIns="45705" rtlCol="0" anchor="t" anchorCtr="0">
            <a:noAutofit/>
          </a:bodyPr>
          <a:lst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stStyle>
          <a:p>
            <a:pPr marL="571500" indent="-571500">
              <a:spcAft>
                <a:spcPts val="2400"/>
              </a:spcAft>
              <a:buFont typeface="Arial" panose="020B0604020202020204" pitchFamily="34" charset="0"/>
              <a:buChar char="•"/>
            </a:pPr>
            <a:r>
              <a:rPr lang="en-US" dirty="0" smtClean="0"/>
              <a:t>Background Services (e.g. Windows Services)</a:t>
            </a:r>
          </a:p>
          <a:p>
            <a:pPr marL="571500" indent="-571500">
              <a:spcAft>
                <a:spcPts val="2400"/>
              </a:spcAft>
              <a:buFont typeface="Arial" panose="020B0604020202020204" pitchFamily="34" charset="0"/>
              <a:buChar char="•"/>
            </a:pPr>
            <a:r>
              <a:rPr lang="en-US" dirty="0" smtClean="0"/>
              <a:t>Operating System Access</a:t>
            </a:r>
          </a:p>
          <a:p>
            <a:pPr marL="571500" indent="-571500">
              <a:spcAft>
                <a:spcPts val="2400"/>
              </a:spcAft>
              <a:buFont typeface="Arial" panose="020B0604020202020204" pitchFamily="34" charset="0"/>
              <a:buChar char="•"/>
            </a:pPr>
            <a:r>
              <a:rPr lang="en-US" dirty="0" smtClean="0"/>
              <a:t>File System Access</a:t>
            </a:r>
          </a:p>
          <a:p>
            <a:pPr marL="571500" indent="-571500">
              <a:spcAft>
                <a:spcPts val="2400"/>
              </a:spcAft>
              <a:buFont typeface="Arial" panose="020B0604020202020204" pitchFamily="34" charset="0"/>
              <a:buChar char="•"/>
            </a:pPr>
            <a:r>
              <a:rPr lang="en-US" dirty="0" smtClean="0"/>
              <a:t>Unsupported programming languages  </a:t>
            </a:r>
          </a:p>
          <a:p>
            <a:pPr marL="571500" indent="-571500">
              <a:spcAft>
                <a:spcPts val="2400"/>
              </a:spcAft>
              <a:buFont typeface="Arial" panose="020B0604020202020204" pitchFamily="34" charset="0"/>
              <a:buChar char="•"/>
            </a:pPr>
            <a:r>
              <a:rPr lang="en-US" dirty="0" smtClean="0"/>
              <a:t>Web App Memory/CPU &gt; </a:t>
            </a:r>
            <a:r>
              <a:rPr lang="en-US" dirty="0" err="1" smtClean="0"/>
              <a:t>VM</a:t>
            </a:r>
            <a:r>
              <a:rPr lang="en-US" dirty="0" smtClean="0"/>
              <a:t> Limits</a:t>
            </a:r>
          </a:p>
          <a:p>
            <a:pPr marL="571500" indent="-571500">
              <a:spcAft>
                <a:spcPts val="2400"/>
              </a:spcAft>
              <a:buFont typeface="Arial" panose="020B0604020202020204" pitchFamily="34" charset="0"/>
              <a:buChar char="•"/>
            </a:pPr>
            <a:endParaRPr lang="en-US" dirty="0" smtClean="0"/>
          </a:p>
          <a:p>
            <a:pPr>
              <a:spcAft>
                <a:spcPts val="2400"/>
              </a:spcAft>
            </a:pPr>
            <a:endParaRPr lang="en-US" dirty="0" smtClean="0"/>
          </a:p>
          <a:p>
            <a:pPr marL="571500" indent="-571500">
              <a:spcAft>
                <a:spcPts val="2400"/>
              </a:spcAft>
              <a:buFont typeface="Arial" panose="020B0604020202020204" pitchFamily="34" charset="0"/>
              <a:buChar char="•"/>
            </a:pPr>
            <a:endParaRPr lang="en-US" dirty="0" smtClean="0"/>
          </a:p>
          <a:p>
            <a:pPr>
              <a:spcAft>
                <a:spcPts val="2400"/>
              </a:spcAft>
            </a:pPr>
            <a:endParaRPr lang="en-US" dirty="0"/>
          </a:p>
        </p:txBody>
      </p:sp>
    </p:spTree>
    <p:extLst>
      <p:ext uri="{BB962C8B-B14F-4D97-AF65-F5344CB8AC3E}">
        <p14:creationId xmlns:p14="http://schemas.microsoft.com/office/powerpoint/2010/main" val="736603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smtClean="0"/>
              <a:t>Course Topics</a:t>
            </a:r>
            <a:endParaRPr lang="en-US" dirty="0"/>
          </a:p>
        </p:txBody>
      </p:sp>
      <p:grpSp>
        <p:nvGrpSpPr>
          <p:cNvPr id="8" name="Group 7"/>
          <p:cNvGrpSpPr/>
          <p:nvPr/>
        </p:nvGrpSpPr>
        <p:grpSpPr>
          <a:xfrm>
            <a:off x="10058403" y="6159141"/>
            <a:ext cx="1989103" cy="572303"/>
            <a:chOff x="209826" y="188373"/>
            <a:chExt cx="2281581" cy="656454"/>
          </a:xfrm>
        </p:grpSpPr>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9826" y="188373"/>
              <a:ext cx="656454" cy="656454"/>
            </a:xfrm>
            <a:prstGeom prst="rect">
              <a:avLst/>
            </a:prstGeom>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830" y="348577"/>
              <a:ext cx="1578577" cy="386507"/>
            </a:xfrm>
            <a:prstGeom prst="rect">
              <a:avLst/>
            </a:prstGeom>
          </p:spPr>
        </p:pic>
      </p:grpSp>
      <p:graphicFrame>
        <p:nvGraphicFramePr>
          <p:cNvPr id="4" name="Content Placeholder 3"/>
          <p:cNvGraphicFramePr>
            <a:graphicFrameLocks noGrp="1"/>
          </p:cNvGraphicFramePr>
          <p:nvPr>
            <p:ph sz="quarter" idx="10"/>
            <p:extLst>
              <p:ext uri="{D42A27DB-BD31-4B8C-83A1-F6EECF244321}">
                <p14:modId xmlns:p14="http://schemas.microsoft.com/office/powerpoint/2010/main" val="2932977684"/>
              </p:ext>
            </p:extLst>
          </p:nvPr>
        </p:nvGraphicFramePr>
        <p:xfrm>
          <a:off x="379413" y="1417636"/>
          <a:ext cx="11525250" cy="4605792"/>
        </p:xfrm>
        <a:graphic>
          <a:graphicData uri="http://schemas.openxmlformats.org/drawingml/2006/table">
            <a:tbl>
              <a:tblPr firstRow="1" bandRow="1">
                <a:tableStyleId>{5C22544A-7EE6-4342-B048-85BDC9FD1C3A}</a:tableStyleId>
              </a:tblPr>
              <a:tblGrid>
                <a:gridCol w="5762625">
                  <a:extLst>
                    <a:ext uri="{9D8B030D-6E8A-4147-A177-3AD203B41FA5}">
                      <a16:colId xmlns="" xmlns:a16="http://schemas.microsoft.com/office/drawing/2014/main" val="3347427816"/>
                    </a:ext>
                  </a:extLst>
                </a:gridCol>
                <a:gridCol w="5762625">
                  <a:extLst>
                    <a:ext uri="{9D8B030D-6E8A-4147-A177-3AD203B41FA5}">
                      <a16:colId xmlns="" xmlns:a16="http://schemas.microsoft.com/office/drawing/2014/main" val="1844437911"/>
                    </a:ext>
                  </a:extLst>
                </a:gridCol>
              </a:tblGrid>
              <a:tr h="767632">
                <a:tc gridSpan="2">
                  <a:txBody>
                    <a:bodyPr/>
                    <a:lstStyle/>
                    <a:p>
                      <a:r>
                        <a:rPr lang="en-US" sz="3600" dirty="0" smtClean="0">
                          <a:latin typeface="Segoe UI Light" panose="020B0502040204020203" pitchFamily="34" charset="0"/>
                          <a:cs typeface="Segoe UI Light" panose="020B0502040204020203" pitchFamily="34" charset="0"/>
                        </a:rPr>
                        <a:t>Windows Azure</a:t>
                      </a:r>
                      <a:r>
                        <a:rPr lang="en-US" sz="3600" baseline="0" dirty="0" smtClean="0">
                          <a:latin typeface="Segoe UI Light" panose="020B0502040204020203" pitchFamily="34" charset="0"/>
                          <a:cs typeface="Segoe UI Light" panose="020B0502040204020203" pitchFamily="34" charset="0"/>
                        </a:rPr>
                        <a:t> Web Sites Deep Dive JumpStart</a:t>
                      </a:r>
                      <a:endParaRPr lang="en-US" sz="3600" dirty="0">
                        <a:latin typeface="Segoe UI Light" panose="020B0502040204020203" pitchFamily="34" charset="0"/>
                        <a:cs typeface="Segoe UI Light" panose="020B0502040204020203" pitchFamily="34" charset="0"/>
                      </a:endParaRPr>
                    </a:p>
                  </a:txBody>
                  <a:tcPr anchor="ctr"/>
                </a:tc>
                <a:tc hMerge="1">
                  <a:txBody>
                    <a:bodyPr/>
                    <a:lstStyle/>
                    <a:p>
                      <a:endParaRPr lang="en-US" dirty="0"/>
                    </a:p>
                  </a:txBody>
                  <a:tcPr/>
                </a:tc>
                <a:extLst>
                  <a:ext uri="{0D108BD9-81ED-4DB2-BD59-A6C34878D82A}">
                    <a16:rowId xmlns="" xmlns:a16="http://schemas.microsoft.com/office/drawing/2014/main" val="598819534"/>
                  </a:ext>
                </a:extLst>
              </a:tr>
              <a:tr h="767632">
                <a:tc>
                  <a:txBody>
                    <a:bodyPr/>
                    <a:lstStyle/>
                    <a:p>
                      <a:r>
                        <a:rPr lang="en-US" sz="2400" dirty="0" smtClean="0">
                          <a:latin typeface="Segoe UI Light" panose="020B0502040204020203" pitchFamily="34" charset="0"/>
                          <a:cs typeface="Segoe UI Light" panose="020B0502040204020203" pitchFamily="34" charset="0"/>
                        </a:rPr>
                        <a:t>01 |  Windows</a:t>
                      </a:r>
                      <a:r>
                        <a:rPr lang="en-US" sz="2400" baseline="0" dirty="0" smtClean="0">
                          <a:latin typeface="Segoe UI Light" panose="020B0502040204020203" pitchFamily="34" charset="0"/>
                          <a:cs typeface="Segoe UI Light" panose="020B0502040204020203" pitchFamily="34" charset="0"/>
                        </a:rPr>
                        <a:t> Azure Web Sites Overview</a:t>
                      </a:r>
                      <a:endParaRPr lang="en-US" sz="2400" dirty="0">
                        <a:latin typeface="Segoe UI Light" panose="020B0502040204020203" pitchFamily="34" charset="0"/>
                        <a:cs typeface="Segoe UI Light" panose="020B0502040204020203" pitchFamily="34" charset="0"/>
                      </a:endParaRPr>
                    </a:p>
                  </a:txBody>
                  <a:tcPr anchor="ctr"/>
                </a:tc>
                <a:tc>
                  <a:txBody>
                    <a:bodyPr/>
                    <a:lstStyle/>
                    <a:p>
                      <a:r>
                        <a:rPr lang="en-US" sz="2400" dirty="0" smtClean="0">
                          <a:latin typeface="Segoe UI Light" panose="020B0502040204020203" pitchFamily="34" charset="0"/>
                          <a:cs typeface="Segoe UI Light" panose="020B0502040204020203" pitchFamily="34" charset="0"/>
                        </a:rPr>
                        <a:t>06 |  Case Studies</a:t>
                      </a:r>
                      <a:endParaRPr lang="en-US" sz="2400" dirty="0">
                        <a:latin typeface="Segoe UI Light" panose="020B0502040204020203" pitchFamily="34" charset="0"/>
                        <a:cs typeface="Segoe UI Light" panose="020B0502040204020203" pitchFamily="34" charset="0"/>
                      </a:endParaRPr>
                    </a:p>
                  </a:txBody>
                  <a:tcPr anchor="ctr"/>
                </a:tc>
                <a:extLst>
                  <a:ext uri="{0D108BD9-81ED-4DB2-BD59-A6C34878D82A}">
                    <a16:rowId xmlns="" xmlns:a16="http://schemas.microsoft.com/office/drawing/2014/main" val="3730861632"/>
                  </a:ext>
                </a:extLst>
              </a:tr>
              <a:tr h="767632">
                <a:tc>
                  <a:txBody>
                    <a:bodyPr/>
                    <a:lstStyle/>
                    <a:p>
                      <a:r>
                        <a:rPr lang="en-US" sz="2400" dirty="0" smtClean="0">
                          <a:latin typeface="Segoe UI Light" panose="020B0502040204020203" pitchFamily="34" charset="0"/>
                          <a:cs typeface="Segoe UI Light" panose="020B0502040204020203" pitchFamily="34" charset="0"/>
                        </a:rPr>
                        <a:t>02 |  Know Thy Tools</a:t>
                      </a:r>
                      <a:endParaRPr lang="en-US" sz="2400" dirty="0">
                        <a:latin typeface="Segoe UI Light" panose="020B0502040204020203" pitchFamily="34" charset="0"/>
                        <a:cs typeface="Segoe UI Light" panose="020B0502040204020203" pitchFamily="34" charset="0"/>
                      </a:endParaRPr>
                    </a:p>
                  </a:txBody>
                  <a:tcPr anchor="ctr"/>
                </a:tc>
                <a:tc>
                  <a:txBody>
                    <a:bodyPr/>
                    <a:lstStyle/>
                    <a:p>
                      <a:r>
                        <a:rPr lang="en-US" sz="2400" dirty="0" smtClean="0">
                          <a:latin typeface="Segoe UI Light" panose="020B0502040204020203" pitchFamily="34" charset="0"/>
                          <a:cs typeface="Segoe UI Light" panose="020B0502040204020203" pitchFamily="34" charset="0"/>
                        </a:rPr>
                        <a:t>07 |  Lightening</a:t>
                      </a:r>
                      <a:r>
                        <a:rPr lang="en-US" sz="2400" baseline="0" dirty="0" smtClean="0">
                          <a:latin typeface="Segoe UI Light" panose="020B0502040204020203" pitchFamily="34" charset="0"/>
                          <a:cs typeface="Segoe UI Light" panose="020B0502040204020203" pitchFamily="34" charset="0"/>
                        </a:rPr>
                        <a:t> Round</a:t>
                      </a:r>
                      <a:endParaRPr lang="en-US" sz="2400" dirty="0">
                        <a:latin typeface="Segoe UI Light" panose="020B0502040204020203" pitchFamily="34" charset="0"/>
                        <a:cs typeface="Segoe UI Light" panose="020B0502040204020203" pitchFamily="34" charset="0"/>
                      </a:endParaRPr>
                    </a:p>
                  </a:txBody>
                  <a:tcPr anchor="ctr"/>
                </a:tc>
                <a:extLst>
                  <a:ext uri="{0D108BD9-81ED-4DB2-BD59-A6C34878D82A}">
                    <a16:rowId xmlns="" xmlns:a16="http://schemas.microsoft.com/office/drawing/2014/main" val="3831060730"/>
                  </a:ext>
                </a:extLst>
              </a:tr>
              <a:tr h="767632">
                <a:tc>
                  <a:txBody>
                    <a:bodyPr/>
                    <a:lstStyle/>
                    <a:p>
                      <a:pPr marL="0" marR="0" indent="0" algn="l" defTabSz="914088" rtl="0" eaLnBrk="1" fontAlgn="auto" latinLnBrk="0" hangingPunct="1">
                        <a:lnSpc>
                          <a:spcPct val="100000"/>
                        </a:lnSpc>
                        <a:spcBef>
                          <a:spcPts val="0"/>
                        </a:spcBef>
                        <a:spcAft>
                          <a:spcPts val="0"/>
                        </a:spcAft>
                        <a:buClrTx/>
                        <a:buSzTx/>
                        <a:buFontTx/>
                        <a:buNone/>
                        <a:tabLst/>
                        <a:defRPr/>
                      </a:pPr>
                      <a:r>
                        <a:rPr lang="en-US" sz="2400" dirty="0" smtClean="0">
                          <a:latin typeface="Segoe UI Light" panose="020B0502040204020203" pitchFamily="34" charset="0"/>
                          <a:cs typeface="Segoe UI Light" panose="020B0502040204020203" pitchFamily="34" charset="0"/>
                        </a:rPr>
                        <a:t>03</a:t>
                      </a:r>
                      <a:r>
                        <a:rPr lang="en-US" sz="2400" baseline="0" dirty="0" smtClean="0">
                          <a:latin typeface="Segoe UI Light" panose="020B0502040204020203" pitchFamily="34" charset="0"/>
                          <a:cs typeface="Segoe UI Light" panose="020B0502040204020203" pitchFamily="34" charset="0"/>
                        </a:rPr>
                        <a:t> |  Continuous Deployment</a:t>
                      </a:r>
                      <a:endParaRPr lang="en-US" sz="2400" dirty="0" smtClean="0">
                        <a:latin typeface="Segoe UI Light" panose="020B0502040204020203" pitchFamily="34" charset="0"/>
                        <a:cs typeface="Segoe UI Light" panose="020B0502040204020203" pitchFamily="34" charset="0"/>
                      </a:endParaRPr>
                    </a:p>
                  </a:txBody>
                  <a:tcPr anchor="ctr"/>
                </a:tc>
                <a:tc>
                  <a:txBody>
                    <a:bodyPr/>
                    <a:lstStyle/>
                    <a:p>
                      <a:endParaRPr lang="en-US" sz="2400" dirty="0">
                        <a:latin typeface="Segoe UI Light" panose="020B0502040204020203" pitchFamily="34" charset="0"/>
                        <a:cs typeface="Segoe UI Light" panose="020B0502040204020203" pitchFamily="34" charset="0"/>
                      </a:endParaRPr>
                    </a:p>
                  </a:txBody>
                  <a:tcPr anchor="ctr"/>
                </a:tc>
                <a:extLst>
                  <a:ext uri="{0D108BD9-81ED-4DB2-BD59-A6C34878D82A}">
                    <a16:rowId xmlns="" xmlns:a16="http://schemas.microsoft.com/office/drawing/2014/main" val="3452263140"/>
                  </a:ext>
                </a:extLst>
              </a:tr>
              <a:tr h="767632">
                <a:tc>
                  <a:txBody>
                    <a:bodyPr/>
                    <a:lstStyle/>
                    <a:p>
                      <a:r>
                        <a:rPr lang="en-US" sz="2400" dirty="0" smtClean="0">
                          <a:latin typeface="Segoe UI Light" panose="020B0502040204020203" pitchFamily="34" charset="0"/>
                          <a:cs typeface="Segoe UI Light" panose="020B0502040204020203" pitchFamily="34" charset="0"/>
                        </a:rPr>
                        <a:t>04 |  Scaling and Configuration</a:t>
                      </a:r>
                      <a:endParaRPr lang="en-US" sz="2400" dirty="0">
                        <a:latin typeface="Segoe UI Light" panose="020B0502040204020203" pitchFamily="34" charset="0"/>
                        <a:cs typeface="Segoe UI Light" panose="020B0502040204020203" pitchFamily="34" charset="0"/>
                      </a:endParaRPr>
                    </a:p>
                  </a:txBody>
                  <a:tcPr anchor="ctr"/>
                </a:tc>
                <a:tc>
                  <a:txBody>
                    <a:bodyPr/>
                    <a:lstStyle/>
                    <a:p>
                      <a:endParaRPr lang="en-US" sz="2400" dirty="0">
                        <a:latin typeface="Segoe UI Light" panose="020B0502040204020203" pitchFamily="34" charset="0"/>
                        <a:cs typeface="Segoe UI Light" panose="020B0502040204020203" pitchFamily="34" charset="0"/>
                      </a:endParaRPr>
                    </a:p>
                  </a:txBody>
                  <a:tcPr anchor="ctr"/>
                </a:tc>
                <a:extLst>
                  <a:ext uri="{0D108BD9-81ED-4DB2-BD59-A6C34878D82A}">
                    <a16:rowId xmlns="" xmlns:a16="http://schemas.microsoft.com/office/drawing/2014/main" val="1608607572"/>
                  </a:ext>
                </a:extLst>
              </a:tr>
              <a:tr h="767632">
                <a:tc>
                  <a:txBody>
                    <a:bodyPr/>
                    <a:lstStyle/>
                    <a:p>
                      <a:r>
                        <a:rPr lang="en-US" sz="2400" dirty="0" smtClean="0">
                          <a:latin typeface="Segoe UI Light" panose="020B0502040204020203" pitchFamily="34" charset="0"/>
                          <a:cs typeface="Segoe UI Light" panose="020B0502040204020203" pitchFamily="34" charset="0"/>
                        </a:rPr>
                        <a:t>05</a:t>
                      </a:r>
                      <a:r>
                        <a:rPr lang="en-US" sz="2400" baseline="0" dirty="0" smtClean="0">
                          <a:latin typeface="Segoe UI Light" panose="020B0502040204020203" pitchFamily="34" charset="0"/>
                          <a:cs typeface="Segoe UI Light" panose="020B0502040204020203" pitchFamily="34" charset="0"/>
                        </a:rPr>
                        <a:t> |  Go Live! Checklist</a:t>
                      </a:r>
                      <a:endParaRPr lang="en-US" sz="2400" dirty="0">
                        <a:latin typeface="Segoe UI Light" panose="020B0502040204020203" pitchFamily="34" charset="0"/>
                        <a:cs typeface="Segoe UI Light" panose="020B0502040204020203" pitchFamily="34" charset="0"/>
                      </a:endParaRPr>
                    </a:p>
                  </a:txBody>
                  <a:tcPr anchor="ctr"/>
                </a:tc>
                <a:tc>
                  <a:txBody>
                    <a:bodyPr/>
                    <a:lstStyle/>
                    <a:p>
                      <a:endParaRPr lang="en-US" sz="2400" dirty="0">
                        <a:latin typeface="Segoe UI Light" panose="020B0502040204020203" pitchFamily="34" charset="0"/>
                        <a:cs typeface="Segoe UI Light" panose="020B0502040204020203" pitchFamily="34" charset="0"/>
                      </a:endParaRPr>
                    </a:p>
                  </a:txBody>
                  <a:tcPr anchor="ctr"/>
                </a:tc>
                <a:extLst>
                  <a:ext uri="{0D108BD9-81ED-4DB2-BD59-A6C34878D82A}">
                    <a16:rowId xmlns="" xmlns:a16="http://schemas.microsoft.com/office/drawing/2014/main" val="1960843209"/>
                  </a:ext>
                </a:extLst>
              </a:tr>
            </a:tbl>
          </a:graphicData>
        </a:graphic>
      </p:graphicFrame>
    </p:spTree>
    <p:extLst>
      <p:ext uri="{BB962C8B-B14F-4D97-AF65-F5344CB8AC3E}">
        <p14:creationId xmlns:p14="http://schemas.microsoft.com/office/powerpoint/2010/main" val="41785647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90144" y="3056550"/>
            <a:ext cx="11801856" cy="1063487"/>
          </a:xfrm>
          <a:prstGeom prst="rect">
            <a:avLst/>
          </a:prstGeom>
        </p:spPr>
        <p:txBody>
          <a:bodyPr vert="horz" lIns="91409" tIns="45705" rIns="91409" bIns="45705" rtlCol="0" anchor="t" anchorCtr="0">
            <a:noAutofit/>
          </a:bodyPr>
          <a:lst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sz="8000" dirty="0" smtClean="0"/>
              <a:t>How does it work?</a:t>
            </a:r>
            <a:endParaRPr lang="en-US" sz="8000" dirty="0"/>
          </a:p>
        </p:txBody>
      </p:sp>
    </p:spTree>
    <p:extLst>
      <p:ext uri="{BB962C8B-B14F-4D97-AF65-F5344CB8AC3E}">
        <p14:creationId xmlns:p14="http://schemas.microsoft.com/office/powerpoint/2010/main" val="67033354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137"/>
          <p:cNvSpPr/>
          <p:nvPr/>
        </p:nvSpPr>
        <p:spPr bwMode="auto">
          <a:xfrm>
            <a:off x="3006758" y="1187939"/>
            <a:ext cx="8916005" cy="5378549"/>
          </a:xfrm>
          <a:prstGeom prst="rect">
            <a:avLst/>
          </a:prstGeom>
          <a:pattFill prst="ltUpDiag">
            <a:fgClr>
              <a:srgbClr val="CDCDCD"/>
            </a:fgClr>
            <a:bgClr>
              <a:srgbClr val="FFFFFF"/>
            </a:bgClr>
          </a:pattFill>
          <a:ln>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896091" fontAlgn="base">
              <a:lnSpc>
                <a:spcPct val="90000"/>
              </a:lnSpc>
              <a:spcBef>
                <a:spcPct val="0"/>
              </a:spcBef>
              <a:spcAft>
                <a:spcPct val="0"/>
              </a:spcAft>
            </a:pPr>
            <a:endParaRPr lang="en-US" sz="4313" spc="-49" dirty="0">
              <a:gradFill>
                <a:gsLst>
                  <a:gs pos="36283">
                    <a:schemeClr val="tx2"/>
                  </a:gs>
                  <a:gs pos="28000">
                    <a:schemeClr val="tx2"/>
                  </a:gs>
                </a:gsLst>
                <a:lin ang="5400000" scaled="0"/>
              </a:gradFill>
              <a:latin typeface="+mj-lt"/>
            </a:endParaRPr>
          </a:p>
        </p:txBody>
      </p:sp>
      <p:sp>
        <p:nvSpPr>
          <p:cNvPr id="13" name="Rounded Rectangle 12"/>
          <p:cNvSpPr/>
          <p:nvPr/>
        </p:nvSpPr>
        <p:spPr bwMode="auto">
          <a:xfrm>
            <a:off x="7576035" y="1349896"/>
            <a:ext cx="1920911" cy="3254104"/>
          </a:xfrm>
          <a:prstGeom prst="roundRect">
            <a:avLst>
              <a:gd name="adj" fmla="val 0"/>
            </a:avLst>
          </a:prstGeom>
          <a:solidFill>
            <a:srgbClr val="FFFFFF"/>
          </a:solidFill>
          <a:ln w="38100">
            <a:solidFill>
              <a:schemeClr val="accent2"/>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89639" tIns="44819" rIns="89639" bIns="44819" numCol="1" rtlCol="0" anchor="b" anchorCtr="0" compatLnSpc="1">
            <a:prstTxWarp prst="textNoShape">
              <a:avLst/>
            </a:prstTxWarp>
          </a:bodyPr>
          <a:lstStyle/>
          <a:p>
            <a:pPr algn="ctr" defTabSz="896091" fontAlgn="base">
              <a:spcBef>
                <a:spcPct val="0"/>
              </a:spcBef>
              <a:spcAft>
                <a:spcPct val="0"/>
              </a:spcAft>
            </a:pPr>
            <a:endParaRPr lang="en-US" sz="1568" dirty="0">
              <a:solidFill>
                <a:schemeClr val="accent2"/>
              </a:solidFill>
            </a:endParaRPr>
          </a:p>
        </p:txBody>
      </p:sp>
      <p:sp>
        <p:nvSpPr>
          <p:cNvPr id="2" name="Title 1"/>
          <p:cNvSpPr>
            <a:spLocks noGrp="1"/>
          </p:cNvSpPr>
          <p:nvPr>
            <p:ph type="title"/>
          </p:nvPr>
        </p:nvSpPr>
        <p:spPr/>
        <p:txBody>
          <a:bodyPr/>
          <a:lstStyle/>
          <a:p>
            <a:r>
              <a:rPr lang="en-US" dirty="0" smtClean="0"/>
              <a:t>Web Sites architecture</a:t>
            </a:r>
            <a:endParaRPr lang="en-US" dirty="0"/>
          </a:p>
        </p:txBody>
      </p:sp>
      <p:sp>
        <p:nvSpPr>
          <p:cNvPr id="63" name="Rectangle 62"/>
          <p:cNvSpPr/>
          <p:nvPr/>
        </p:nvSpPr>
        <p:spPr bwMode="auto">
          <a:xfrm>
            <a:off x="3299516" y="2872564"/>
            <a:ext cx="1299816" cy="2767929"/>
          </a:xfrm>
          <a:prstGeom prst="rect">
            <a:avLst/>
          </a:prstGeom>
          <a:solidFill>
            <a:srgbClr val="FFFFFF"/>
          </a:solidFill>
          <a:ln w="41275"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accent1"/>
              </a:solidFill>
            </a:endParaRPr>
          </a:p>
        </p:txBody>
      </p:sp>
      <p:sp>
        <p:nvSpPr>
          <p:cNvPr id="64" name="hyperV2"/>
          <p:cNvSpPr>
            <a:spLocks noEditPoints="1"/>
          </p:cNvSpPr>
          <p:nvPr/>
        </p:nvSpPr>
        <p:spPr bwMode="auto">
          <a:xfrm>
            <a:off x="3566552" y="3433203"/>
            <a:ext cx="776192" cy="1294003"/>
          </a:xfrm>
          <a:custGeom>
            <a:avLst/>
            <a:gdLst>
              <a:gd name="T0" fmla="*/ 625 w 625"/>
              <a:gd name="T1" fmla="*/ 132 h 1044"/>
              <a:gd name="T2" fmla="*/ 393 w 625"/>
              <a:gd name="T3" fmla="*/ 0 h 1044"/>
              <a:gd name="T4" fmla="*/ 383 w 625"/>
              <a:gd name="T5" fmla="*/ 0 h 1044"/>
              <a:gd name="T6" fmla="*/ 5 w 625"/>
              <a:gd name="T7" fmla="*/ 218 h 1044"/>
              <a:gd name="T8" fmla="*/ 5 w 625"/>
              <a:gd name="T9" fmla="*/ 220 h 1044"/>
              <a:gd name="T10" fmla="*/ 0 w 625"/>
              <a:gd name="T11" fmla="*/ 223 h 1044"/>
              <a:gd name="T12" fmla="*/ 0 w 625"/>
              <a:gd name="T13" fmla="*/ 893 h 1044"/>
              <a:gd name="T14" fmla="*/ 5 w 625"/>
              <a:gd name="T15" fmla="*/ 902 h 1044"/>
              <a:gd name="T16" fmla="*/ 237 w 625"/>
              <a:gd name="T17" fmla="*/ 1044 h 1044"/>
              <a:gd name="T18" fmla="*/ 252 w 625"/>
              <a:gd name="T19" fmla="*/ 1035 h 1044"/>
              <a:gd name="T20" fmla="*/ 252 w 625"/>
              <a:gd name="T21" fmla="*/ 1034 h 1044"/>
              <a:gd name="T22" fmla="*/ 624 w 625"/>
              <a:gd name="T23" fmla="*/ 811 h 1044"/>
              <a:gd name="T24" fmla="*/ 624 w 625"/>
              <a:gd name="T25" fmla="*/ 150 h 1044"/>
              <a:gd name="T26" fmla="*/ 625 w 625"/>
              <a:gd name="T27" fmla="*/ 150 h 1044"/>
              <a:gd name="T28" fmla="*/ 625 w 625"/>
              <a:gd name="T29" fmla="*/ 132 h 1044"/>
              <a:gd name="T30" fmla="*/ 388 w 625"/>
              <a:gd name="T31" fmla="*/ 21 h 1044"/>
              <a:gd name="T32" fmla="*/ 600 w 625"/>
              <a:gd name="T33" fmla="*/ 141 h 1044"/>
              <a:gd name="T34" fmla="*/ 244 w 625"/>
              <a:gd name="T35" fmla="*/ 340 h 1044"/>
              <a:gd name="T36" fmla="*/ 165 w 625"/>
              <a:gd name="T37" fmla="*/ 298 h 1044"/>
              <a:gd name="T38" fmla="*/ 34 w 625"/>
              <a:gd name="T39" fmla="*/ 225 h 1044"/>
              <a:gd name="T40" fmla="*/ 388 w 625"/>
              <a:gd name="T41" fmla="*/ 21 h 1044"/>
              <a:gd name="T42" fmla="*/ 156 w 625"/>
              <a:gd name="T43" fmla="*/ 315 h 1044"/>
              <a:gd name="T44" fmla="*/ 230 w 625"/>
              <a:gd name="T45" fmla="*/ 357 h 1044"/>
              <a:gd name="T46" fmla="*/ 231 w 625"/>
              <a:gd name="T47" fmla="*/ 541 h 1044"/>
              <a:gd name="T48" fmla="*/ 20 w 625"/>
              <a:gd name="T49" fmla="*/ 423 h 1044"/>
              <a:gd name="T50" fmla="*/ 20 w 625"/>
              <a:gd name="T51" fmla="*/ 244 h 1044"/>
              <a:gd name="T52" fmla="*/ 156 w 625"/>
              <a:gd name="T53" fmla="*/ 315 h 1044"/>
              <a:gd name="T54" fmla="*/ 20 w 625"/>
              <a:gd name="T55" fmla="*/ 446 h 1044"/>
              <a:gd name="T56" fmla="*/ 231 w 625"/>
              <a:gd name="T57" fmla="*/ 563 h 1044"/>
              <a:gd name="T58" fmla="*/ 231 w 625"/>
              <a:gd name="T59" fmla="*/ 593 h 1044"/>
              <a:gd name="T60" fmla="*/ 20 w 625"/>
              <a:gd name="T61" fmla="*/ 475 h 1044"/>
              <a:gd name="T62" fmla="*/ 20 w 625"/>
              <a:gd name="T63" fmla="*/ 446 h 1044"/>
              <a:gd name="T64" fmla="*/ 20 w 625"/>
              <a:gd name="T65" fmla="*/ 498 h 1044"/>
              <a:gd name="T66" fmla="*/ 231 w 625"/>
              <a:gd name="T67" fmla="*/ 616 h 1044"/>
              <a:gd name="T68" fmla="*/ 231 w 625"/>
              <a:gd name="T69" fmla="*/ 637 h 1044"/>
              <a:gd name="T70" fmla="*/ 20 w 625"/>
              <a:gd name="T71" fmla="*/ 519 h 1044"/>
              <a:gd name="T72" fmla="*/ 20 w 625"/>
              <a:gd name="T73" fmla="*/ 498 h 1044"/>
              <a:gd name="T74" fmla="*/ 20 w 625"/>
              <a:gd name="T75" fmla="*/ 887 h 1044"/>
              <a:gd name="T76" fmla="*/ 20 w 625"/>
              <a:gd name="T77" fmla="*/ 542 h 1044"/>
              <a:gd name="T78" fmla="*/ 231 w 625"/>
              <a:gd name="T79" fmla="*/ 660 h 1044"/>
              <a:gd name="T80" fmla="*/ 232 w 625"/>
              <a:gd name="T81" fmla="*/ 1017 h 1044"/>
              <a:gd name="T82" fmla="*/ 20 w 625"/>
              <a:gd name="T83" fmla="*/ 887 h 1044"/>
              <a:gd name="T84" fmla="*/ 160 w 625"/>
              <a:gd name="T85" fmla="*/ 746 h 1044"/>
              <a:gd name="T86" fmla="*/ 110 w 625"/>
              <a:gd name="T87" fmla="*/ 770 h 1044"/>
              <a:gd name="T88" fmla="*/ 84 w 625"/>
              <a:gd name="T89" fmla="*/ 712 h 1044"/>
              <a:gd name="T90" fmla="*/ 134 w 625"/>
              <a:gd name="T91" fmla="*/ 688 h 1044"/>
              <a:gd name="T92" fmla="*/ 160 w 625"/>
              <a:gd name="T93" fmla="*/ 746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25" h="1044">
                <a:moveTo>
                  <a:pt x="625" y="132"/>
                </a:moveTo>
                <a:cubicBezTo>
                  <a:pt x="393" y="0"/>
                  <a:pt x="393" y="0"/>
                  <a:pt x="393" y="0"/>
                </a:cubicBezTo>
                <a:cubicBezTo>
                  <a:pt x="383" y="0"/>
                  <a:pt x="383" y="0"/>
                  <a:pt x="383" y="0"/>
                </a:cubicBezTo>
                <a:cubicBezTo>
                  <a:pt x="5" y="218"/>
                  <a:pt x="5" y="218"/>
                  <a:pt x="5" y="218"/>
                </a:cubicBezTo>
                <a:cubicBezTo>
                  <a:pt x="5" y="220"/>
                  <a:pt x="5" y="220"/>
                  <a:pt x="5" y="220"/>
                </a:cubicBezTo>
                <a:cubicBezTo>
                  <a:pt x="0" y="223"/>
                  <a:pt x="0" y="223"/>
                  <a:pt x="0" y="223"/>
                </a:cubicBezTo>
                <a:cubicBezTo>
                  <a:pt x="0" y="893"/>
                  <a:pt x="0" y="893"/>
                  <a:pt x="0" y="893"/>
                </a:cubicBezTo>
                <a:cubicBezTo>
                  <a:pt x="5" y="902"/>
                  <a:pt x="5" y="902"/>
                  <a:pt x="5" y="902"/>
                </a:cubicBezTo>
                <a:cubicBezTo>
                  <a:pt x="237" y="1044"/>
                  <a:pt x="237" y="1044"/>
                  <a:pt x="237" y="1044"/>
                </a:cubicBezTo>
                <a:cubicBezTo>
                  <a:pt x="252" y="1035"/>
                  <a:pt x="252" y="1035"/>
                  <a:pt x="252" y="1035"/>
                </a:cubicBezTo>
                <a:cubicBezTo>
                  <a:pt x="252" y="1034"/>
                  <a:pt x="252" y="1034"/>
                  <a:pt x="252" y="1034"/>
                </a:cubicBezTo>
                <a:cubicBezTo>
                  <a:pt x="624" y="811"/>
                  <a:pt x="624" y="811"/>
                  <a:pt x="624" y="811"/>
                </a:cubicBezTo>
                <a:cubicBezTo>
                  <a:pt x="624" y="150"/>
                  <a:pt x="624" y="150"/>
                  <a:pt x="624" y="150"/>
                </a:cubicBezTo>
                <a:cubicBezTo>
                  <a:pt x="625" y="150"/>
                  <a:pt x="625" y="150"/>
                  <a:pt x="625" y="150"/>
                </a:cubicBezTo>
                <a:lnTo>
                  <a:pt x="625" y="132"/>
                </a:lnTo>
                <a:close/>
                <a:moveTo>
                  <a:pt x="388" y="21"/>
                </a:moveTo>
                <a:cubicBezTo>
                  <a:pt x="600" y="141"/>
                  <a:pt x="600" y="141"/>
                  <a:pt x="600" y="141"/>
                </a:cubicBezTo>
                <a:cubicBezTo>
                  <a:pt x="244" y="340"/>
                  <a:pt x="244" y="340"/>
                  <a:pt x="244" y="340"/>
                </a:cubicBezTo>
                <a:cubicBezTo>
                  <a:pt x="165" y="298"/>
                  <a:pt x="165" y="298"/>
                  <a:pt x="165" y="298"/>
                </a:cubicBezTo>
                <a:cubicBezTo>
                  <a:pt x="34" y="225"/>
                  <a:pt x="34" y="225"/>
                  <a:pt x="34" y="225"/>
                </a:cubicBezTo>
                <a:lnTo>
                  <a:pt x="388" y="21"/>
                </a:lnTo>
                <a:close/>
                <a:moveTo>
                  <a:pt x="156" y="315"/>
                </a:moveTo>
                <a:cubicBezTo>
                  <a:pt x="230" y="357"/>
                  <a:pt x="230" y="357"/>
                  <a:pt x="230" y="357"/>
                </a:cubicBezTo>
                <a:cubicBezTo>
                  <a:pt x="231" y="541"/>
                  <a:pt x="231" y="541"/>
                  <a:pt x="231" y="541"/>
                </a:cubicBezTo>
                <a:cubicBezTo>
                  <a:pt x="20" y="423"/>
                  <a:pt x="20" y="423"/>
                  <a:pt x="20" y="423"/>
                </a:cubicBezTo>
                <a:cubicBezTo>
                  <a:pt x="20" y="244"/>
                  <a:pt x="20" y="244"/>
                  <a:pt x="20" y="244"/>
                </a:cubicBezTo>
                <a:lnTo>
                  <a:pt x="156" y="315"/>
                </a:lnTo>
                <a:close/>
                <a:moveTo>
                  <a:pt x="20" y="446"/>
                </a:moveTo>
                <a:cubicBezTo>
                  <a:pt x="231" y="563"/>
                  <a:pt x="231" y="563"/>
                  <a:pt x="231" y="563"/>
                </a:cubicBezTo>
                <a:cubicBezTo>
                  <a:pt x="231" y="593"/>
                  <a:pt x="231" y="593"/>
                  <a:pt x="231" y="593"/>
                </a:cubicBezTo>
                <a:cubicBezTo>
                  <a:pt x="20" y="475"/>
                  <a:pt x="20" y="475"/>
                  <a:pt x="20" y="475"/>
                </a:cubicBezTo>
                <a:lnTo>
                  <a:pt x="20" y="446"/>
                </a:lnTo>
                <a:close/>
                <a:moveTo>
                  <a:pt x="20" y="498"/>
                </a:moveTo>
                <a:cubicBezTo>
                  <a:pt x="231" y="616"/>
                  <a:pt x="231" y="616"/>
                  <a:pt x="231" y="616"/>
                </a:cubicBezTo>
                <a:cubicBezTo>
                  <a:pt x="231" y="637"/>
                  <a:pt x="231" y="637"/>
                  <a:pt x="231" y="637"/>
                </a:cubicBezTo>
                <a:cubicBezTo>
                  <a:pt x="20" y="519"/>
                  <a:pt x="20" y="519"/>
                  <a:pt x="20" y="519"/>
                </a:cubicBezTo>
                <a:lnTo>
                  <a:pt x="20" y="498"/>
                </a:lnTo>
                <a:close/>
                <a:moveTo>
                  <a:pt x="20" y="887"/>
                </a:moveTo>
                <a:cubicBezTo>
                  <a:pt x="20" y="542"/>
                  <a:pt x="20" y="542"/>
                  <a:pt x="20" y="542"/>
                </a:cubicBezTo>
                <a:cubicBezTo>
                  <a:pt x="231" y="660"/>
                  <a:pt x="231" y="660"/>
                  <a:pt x="231" y="660"/>
                </a:cubicBezTo>
                <a:cubicBezTo>
                  <a:pt x="232" y="1017"/>
                  <a:pt x="232" y="1017"/>
                  <a:pt x="232" y="1017"/>
                </a:cubicBezTo>
                <a:lnTo>
                  <a:pt x="20" y="887"/>
                </a:lnTo>
                <a:close/>
                <a:moveTo>
                  <a:pt x="160" y="746"/>
                </a:moveTo>
                <a:cubicBezTo>
                  <a:pt x="154" y="769"/>
                  <a:pt x="132" y="779"/>
                  <a:pt x="110" y="770"/>
                </a:cubicBezTo>
                <a:cubicBezTo>
                  <a:pt x="89" y="760"/>
                  <a:pt x="77" y="734"/>
                  <a:pt x="84" y="712"/>
                </a:cubicBezTo>
                <a:cubicBezTo>
                  <a:pt x="90" y="689"/>
                  <a:pt x="112" y="679"/>
                  <a:pt x="134" y="688"/>
                </a:cubicBezTo>
                <a:cubicBezTo>
                  <a:pt x="155" y="698"/>
                  <a:pt x="167" y="724"/>
                  <a:pt x="160" y="746"/>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3" name="Rectangle 2"/>
          <p:cNvSpPr/>
          <p:nvPr/>
        </p:nvSpPr>
        <p:spPr>
          <a:xfrm>
            <a:off x="3395360" y="4718283"/>
            <a:ext cx="1134537" cy="361944"/>
          </a:xfrm>
          <a:prstGeom prst="rect">
            <a:avLst/>
          </a:prstGeom>
        </p:spPr>
        <p:txBody>
          <a:bodyPr wrap="square">
            <a:spAutoFit/>
          </a:bodyPr>
          <a:lstStyle/>
          <a:p>
            <a:pPr defTabSz="896091" fontAlgn="base">
              <a:spcBef>
                <a:spcPct val="0"/>
              </a:spcBef>
              <a:spcAft>
                <a:spcPct val="0"/>
              </a:spcAft>
            </a:pPr>
            <a:r>
              <a:rPr lang="en-US" sz="1765" dirty="0">
                <a:solidFill>
                  <a:schemeClr val="accent1"/>
                </a:solidFill>
              </a:rPr>
              <a:t>Azure LB</a:t>
            </a:r>
          </a:p>
        </p:txBody>
      </p:sp>
      <p:sp>
        <p:nvSpPr>
          <p:cNvPr id="66" name="Rounded Rectangle 65"/>
          <p:cNvSpPr/>
          <p:nvPr/>
        </p:nvSpPr>
        <p:spPr bwMode="auto">
          <a:xfrm>
            <a:off x="5182650" y="1304541"/>
            <a:ext cx="1494042" cy="896425"/>
          </a:xfrm>
          <a:prstGeom prst="roundRect">
            <a:avLst>
              <a:gd name="adj" fmla="val 0"/>
            </a:avLst>
          </a:prstGeom>
          <a:solidFill>
            <a:srgbClr val="FFFFFF"/>
          </a:solidFill>
          <a:ln w="38100">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89639" tIns="44819" rIns="89639" bIns="44819" numCol="1" rtlCol="0" anchor="b" anchorCtr="0" compatLnSpc="1">
            <a:prstTxWarp prst="textNoShape">
              <a:avLst/>
            </a:prstTxWarp>
          </a:bodyPr>
          <a:lstStyle/>
          <a:p>
            <a:pPr algn="ctr" defTabSz="896091" fontAlgn="base">
              <a:spcBef>
                <a:spcPct val="0"/>
              </a:spcBef>
              <a:spcAft>
                <a:spcPct val="0"/>
              </a:spcAft>
            </a:pPr>
            <a:r>
              <a:rPr lang="en-US" sz="1568" dirty="0">
                <a:solidFill>
                  <a:schemeClr val="accent5"/>
                </a:solidFill>
              </a:rPr>
              <a:t>IIS ARR (LB)</a:t>
            </a:r>
          </a:p>
        </p:txBody>
      </p:sp>
      <p:sp>
        <p:nvSpPr>
          <p:cNvPr id="67" name="Rounded Rectangle 66"/>
          <p:cNvSpPr/>
          <p:nvPr/>
        </p:nvSpPr>
        <p:spPr bwMode="auto">
          <a:xfrm>
            <a:off x="5164864" y="4095544"/>
            <a:ext cx="1494041" cy="1414221"/>
          </a:xfrm>
          <a:prstGeom prst="roundRect">
            <a:avLst>
              <a:gd name="adj" fmla="val 0"/>
            </a:avLst>
          </a:prstGeom>
          <a:solidFill>
            <a:srgbClr val="FFFFFF"/>
          </a:solidFill>
          <a:ln w="38100">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89639" tIns="44819" rIns="89639" bIns="44819" numCol="1" rtlCol="0" anchor="b" anchorCtr="0" compatLnSpc="1">
            <a:prstTxWarp prst="textNoShape">
              <a:avLst/>
            </a:prstTxWarp>
          </a:bodyPr>
          <a:lstStyle/>
          <a:p>
            <a:pPr algn="ctr" defTabSz="896091" fontAlgn="base">
              <a:spcBef>
                <a:spcPct val="0"/>
              </a:spcBef>
              <a:spcAft>
                <a:spcPct val="0"/>
              </a:spcAft>
            </a:pPr>
            <a:r>
              <a:rPr lang="en-US" sz="1568" dirty="0">
                <a:solidFill>
                  <a:schemeClr val="accent5"/>
                </a:solidFill>
              </a:rPr>
              <a:t>Deployment </a:t>
            </a:r>
            <a:br>
              <a:rPr lang="en-US" sz="1568" dirty="0">
                <a:solidFill>
                  <a:schemeClr val="accent5"/>
                </a:solidFill>
              </a:rPr>
            </a:br>
            <a:r>
              <a:rPr lang="en-US" sz="1568" dirty="0">
                <a:solidFill>
                  <a:schemeClr val="accent5"/>
                </a:solidFill>
              </a:rPr>
              <a:t>server(s)</a:t>
            </a:r>
          </a:p>
        </p:txBody>
      </p:sp>
      <p:sp>
        <p:nvSpPr>
          <p:cNvPr id="68" name="Rounded Rectangle 67"/>
          <p:cNvSpPr/>
          <p:nvPr/>
        </p:nvSpPr>
        <p:spPr bwMode="auto">
          <a:xfrm>
            <a:off x="5168422" y="5648579"/>
            <a:ext cx="1490485" cy="805856"/>
          </a:xfrm>
          <a:prstGeom prst="roundRect">
            <a:avLst>
              <a:gd name="adj" fmla="val 0"/>
            </a:avLst>
          </a:prstGeom>
          <a:solidFill>
            <a:srgbClr val="FFFFFF"/>
          </a:solidFill>
          <a:ln w="38100">
            <a:solidFill>
              <a:schemeClr val="accent5"/>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89639" tIns="44819" rIns="89639" bIns="44819" numCol="1" rtlCol="0" anchor="b" anchorCtr="0" compatLnSpc="1">
            <a:prstTxWarp prst="textNoShape">
              <a:avLst/>
            </a:prstTxWarp>
          </a:bodyPr>
          <a:lstStyle/>
          <a:p>
            <a:pPr algn="ctr" defTabSz="896091" fontAlgn="base">
              <a:spcBef>
                <a:spcPct val="0"/>
              </a:spcBef>
              <a:spcAft>
                <a:spcPct val="0"/>
              </a:spcAft>
            </a:pPr>
            <a:r>
              <a:rPr lang="en-US" sz="1568" dirty="0">
                <a:solidFill>
                  <a:schemeClr val="accent5"/>
                </a:solidFill>
              </a:rPr>
              <a:t>API frontend</a:t>
            </a:r>
          </a:p>
        </p:txBody>
      </p:sp>
      <p:sp>
        <p:nvSpPr>
          <p:cNvPr id="4" name="Rectangle 3"/>
          <p:cNvSpPr/>
          <p:nvPr/>
        </p:nvSpPr>
        <p:spPr>
          <a:xfrm>
            <a:off x="7857383" y="2478111"/>
            <a:ext cx="1414670" cy="331899"/>
          </a:xfrm>
          <a:prstGeom prst="rect">
            <a:avLst/>
          </a:prstGeom>
        </p:spPr>
        <p:txBody>
          <a:bodyPr wrap="square">
            <a:spAutoFit/>
          </a:bodyPr>
          <a:lstStyle/>
          <a:p>
            <a:pPr algn="ctr" defTabSz="896091" fontAlgn="base">
              <a:spcBef>
                <a:spcPct val="0"/>
              </a:spcBef>
              <a:spcAft>
                <a:spcPct val="0"/>
              </a:spcAft>
            </a:pPr>
            <a:r>
              <a:rPr lang="en-US" sz="1568" dirty="0">
                <a:solidFill>
                  <a:schemeClr val="accent2"/>
                </a:solidFill>
              </a:rPr>
              <a:t>Web server</a:t>
            </a:r>
          </a:p>
        </p:txBody>
      </p:sp>
      <p:sp>
        <p:nvSpPr>
          <p:cNvPr id="69" name="Rectangle 68"/>
          <p:cNvSpPr/>
          <p:nvPr/>
        </p:nvSpPr>
        <p:spPr bwMode="auto">
          <a:xfrm>
            <a:off x="5190251" y="2409628"/>
            <a:ext cx="1459317" cy="1213909"/>
          </a:xfrm>
          <a:prstGeom prst="rect">
            <a:avLst/>
          </a:prstGeom>
          <a:solidFill>
            <a:srgbClr val="FFFFFF"/>
          </a:solidFill>
          <a:ln w="41275" cap="sq">
            <a:solidFill>
              <a:schemeClr val="accent5"/>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pPr>
            <a:endParaRPr lang="en-US" sz="1568" dirty="0">
              <a:solidFill>
                <a:schemeClr val="accent5"/>
              </a:solidFill>
            </a:endParaRPr>
          </a:p>
        </p:txBody>
      </p:sp>
      <p:sp>
        <p:nvSpPr>
          <p:cNvPr id="14" name="Rounded Rectangle 13"/>
          <p:cNvSpPr/>
          <p:nvPr/>
        </p:nvSpPr>
        <p:spPr bwMode="auto">
          <a:xfrm>
            <a:off x="7579786" y="4762744"/>
            <a:ext cx="1918349" cy="1531392"/>
          </a:xfrm>
          <a:prstGeom prst="roundRect">
            <a:avLst>
              <a:gd name="adj" fmla="val 0"/>
            </a:avLst>
          </a:prstGeom>
          <a:solidFill>
            <a:srgbClr val="FFFFFF"/>
          </a:solidFill>
          <a:ln w="38100">
            <a:solidFill>
              <a:schemeClr val="accent2"/>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89639" tIns="44819" rIns="89639" bIns="44819" numCol="1" rtlCol="0" anchor="b" anchorCtr="0" compatLnSpc="1">
            <a:prstTxWarp prst="textNoShape">
              <a:avLst/>
            </a:prstTxWarp>
          </a:bodyPr>
          <a:lstStyle/>
          <a:p>
            <a:pPr algn="ctr" defTabSz="896091" fontAlgn="base">
              <a:spcBef>
                <a:spcPct val="0"/>
              </a:spcBef>
              <a:spcAft>
                <a:spcPct val="0"/>
              </a:spcAft>
            </a:pPr>
            <a:r>
              <a:rPr lang="en-US" sz="1568" dirty="0">
                <a:solidFill>
                  <a:schemeClr val="accent2"/>
                </a:solidFill>
              </a:rPr>
              <a:t>Storage controller</a:t>
            </a:r>
          </a:p>
        </p:txBody>
      </p:sp>
      <p:sp>
        <p:nvSpPr>
          <p:cNvPr id="17" name="Rectangle 16"/>
          <p:cNvSpPr/>
          <p:nvPr/>
        </p:nvSpPr>
        <p:spPr bwMode="auto">
          <a:xfrm>
            <a:off x="10108792" y="1972311"/>
            <a:ext cx="1421785" cy="1668395"/>
          </a:xfrm>
          <a:prstGeom prst="rect">
            <a:avLst/>
          </a:prstGeom>
          <a:solidFill>
            <a:srgbClr val="FFFFFF"/>
          </a:solidFill>
          <a:ln w="41275" cap="sq">
            <a:solidFill>
              <a:schemeClr val="accent4"/>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accent4"/>
              </a:solidFill>
            </a:endParaRPr>
          </a:p>
        </p:txBody>
      </p:sp>
      <p:sp>
        <p:nvSpPr>
          <p:cNvPr id="20" name="Rectangle 19"/>
          <p:cNvSpPr/>
          <p:nvPr/>
        </p:nvSpPr>
        <p:spPr bwMode="auto">
          <a:xfrm>
            <a:off x="10108792" y="4270955"/>
            <a:ext cx="1421785" cy="1792850"/>
          </a:xfrm>
          <a:prstGeom prst="rect">
            <a:avLst/>
          </a:prstGeom>
          <a:solidFill>
            <a:srgbClr val="FFFFFF"/>
          </a:solidFill>
          <a:ln w="41275" cap="sq">
            <a:solidFill>
              <a:schemeClr val="accent4"/>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rgbClr val="FFC000"/>
              </a:solidFill>
            </a:endParaRPr>
          </a:p>
        </p:txBody>
      </p:sp>
      <p:grpSp>
        <p:nvGrpSpPr>
          <p:cNvPr id="21" name="Group 20"/>
          <p:cNvGrpSpPr/>
          <p:nvPr/>
        </p:nvGrpSpPr>
        <p:grpSpPr>
          <a:xfrm>
            <a:off x="5505681" y="1424781"/>
            <a:ext cx="872041" cy="405906"/>
            <a:chOff x="2938463" y="5086059"/>
            <a:chExt cx="1149351" cy="534987"/>
          </a:xfrm>
          <a:solidFill>
            <a:schemeClr val="accent5"/>
          </a:solidFill>
        </p:grpSpPr>
        <p:sp>
          <p:nvSpPr>
            <p:cNvPr id="22" name="Freeform 19"/>
            <p:cNvSpPr>
              <a:spLocks/>
            </p:cNvSpPr>
            <p:nvPr/>
          </p:nvSpPr>
          <p:spPr bwMode="auto">
            <a:xfrm>
              <a:off x="3054351" y="5086059"/>
              <a:ext cx="1033463" cy="504825"/>
            </a:xfrm>
            <a:custGeom>
              <a:avLst/>
              <a:gdLst>
                <a:gd name="T0" fmla="*/ 921 w 986"/>
                <a:gd name="T1" fmla="*/ 86 h 481"/>
                <a:gd name="T2" fmla="*/ 446 w 986"/>
                <a:gd name="T3" fmla="*/ 5 h 481"/>
                <a:gd name="T4" fmla="*/ 396 w 986"/>
                <a:gd name="T5" fmla="*/ 6 h 481"/>
                <a:gd name="T6" fmla="*/ 0 w 986"/>
                <a:gd name="T7" fmla="*/ 162 h 481"/>
                <a:gd name="T8" fmla="*/ 482 w 986"/>
                <a:gd name="T9" fmla="*/ 264 h 481"/>
                <a:gd name="T10" fmla="*/ 484 w 986"/>
                <a:gd name="T11" fmla="*/ 265 h 481"/>
                <a:gd name="T12" fmla="*/ 486 w 986"/>
                <a:gd name="T13" fmla="*/ 265 h 481"/>
                <a:gd name="T14" fmla="*/ 578 w 986"/>
                <a:gd name="T15" fmla="*/ 382 h 481"/>
                <a:gd name="T16" fmla="*/ 578 w 986"/>
                <a:gd name="T17" fmla="*/ 440 h 481"/>
                <a:gd name="T18" fmla="*/ 573 w 986"/>
                <a:gd name="T19" fmla="*/ 481 h 481"/>
                <a:gd name="T20" fmla="*/ 940 w 986"/>
                <a:gd name="T21" fmla="*/ 265 h 481"/>
                <a:gd name="T22" fmla="*/ 921 w 986"/>
                <a:gd name="T23" fmla="*/ 86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6" h="481">
                  <a:moveTo>
                    <a:pt x="921" y="86"/>
                  </a:moveTo>
                  <a:cubicBezTo>
                    <a:pt x="803" y="61"/>
                    <a:pt x="446" y="5"/>
                    <a:pt x="446" y="5"/>
                  </a:cubicBezTo>
                  <a:cubicBezTo>
                    <a:pt x="427" y="2"/>
                    <a:pt x="413" y="0"/>
                    <a:pt x="396" y="6"/>
                  </a:cubicBezTo>
                  <a:cubicBezTo>
                    <a:pt x="0" y="162"/>
                    <a:pt x="0" y="162"/>
                    <a:pt x="0" y="162"/>
                  </a:cubicBezTo>
                  <a:cubicBezTo>
                    <a:pt x="482" y="264"/>
                    <a:pt x="482" y="264"/>
                    <a:pt x="482" y="264"/>
                  </a:cubicBezTo>
                  <a:cubicBezTo>
                    <a:pt x="484" y="265"/>
                    <a:pt x="484" y="265"/>
                    <a:pt x="484" y="265"/>
                  </a:cubicBezTo>
                  <a:cubicBezTo>
                    <a:pt x="486" y="265"/>
                    <a:pt x="486" y="265"/>
                    <a:pt x="486" y="265"/>
                  </a:cubicBezTo>
                  <a:cubicBezTo>
                    <a:pt x="525" y="277"/>
                    <a:pt x="578" y="294"/>
                    <a:pt x="578" y="382"/>
                  </a:cubicBezTo>
                  <a:cubicBezTo>
                    <a:pt x="578" y="440"/>
                    <a:pt x="578" y="440"/>
                    <a:pt x="578" y="440"/>
                  </a:cubicBezTo>
                  <a:cubicBezTo>
                    <a:pt x="578" y="455"/>
                    <a:pt x="577" y="469"/>
                    <a:pt x="573" y="481"/>
                  </a:cubicBezTo>
                  <a:cubicBezTo>
                    <a:pt x="940" y="265"/>
                    <a:pt x="940" y="265"/>
                    <a:pt x="940" y="265"/>
                  </a:cubicBezTo>
                  <a:cubicBezTo>
                    <a:pt x="986" y="235"/>
                    <a:pt x="982" y="98"/>
                    <a:pt x="921" y="86"/>
                  </a:cubicBezTo>
                  <a:close/>
                </a:path>
              </a:pathLst>
            </a:custGeom>
            <a:grpFill/>
            <a:ln>
              <a:noFill/>
            </a:ln>
          </p:spPr>
          <p:txBody>
            <a:bodyPr vert="horz" wrap="square" lIns="89642" tIns="44821" rIns="89642" bIns="44821" numCol="1" anchor="t" anchorCtr="0" compatLnSpc="1">
              <a:prstTxWarp prst="textNoShape">
                <a:avLst/>
              </a:prstTxWarp>
            </a:bodyPr>
            <a:lstStyle/>
            <a:p>
              <a:endParaRPr lang="en-US" sz="1765">
                <a:solidFill>
                  <a:schemeClr val="accent5"/>
                </a:solidFill>
              </a:endParaRPr>
            </a:p>
          </p:txBody>
        </p:sp>
        <p:sp>
          <p:nvSpPr>
            <p:cNvPr id="23" name="Freeform 20"/>
            <p:cNvSpPr>
              <a:spLocks noEditPoints="1"/>
            </p:cNvSpPr>
            <p:nvPr/>
          </p:nvSpPr>
          <p:spPr bwMode="auto">
            <a:xfrm>
              <a:off x="2938463" y="5284496"/>
              <a:ext cx="679450" cy="336550"/>
            </a:xfrm>
            <a:custGeom>
              <a:avLst/>
              <a:gdLst>
                <a:gd name="T0" fmla="*/ 584 w 648"/>
                <a:gd name="T1" fmla="*/ 115 h 321"/>
                <a:gd name="T2" fmla="*/ 44 w 648"/>
                <a:gd name="T3" fmla="*/ 0 h 321"/>
                <a:gd name="T4" fmla="*/ 0 w 648"/>
                <a:gd name="T5" fmla="*/ 60 h 321"/>
                <a:gd name="T6" fmla="*/ 0 w 648"/>
                <a:gd name="T7" fmla="*/ 127 h 321"/>
                <a:gd name="T8" fmla="*/ 52 w 648"/>
                <a:gd name="T9" fmla="*/ 188 h 321"/>
                <a:gd name="T10" fmla="*/ 597 w 648"/>
                <a:gd name="T11" fmla="*/ 321 h 321"/>
                <a:gd name="T12" fmla="*/ 648 w 648"/>
                <a:gd name="T13" fmla="*/ 251 h 321"/>
                <a:gd name="T14" fmla="*/ 648 w 648"/>
                <a:gd name="T15" fmla="*/ 193 h 321"/>
                <a:gd name="T16" fmla="*/ 584 w 648"/>
                <a:gd name="T17" fmla="*/ 115 h 321"/>
                <a:gd name="T18" fmla="*/ 75 w 648"/>
                <a:gd name="T19" fmla="*/ 135 h 321"/>
                <a:gd name="T20" fmla="*/ 44 w 648"/>
                <a:gd name="T21" fmla="*/ 97 h 321"/>
                <a:gd name="T22" fmla="*/ 75 w 648"/>
                <a:gd name="T23" fmla="*/ 59 h 321"/>
                <a:gd name="T24" fmla="*/ 107 w 648"/>
                <a:gd name="T25" fmla="*/ 97 h 321"/>
                <a:gd name="T26" fmla="*/ 75 w 648"/>
                <a:gd name="T27" fmla="*/ 135 h 321"/>
                <a:gd name="T28" fmla="*/ 351 w 648"/>
                <a:gd name="T29" fmla="*/ 202 h 321"/>
                <a:gd name="T30" fmla="*/ 319 w 648"/>
                <a:gd name="T31" fmla="*/ 164 h 321"/>
                <a:gd name="T32" fmla="*/ 351 w 648"/>
                <a:gd name="T33" fmla="*/ 125 h 321"/>
                <a:gd name="T34" fmla="*/ 382 w 648"/>
                <a:gd name="T35" fmla="*/ 164 h 321"/>
                <a:gd name="T36" fmla="*/ 351 w 648"/>
                <a:gd name="T37" fmla="*/ 202 h 321"/>
                <a:gd name="T38" fmla="*/ 444 w 648"/>
                <a:gd name="T39" fmla="*/ 224 h 321"/>
                <a:gd name="T40" fmla="*/ 413 w 648"/>
                <a:gd name="T41" fmla="*/ 186 h 321"/>
                <a:gd name="T42" fmla="*/ 444 w 648"/>
                <a:gd name="T43" fmla="*/ 148 h 321"/>
                <a:gd name="T44" fmla="*/ 476 w 648"/>
                <a:gd name="T45" fmla="*/ 186 h 321"/>
                <a:gd name="T46" fmla="*/ 444 w 648"/>
                <a:gd name="T47" fmla="*/ 224 h 321"/>
                <a:gd name="T48" fmla="*/ 541 w 648"/>
                <a:gd name="T49" fmla="*/ 247 h 321"/>
                <a:gd name="T50" fmla="*/ 510 w 648"/>
                <a:gd name="T51" fmla="*/ 208 h 321"/>
                <a:gd name="T52" fmla="*/ 541 w 648"/>
                <a:gd name="T53" fmla="*/ 170 h 321"/>
                <a:gd name="T54" fmla="*/ 572 w 648"/>
                <a:gd name="T55" fmla="*/ 208 h 321"/>
                <a:gd name="T56" fmla="*/ 541 w 648"/>
                <a:gd name="T57" fmla="*/ 247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8" h="321">
                  <a:moveTo>
                    <a:pt x="584" y="115"/>
                  </a:moveTo>
                  <a:cubicBezTo>
                    <a:pt x="44" y="0"/>
                    <a:pt x="44" y="0"/>
                    <a:pt x="44" y="0"/>
                  </a:cubicBezTo>
                  <a:cubicBezTo>
                    <a:pt x="10" y="0"/>
                    <a:pt x="0" y="23"/>
                    <a:pt x="0" y="60"/>
                  </a:cubicBezTo>
                  <a:cubicBezTo>
                    <a:pt x="0" y="127"/>
                    <a:pt x="0" y="127"/>
                    <a:pt x="0" y="127"/>
                  </a:cubicBezTo>
                  <a:cubicBezTo>
                    <a:pt x="0" y="165"/>
                    <a:pt x="6" y="177"/>
                    <a:pt x="52" y="188"/>
                  </a:cubicBezTo>
                  <a:cubicBezTo>
                    <a:pt x="597" y="321"/>
                    <a:pt x="597" y="321"/>
                    <a:pt x="597" y="321"/>
                  </a:cubicBezTo>
                  <a:cubicBezTo>
                    <a:pt x="634" y="321"/>
                    <a:pt x="648" y="289"/>
                    <a:pt x="648" y="251"/>
                  </a:cubicBezTo>
                  <a:cubicBezTo>
                    <a:pt x="648" y="193"/>
                    <a:pt x="648" y="193"/>
                    <a:pt x="648" y="193"/>
                  </a:cubicBezTo>
                  <a:cubicBezTo>
                    <a:pt x="648" y="137"/>
                    <a:pt x="623" y="127"/>
                    <a:pt x="584" y="115"/>
                  </a:cubicBezTo>
                  <a:close/>
                  <a:moveTo>
                    <a:pt x="75" y="135"/>
                  </a:moveTo>
                  <a:cubicBezTo>
                    <a:pt x="58" y="135"/>
                    <a:pt x="44" y="118"/>
                    <a:pt x="44" y="97"/>
                  </a:cubicBezTo>
                  <a:cubicBezTo>
                    <a:pt x="44" y="76"/>
                    <a:pt x="58" y="59"/>
                    <a:pt x="75" y="59"/>
                  </a:cubicBezTo>
                  <a:cubicBezTo>
                    <a:pt x="93" y="59"/>
                    <a:pt x="107" y="76"/>
                    <a:pt x="107" y="97"/>
                  </a:cubicBezTo>
                  <a:cubicBezTo>
                    <a:pt x="107" y="118"/>
                    <a:pt x="93" y="135"/>
                    <a:pt x="75" y="135"/>
                  </a:cubicBezTo>
                  <a:close/>
                  <a:moveTo>
                    <a:pt x="351" y="202"/>
                  </a:moveTo>
                  <a:cubicBezTo>
                    <a:pt x="333" y="202"/>
                    <a:pt x="319" y="185"/>
                    <a:pt x="319" y="164"/>
                  </a:cubicBezTo>
                  <a:cubicBezTo>
                    <a:pt x="319" y="143"/>
                    <a:pt x="333" y="125"/>
                    <a:pt x="351" y="125"/>
                  </a:cubicBezTo>
                  <a:cubicBezTo>
                    <a:pt x="368" y="125"/>
                    <a:pt x="382" y="143"/>
                    <a:pt x="382" y="164"/>
                  </a:cubicBezTo>
                  <a:cubicBezTo>
                    <a:pt x="382" y="185"/>
                    <a:pt x="368" y="202"/>
                    <a:pt x="351" y="202"/>
                  </a:cubicBezTo>
                  <a:close/>
                  <a:moveTo>
                    <a:pt x="444" y="224"/>
                  </a:moveTo>
                  <a:cubicBezTo>
                    <a:pt x="427" y="224"/>
                    <a:pt x="413" y="207"/>
                    <a:pt x="413" y="186"/>
                  </a:cubicBezTo>
                  <a:cubicBezTo>
                    <a:pt x="413" y="165"/>
                    <a:pt x="427" y="148"/>
                    <a:pt x="444" y="148"/>
                  </a:cubicBezTo>
                  <a:cubicBezTo>
                    <a:pt x="462" y="148"/>
                    <a:pt x="476" y="165"/>
                    <a:pt x="476" y="186"/>
                  </a:cubicBezTo>
                  <a:cubicBezTo>
                    <a:pt x="476" y="207"/>
                    <a:pt x="462" y="224"/>
                    <a:pt x="444" y="224"/>
                  </a:cubicBezTo>
                  <a:close/>
                  <a:moveTo>
                    <a:pt x="541" y="247"/>
                  </a:moveTo>
                  <a:cubicBezTo>
                    <a:pt x="524" y="247"/>
                    <a:pt x="510" y="230"/>
                    <a:pt x="510" y="208"/>
                  </a:cubicBezTo>
                  <a:cubicBezTo>
                    <a:pt x="510" y="187"/>
                    <a:pt x="524" y="170"/>
                    <a:pt x="541" y="170"/>
                  </a:cubicBezTo>
                  <a:cubicBezTo>
                    <a:pt x="558" y="170"/>
                    <a:pt x="572" y="187"/>
                    <a:pt x="572" y="208"/>
                  </a:cubicBezTo>
                  <a:cubicBezTo>
                    <a:pt x="572" y="230"/>
                    <a:pt x="558" y="247"/>
                    <a:pt x="541" y="247"/>
                  </a:cubicBezTo>
                  <a:close/>
                </a:path>
              </a:pathLst>
            </a:custGeom>
            <a:grpFill/>
            <a:ln>
              <a:noFill/>
            </a:ln>
          </p:spPr>
          <p:txBody>
            <a:bodyPr vert="horz" wrap="square" lIns="89642" tIns="44821" rIns="89642" bIns="44821" numCol="1" anchor="t" anchorCtr="0" compatLnSpc="1">
              <a:prstTxWarp prst="textNoShape">
                <a:avLst/>
              </a:prstTxWarp>
            </a:bodyPr>
            <a:lstStyle/>
            <a:p>
              <a:endParaRPr lang="en-US" sz="1765">
                <a:solidFill>
                  <a:schemeClr val="accent5"/>
                </a:solidFill>
              </a:endParaRPr>
            </a:p>
          </p:txBody>
        </p:sp>
      </p:grpSp>
      <p:sp>
        <p:nvSpPr>
          <p:cNvPr id="26" name="Freeform 28"/>
          <p:cNvSpPr>
            <a:spLocks noChangeAspect="1" noEditPoints="1"/>
          </p:cNvSpPr>
          <p:nvPr/>
        </p:nvSpPr>
        <p:spPr bwMode="gray">
          <a:xfrm>
            <a:off x="5629975" y="4237178"/>
            <a:ext cx="654531" cy="696057"/>
          </a:xfrm>
          <a:custGeom>
            <a:avLst/>
            <a:gdLst>
              <a:gd name="T0" fmla="*/ 1302 w 1483"/>
              <a:gd name="T1" fmla="*/ 290 h 1251"/>
              <a:gd name="T2" fmla="*/ 1011 w 1483"/>
              <a:gd name="T3" fmla="*/ 177 h 1251"/>
              <a:gd name="T4" fmla="*/ 581 w 1483"/>
              <a:gd name="T5" fmla="*/ 0 h 1251"/>
              <a:gd name="T6" fmla="*/ 0 w 1483"/>
              <a:gd name="T7" fmla="*/ 243 h 1251"/>
              <a:gd name="T8" fmla="*/ 942 w 1483"/>
              <a:gd name="T9" fmla="*/ 1029 h 1251"/>
              <a:gd name="T10" fmla="*/ 1252 w 1483"/>
              <a:gd name="T11" fmla="*/ 892 h 1251"/>
              <a:gd name="T12" fmla="*/ 1483 w 1483"/>
              <a:gd name="T13" fmla="*/ 781 h 1251"/>
              <a:gd name="T14" fmla="*/ 600 w 1483"/>
              <a:gd name="T15" fmla="*/ 42 h 1251"/>
              <a:gd name="T16" fmla="*/ 600 w 1483"/>
              <a:gd name="T17" fmla="*/ 80 h 1251"/>
              <a:gd name="T18" fmla="*/ 942 w 1483"/>
              <a:gd name="T19" fmla="*/ 312 h 1251"/>
              <a:gd name="T20" fmla="*/ 583 w 1483"/>
              <a:gd name="T21" fmla="*/ 160 h 1251"/>
              <a:gd name="T22" fmla="*/ 942 w 1483"/>
              <a:gd name="T23" fmla="*/ 467 h 1251"/>
              <a:gd name="T24" fmla="*/ 583 w 1483"/>
              <a:gd name="T25" fmla="*/ 472 h 1251"/>
              <a:gd name="T26" fmla="*/ 583 w 1483"/>
              <a:gd name="T27" fmla="*/ 548 h 1251"/>
              <a:gd name="T28" fmla="*/ 942 w 1483"/>
              <a:gd name="T29" fmla="*/ 626 h 1251"/>
              <a:gd name="T30" fmla="*/ 583 w 1483"/>
              <a:gd name="T31" fmla="*/ 633 h 1251"/>
              <a:gd name="T32" fmla="*/ 942 w 1483"/>
              <a:gd name="T33" fmla="*/ 781 h 1251"/>
              <a:gd name="T34" fmla="*/ 583 w 1483"/>
              <a:gd name="T35" fmla="*/ 944 h 1251"/>
              <a:gd name="T36" fmla="*/ 583 w 1483"/>
              <a:gd name="T37" fmla="*/ 1022 h 1251"/>
              <a:gd name="T38" fmla="*/ 583 w 1483"/>
              <a:gd name="T39" fmla="*/ 1105 h 1251"/>
              <a:gd name="T40" fmla="*/ 583 w 1483"/>
              <a:gd name="T41" fmla="*/ 1178 h 1251"/>
              <a:gd name="T42" fmla="*/ 1252 w 1483"/>
              <a:gd name="T43" fmla="*/ 349 h 1251"/>
              <a:gd name="T44" fmla="*/ 1011 w 1483"/>
              <a:gd name="T45" fmla="*/ 288 h 1251"/>
              <a:gd name="T46" fmla="*/ 1011 w 1483"/>
              <a:gd name="T47" fmla="*/ 340 h 1251"/>
              <a:gd name="T48" fmla="*/ 1252 w 1483"/>
              <a:gd name="T49" fmla="*/ 465 h 1251"/>
              <a:gd name="T50" fmla="*/ 1011 w 1483"/>
              <a:gd name="T51" fmla="*/ 397 h 1251"/>
              <a:gd name="T52" fmla="*/ 1252 w 1483"/>
              <a:gd name="T53" fmla="*/ 571 h 1251"/>
              <a:gd name="T54" fmla="*/ 1011 w 1483"/>
              <a:gd name="T55" fmla="*/ 614 h 1251"/>
              <a:gd name="T56" fmla="*/ 1011 w 1483"/>
              <a:gd name="T57" fmla="*/ 663 h 1251"/>
              <a:gd name="T58" fmla="*/ 1252 w 1483"/>
              <a:gd name="T59" fmla="*/ 685 h 1251"/>
              <a:gd name="T60" fmla="*/ 1011 w 1483"/>
              <a:gd name="T61" fmla="*/ 722 h 1251"/>
              <a:gd name="T62" fmla="*/ 1252 w 1483"/>
              <a:gd name="T63" fmla="*/ 791 h 1251"/>
              <a:gd name="T64" fmla="*/ 1011 w 1483"/>
              <a:gd name="T65" fmla="*/ 989 h 1251"/>
              <a:gd name="T66" fmla="*/ 1252 w 1483"/>
              <a:gd name="T67" fmla="*/ 864 h 1251"/>
              <a:gd name="T68" fmla="*/ 1476 w 1483"/>
              <a:gd name="T69" fmla="*/ 401 h 1251"/>
              <a:gd name="T70" fmla="*/ 1311 w 1483"/>
              <a:gd name="T71" fmla="*/ 309 h 1251"/>
              <a:gd name="T72" fmla="*/ 1302 w 1483"/>
              <a:gd name="T73" fmla="*/ 824 h 1251"/>
              <a:gd name="T74" fmla="*/ 1481 w 1483"/>
              <a:gd name="T75" fmla="*/ 715 h 1251"/>
              <a:gd name="T76" fmla="*/ 1481 w 1483"/>
              <a:gd name="T77" fmla="*/ 692 h 1251"/>
              <a:gd name="T78" fmla="*/ 1302 w 1483"/>
              <a:gd name="T79" fmla="*/ 706 h 1251"/>
              <a:gd name="T80" fmla="*/ 1481 w 1483"/>
              <a:gd name="T81" fmla="*/ 666 h 1251"/>
              <a:gd name="T82" fmla="*/ 1302 w 1483"/>
              <a:gd name="T83" fmla="*/ 595 h 1251"/>
              <a:gd name="T84" fmla="*/ 1481 w 1483"/>
              <a:gd name="T85" fmla="*/ 567 h 1251"/>
              <a:gd name="T86" fmla="*/ 1481 w 1483"/>
              <a:gd name="T87" fmla="*/ 543 h 1251"/>
              <a:gd name="T88" fmla="*/ 1302 w 1483"/>
              <a:gd name="T89" fmla="*/ 479 h 1251"/>
              <a:gd name="T90" fmla="*/ 1481 w 1483"/>
              <a:gd name="T91" fmla="*/ 517 h 1251"/>
              <a:gd name="T92" fmla="*/ 1302 w 1483"/>
              <a:gd name="T93" fmla="*/ 368 h 1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83" h="1251">
                <a:moveTo>
                  <a:pt x="1481" y="425"/>
                </a:moveTo>
                <a:lnTo>
                  <a:pt x="1481" y="394"/>
                </a:lnTo>
                <a:lnTo>
                  <a:pt x="1302" y="290"/>
                </a:lnTo>
                <a:lnTo>
                  <a:pt x="1252" y="304"/>
                </a:lnTo>
                <a:lnTo>
                  <a:pt x="1252" y="316"/>
                </a:lnTo>
                <a:lnTo>
                  <a:pt x="1011" y="177"/>
                </a:lnTo>
                <a:lnTo>
                  <a:pt x="942" y="200"/>
                </a:lnTo>
                <a:lnTo>
                  <a:pt x="942" y="208"/>
                </a:lnTo>
                <a:lnTo>
                  <a:pt x="581" y="0"/>
                </a:lnTo>
                <a:lnTo>
                  <a:pt x="26" y="177"/>
                </a:lnTo>
                <a:lnTo>
                  <a:pt x="26" y="236"/>
                </a:lnTo>
                <a:lnTo>
                  <a:pt x="0" y="243"/>
                </a:lnTo>
                <a:lnTo>
                  <a:pt x="0" y="1067"/>
                </a:lnTo>
                <a:lnTo>
                  <a:pt x="560" y="1251"/>
                </a:lnTo>
                <a:lnTo>
                  <a:pt x="942" y="1029"/>
                </a:lnTo>
                <a:lnTo>
                  <a:pt x="942" y="1041"/>
                </a:lnTo>
                <a:lnTo>
                  <a:pt x="994" y="1041"/>
                </a:lnTo>
                <a:lnTo>
                  <a:pt x="1252" y="892"/>
                </a:lnTo>
                <a:lnTo>
                  <a:pt x="1252" y="895"/>
                </a:lnTo>
                <a:lnTo>
                  <a:pt x="1290" y="895"/>
                </a:lnTo>
                <a:lnTo>
                  <a:pt x="1483" y="781"/>
                </a:lnTo>
                <a:lnTo>
                  <a:pt x="1483" y="427"/>
                </a:lnTo>
                <a:lnTo>
                  <a:pt x="1481" y="425"/>
                </a:lnTo>
                <a:close/>
                <a:moveTo>
                  <a:pt x="600" y="42"/>
                </a:moveTo>
                <a:lnTo>
                  <a:pt x="942" y="229"/>
                </a:lnTo>
                <a:lnTo>
                  <a:pt x="942" y="255"/>
                </a:lnTo>
                <a:lnTo>
                  <a:pt x="600" y="80"/>
                </a:lnTo>
                <a:lnTo>
                  <a:pt x="600" y="42"/>
                </a:lnTo>
                <a:close/>
                <a:moveTo>
                  <a:pt x="583" y="160"/>
                </a:moveTo>
                <a:lnTo>
                  <a:pt x="942" y="312"/>
                </a:lnTo>
                <a:lnTo>
                  <a:pt x="942" y="363"/>
                </a:lnTo>
                <a:lnTo>
                  <a:pt x="583" y="234"/>
                </a:lnTo>
                <a:lnTo>
                  <a:pt x="583" y="160"/>
                </a:lnTo>
                <a:close/>
                <a:moveTo>
                  <a:pt x="583" y="316"/>
                </a:moveTo>
                <a:lnTo>
                  <a:pt x="942" y="418"/>
                </a:lnTo>
                <a:lnTo>
                  <a:pt x="942" y="467"/>
                </a:lnTo>
                <a:lnTo>
                  <a:pt x="583" y="394"/>
                </a:lnTo>
                <a:lnTo>
                  <a:pt x="583" y="316"/>
                </a:lnTo>
                <a:close/>
                <a:moveTo>
                  <a:pt x="583" y="472"/>
                </a:moveTo>
                <a:lnTo>
                  <a:pt x="942" y="524"/>
                </a:lnTo>
                <a:lnTo>
                  <a:pt x="942" y="571"/>
                </a:lnTo>
                <a:lnTo>
                  <a:pt x="583" y="548"/>
                </a:lnTo>
                <a:lnTo>
                  <a:pt x="583" y="472"/>
                </a:lnTo>
                <a:close/>
                <a:moveTo>
                  <a:pt x="583" y="633"/>
                </a:moveTo>
                <a:lnTo>
                  <a:pt x="942" y="626"/>
                </a:lnTo>
                <a:lnTo>
                  <a:pt x="942" y="678"/>
                </a:lnTo>
                <a:lnTo>
                  <a:pt x="583" y="706"/>
                </a:lnTo>
                <a:lnTo>
                  <a:pt x="583" y="633"/>
                </a:lnTo>
                <a:close/>
                <a:moveTo>
                  <a:pt x="583" y="789"/>
                </a:moveTo>
                <a:lnTo>
                  <a:pt x="942" y="732"/>
                </a:lnTo>
                <a:lnTo>
                  <a:pt x="942" y="781"/>
                </a:lnTo>
                <a:lnTo>
                  <a:pt x="583" y="862"/>
                </a:lnTo>
                <a:lnTo>
                  <a:pt x="583" y="789"/>
                </a:lnTo>
                <a:close/>
                <a:moveTo>
                  <a:pt x="583" y="944"/>
                </a:moveTo>
                <a:lnTo>
                  <a:pt x="942" y="838"/>
                </a:lnTo>
                <a:lnTo>
                  <a:pt x="942" y="885"/>
                </a:lnTo>
                <a:lnTo>
                  <a:pt x="583" y="1022"/>
                </a:lnTo>
                <a:lnTo>
                  <a:pt x="583" y="944"/>
                </a:lnTo>
                <a:close/>
                <a:moveTo>
                  <a:pt x="583" y="1178"/>
                </a:moveTo>
                <a:lnTo>
                  <a:pt x="583" y="1105"/>
                </a:lnTo>
                <a:lnTo>
                  <a:pt x="942" y="940"/>
                </a:lnTo>
                <a:lnTo>
                  <a:pt x="942" y="992"/>
                </a:lnTo>
                <a:lnTo>
                  <a:pt x="583" y="1178"/>
                </a:lnTo>
                <a:close/>
                <a:moveTo>
                  <a:pt x="1023" y="208"/>
                </a:moveTo>
                <a:lnTo>
                  <a:pt x="1252" y="333"/>
                </a:lnTo>
                <a:lnTo>
                  <a:pt x="1252" y="349"/>
                </a:lnTo>
                <a:lnTo>
                  <a:pt x="1023" y="234"/>
                </a:lnTo>
                <a:lnTo>
                  <a:pt x="1023" y="208"/>
                </a:lnTo>
                <a:close/>
                <a:moveTo>
                  <a:pt x="1011" y="288"/>
                </a:moveTo>
                <a:lnTo>
                  <a:pt x="1252" y="389"/>
                </a:lnTo>
                <a:lnTo>
                  <a:pt x="1252" y="427"/>
                </a:lnTo>
                <a:lnTo>
                  <a:pt x="1011" y="340"/>
                </a:lnTo>
                <a:lnTo>
                  <a:pt x="1011" y="288"/>
                </a:lnTo>
                <a:close/>
                <a:moveTo>
                  <a:pt x="1011" y="397"/>
                </a:moveTo>
                <a:lnTo>
                  <a:pt x="1252" y="465"/>
                </a:lnTo>
                <a:lnTo>
                  <a:pt x="1252" y="498"/>
                </a:lnTo>
                <a:lnTo>
                  <a:pt x="1011" y="448"/>
                </a:lnTo>
                <a:lnTo>
                  <a:pt x="1011" y="397"/>
                </a:lnTo>
                <a:close/>
                <a:moveTo>
                  <a:pt x="1011" y="503"/>
                </a:moveTo>
                <a:lnTo>
                  <a:pt x="1252" y="538"/>
                </a:lnTo>
                <a:lnTo>
                  <a:pt x="1252" y="571"/>
                </a:lnTo>
                <a:lnTo>
                  <a:pt x="1011" y="555"/>
                </a:lnTo>
                <a:lnTo>
                  <a:pt x="1011" y="503"/>
                </a:lnTo>
                <a:close/>
                <a:moveTo>
                  <a:pt x="1011" y="614"/>
                </a:moveTo>
                <a:lnTo>
                  <a:pt x="1252" y="609"/>
                </a:lnTo>
                <a:lnTo>
                  <a:pt x="1252" y="645"/>
                </a:lnTo>
                <a:lnTo>
                  <a:pt x="1011" y="663"/>
                </a:lnTo>
                <a:lnTo>
                  <a:pt x="1011" y="614"/>
                </a:lnTo>
                <a:close/>
                <a:moveTo>
                  <a:pt x="1011" y="722"/>
                </a:moveTo>
                <a:lnTo>
                  <a:pt x="1252" y="685"/>
                </a:lnTo>
                <a:lnTo>
                  <a:pt x="1252" y="718"/>
                </a:lnTo>
                <a:lnTo>
                  <a:pt x="1011" y="772"/>
                </a:lnTo>
                <a:lnTo>
                  <a:pt x="1011" y="722"/>
                </a:lnTo>
                <a:close/>
                <a:moveTo>
                  <a:pt x="1011" y="829"/>
                </a:moveTo>
                <a:lnTo>
                  <a:pt x="1252" y="756"/>
                </a:lnTo>
                <a:lnTo>
                  <a:pt x="1252" y="791"/>
                </a:lnTo>
                <a:lnTo>
                  <a:pt x="1011" y="883"/>
                </a:lnTo>
                <a:lnTo>
                  <a:pt x="1011" y="829"/>
                </a:lnTo>
                <a:close/>
                <a:moveTo>
                  <a:pt x="1011" y="989"/>
                </a:moveTo>
                <a:lnTo>
                  <a:pt x="1011" y="940"/>
                </a:lnTo>
                <a:lnTo>
                  <a:pt x="1252" y="829"/>
                </a:lnTo>
                <a:lnTo>
                  <a:pt x="1252" y="864"/>
                </a:lnTo>
                <a:lnTo>
                  <a:pt x="1011" y="989"/>
                </a:lnTo>
                <a:close/>
                <a:moveTo>
                  <a:pt x="1311" y="309"/>
                </a:moveTo>
                <a:lnTo>
                  <a:pt x="1476" y="401"/>
                </a:lnTo>
                <a:lnTo>
                  <a:pt x="1476" y="413"/>
                </a:lnTo>
                <a:lnTo>
                  <a:pt x="1311" y="328"/>
                </a:lnTo>
                <a:lnTo>
                  <a:pt x="1311" y="309"/>
                </a:lnTo>
                <a:close/>
                <a:moveTo>
                  <a:pt x="1481" y="767"/>
                </a:moveTo>
                <a:lnTo>
                  <a:pt x="1302" y="859"/>
                </a:lnTo>
                <a:lnTo>
                  <a:pt x="1302" y="824"/>
                </a:lnTo>
                <a:lnTo>
                  <a:pt x="1481" y="741"/>
                </a:lnTo>
                <a:lnTo>
                  <a:pt x="1481" y="767"/>
                </a:lnTo>
                <a:close/>
                <a:moveTo>
                  <a:pt x="1481" y="715"/>
                </a:moveTo>
                <a:lnTo>
                  <a:pt x="1302" y="784"/>
                </a:lnTo>
                <a:lnTo>
                  <a:pt x="1302" y="746"/>
                </a:lnTo>
                <a:lnTo>
                  <a:pt x="1481" y="692"/>
                </a:lnTo>
                <a:lnTo>
                  <a:pt x="1481" y="715"/>
                </a:lnTo>
                <a:close/>
                <a:moveTo>
                  <a:pt x="1481" y="666"/>
                </a:moveTo>
                <a:lnTo>
                  <a:pt x="1302" y="706"/>
                </a:lnTo>
                <a:lnTo>
                  <a:pt x="1302" y="670"/>
                </a:lnTo>
                <a:lnTo>
                  <a:pt x="1481" y="642"/>
                </a:lnTo>
                <a:lnTo>
                  <a:pt x="1481" y="666"/>
                </a:lnTo>
                <a:close/>
                <a:moveTo>
                  <a:pt x="1481" y="616"/>
                </a:moveTo>
                <a:lnTo>
                  <a:pt x="1302" y="630"/>
                </a:lnTo>
                <a:lnTo>
                  <a:pt x="1302" y="595"/>
                </a:lnTo>
                <a:lnTo>
                  <a:pt x="1481" y="593"/>
                </a:lnTo>
                <a:lnTo>
                  <a:pt x="1481" y="616"/>
                </a:lnTo>
                <a:close/>
                <a:moveTo>
                  <a:pt x="1481" y="567"/>
                </a:moveTo>
                <a:lnTo>
                  <a:pt x="1302" y="555"/>
                </a:lnTo>
                <a:lnTo>
                  <a:pt x="1302" y="519"/>
                </a:lnTo>
                <a:lnTo>
                  <a:pt x="1481" y="543"/>
                </a:lnTo>
                <a:lnTo>
                  <a:pt x="1481" y="567"/>
                </a:lnTo>
                <a:close/>
                <a:moveTo>
                  <a:pt x="1481" y="517"/>
                </a:moveTo>
                <a:lnTo>
                  <a:pt x="1302" y="479"/>
                </a:lnTo>
                <a:lnTo>
                  <a:pt x="1302" y="444"/>
                </a:lnTo>
                <a:lnTo>
                  <a:pt x="1481" y="493"/>
                </a:lnTo>
                <a:lnTo>
                  <a:pt x="1481" y="517"/>
                </a:lnTo>
                <a:close/>
                <a:moveTo>
                  <a:pt x="1481" y="467"/>
                </a:moveTo>
                <a:lnTo>
                  <a:pt x="1302" y="404"/>
                </a:lnTo>
                <a:lnTo>
                  <a:pt x="1302" y="368"/>
                </a:lnTo>
                <a:lnTo>
                  <a:pt x="1481" y="444"/>
                </a:lnTo>
                <a:lnTo>
                  <a:pt x="1481" y="467"/>
                </a:lnTo>
                <a:close/>
              </a:path>
            </a:pathLst>
          </a:custGeom>
          <a:solidFill>
            <a:schemeClr val="accent5"/>
          </a:solidFill>
          <a:ln>
            <a:noFill/>
          </a:ln>
          <a:extLst/>
        </p:spPr>
        <p:txBody>
          <a:bodyPr vert="horz" wrap="square" lIns="89642" tIns="44821" rIns="89642" bIns="44821" numCol="1" anchor="t" anchorCtr="0" compatLnSpc="1">
            <a:prstTxWarp prst="textNoShape">
              <a:avLst/>
            </a:prstTxWarp>
          </a:bodyPr>
          <a:lstStyle/>
          <a:p>
            <a:pPr defTabSz="896386"/>
            <a:endParaRPr lang="en-US" sz="1765">
              <a:solidFill>
                <a:schemeClr val="accent5"/>
              </a:solidFill>
            </a:endParaRPr>
          </a:p>
        </p:txBody>
      </p:sp>
      <p:sp>
        <p:nvSpPr>
          <p:cNvPr id="29" name="Freeform 25"/>
          <p:cNvSpPr>
            <a:spLocks noEditPoints="1"/>
          </p:cNvSpPr>
          <p:nvPr/>
        </p:nvSpPr>
        <p:spPr bwMode="auto">
          <a:xfrm>
            <a:off x="8007897" y="5096840"/>
            <a:ext cx="1057479" cy="767760"/>
          </a:xfrm>
          <a:custGeom>
            <a:avLst/>
            <a:gdLst>
              <a:gd name="T0" fmla="*/ 325 w 325"/>
              <a:gd name="T1" fmla="*/ 124 h 236"/>
              <a:gd name="T2" fmla="*/ 16 w 325"/>
              <a:gd name="T3" fmla="*/ 123 h 236"/>
              <a:gd name="T4" fmla="*/ 20 w 325"/>
              <a:gd name="T5" fmla="*/ 99 h 236"/>
              <a:gd name="T6" fmla="*/ 30 w 325"/>
              <a:gd name="T7" fmla="*/ 99 h 236"/>
              <a:gd name="T8" fmla="*/ 35 w 325"/>
              <a:gd name="T9" fmla="*/ 105 h 236"/>
              <a:gd name="T10" fmla="*/ 41 w 325"/>
              <a:gd name="T11" fmla="*/ 119 h 236"/>
              <a:gd name="T12" fmla="*/ 45 w 325"/>
              <a:gd name="T13" fmla="*/ 103 h 236"/>
              <a:gd name="T14" fmla="*/ 58 w 325"/>
              <a:gd name="T15" fmla="*/ 109 h 236"/>
              <a:gd name="T16" fmla="*/ 67 w 325"/>
              <a:gd name="T17" fmla="*/ 109 h 236"/>
              <a:gd name="T18" fmla="*/ 73 w 325"/>
              <a:gd name="T19" fmla="*/ 115 h 236"/>
              <a:gd name="T20" fmla="*/ 69 w 325"/>
              <a:gd name="T21" fmla="*/ 99 h 236"/>
              <a:gd name="T22" fmla="*/ 82 w 325"/>
              <a:gd name="T23" fmla="*/ 113 h 236"/>
              <a:gd name="T24" fmla="*/ 96 w 325"/>
              <a:gd name="T25" fmla="*/ 119 h 236"/>
              <a:gd name="T26" fmla="*/ 105 w 325"/>
              <a:gd name="T27" fmla="*/ 119 h 236"/>
              <a:gd name="T28" fmla="*/ 101 w 325"/>
              <a:gd name="T29" fmla="*/ 95 h 236"/>
              <a:gd name="T30" fmla="*/ 107 w 325"/>
              <a:gd name="T31" fmla="*/ 109 h 236"/>
              <a:gd name="T32" fmla="*/ 120 w 325"/>
              <a:gd name="T33" fmla="*/ 123 h 236"/>
              <a:gd name="T34" fmla="*/ 124 w 325"/>
              <a:gd name="T35" fmla="*/ 99 h 236"/>
              <a:gd name="T36" fmla="*/ 133 w 325"/>
              <a:gd name="T37" fmla="*/ 99 h 236"/>
              <a:gd name="T38" fmla="*/ 139 w 325"/>
              <a:gd name="T39" fmla="*/ 105 h 236"/>
              <a:gd name="T40" fmla="*/ 146 w 325"/>
              <a:gd name="T41" fmla="*/ 95 h 236"/>
              <a:gd name="T42" fmla="*/ 315 w 325"/>
              <a:gd name="T43" fmla="*/ 185 h 236"/>
              <a:gd name="T44" fmla="*/ 20 w 325"/>
              <a:gd name="T45" fmla="*/ 171 h 236"/>
              <a:gd name="T46" fmla="*/ 30 w 325"/>
              <a:gd name="T47" fmla="*/ 171 h 236"/>
              <a:gd name="T48" fmla="*/ 26 w 325"/>
              <a:gd name="T49" fmla="*/ 147 h 236"/>
              <a:gd name="T50" fmla="*/ 31 w 325"/>
              <a:gd name="T51" fmla="*/ 161 h 236"/>
              <a:gd name="T52" fmla="*/ 45 w 325"/>
              <a:gd name="T53" fmla="*/ 175 h 236"/>
              <a:gd name="T54" fmla="*/ 49 w 325"/>
              <a:gd name="T55" fmla="*/ 151 h 236"/>
              <a:gd name="T56" fmla="*/ 58 w 325"/>
              <a:gd name="T57" fmla="*/ 151 h 236"/>
              <a:gd name="T58" fmla="*/ 63 w 325"/>
              <a:gd name="T59" fmla="*/ 157 h 236"/>
              <a:gd name="T60" fmla="*/ 69 w 325"/>
              <a:gd name="T61" fmla="*/ 171 h 236"/>
              <a:gd name="T62" fmla="*/ 73 w 325"/>
              <a:gd name="T63" fmla="*/ 155 h 236"/>
              <a:gd name="T64" fmla="*/ 86 w 325"/>
              <a:gd name="T65" fmla="*/ 161 h 236"/>
              <a:gd name="T66" fmla="*/ 96 w 325"/>
              <a:gd name="T67" fmla="*/ 161 h 236"/>
              <a:gd name="T68" fmla="*/ 101 w 325"/>
              <a:gd name="T69" fmla="*/ 167 h 236"/>
              <a:gd name="T70" fmla="*/ 97 w 325"/>
              <a:gd name="T71" fmla="*/ 151 h 236"/>
              <a:gd name="T72" fmla="*/ 111 w 325"/>
              <a:gd name="T73" fmla="*/ 165 h 236"/>
              <a:gd name="T74" fmla="*/ 124 w 325"/>
              <a:gd name="T75" fmla="*/ 171 h 236"/>
              <a:gd name="T76" fmla="*/ 133 w 325"/>
              <a:gd name="T77" fmla="*/ 171 h 236"/>
              <a:gd name="T78" fmla="*/ 129 w 325"/>
              <a:gd name="T79" fmla="*/ 147 h 236"/>
              <a:gd name="T80" fmla="*/ 135 w 325"/>
              <a:gd name="T81" fmla="*/ 161 h 236"/>
              <a:gd name="T82" fmla="*/ 146 w 325"/>
              <a:gd name="T83" fmla="*/ 175 h 236"/>
              <a:gd name="T84" fmla="*/ 9 w 325"/>
              <a:gd name="T85" fmla="*/ 236 h 236"/>
              <a:gd name="T86" fmla="*/ 20 w 325"/>
              <a:gd name="T87" fmla="*/ 213 h 236"/>
              <a:gd name="T88" fmla="*/ 26 w 325"/>
              <a:gd name="T89" fmla="*/ 218 h 236"/>
              <a:gd name="T90" fmla="*/ 22 w 325"/>
              <a:gd name="T91" fmla="*/ 203 h 236"/>
              <a:gd name="T92" fmla="*/ 35 w 325"/>
              <a:gd name="T93" fmla="*/ 217 h 236"/>
              <a:gd name="T94" fmla="*/ 49 w 325"/>
              <a:gd name="T95" fmla="*/ 222 h 236"/>
              <a:gd name="T96" fmla="*/ 58 w 325"/>
              <a:gd name="T97" fmla="*/ 222 h 236"/>
              <a:gd name="T98" fmla="*/ 54 w 325"/>
              <a:gd name="T99" fmla="*/ 199 h 236"/>
              <a:gd name="T100" fmla="*/ 59 w 325"/>
              <a:gd name="T101" fmla="*/ 213 h 236"/>
              <a:gd name="T102" fmla="*/ 73 w 325"/>
              <a:gd name="T103" fmla="*/ 226 h 236"/>
              <a:gd name="T104" fmla="*/ 77 w 325"/>
              <a:gd name="T105" fmla="*/ 203 h 236"/>
              <a:gd name="T106" fmla="*/ 86 w 325"/>
              <a:gd name="T107" fmla="*/ 203 h 236"/>
              <a:gd name="T108" fmla="*/ 92 w 325"/>
              <a:gd name="T109" fmla="*/ 209 h 236"/>
              <a:gd name="T110" fmla="*/ 97 w 325"/>
              <a:gd name="T111" fmla="*/ 222 h 236"/>
              <a:gd name="T112" fmla="*/ 101 w 325"/>
              <a:gd name="T113" fmla="*/ 207 h 236"/>
              <a:gd name="T114" fmla="*/ 115 w 325"/>
              <a:gd name="T115" fmla="*/ 213 h 236"/>
              <a:gd name="T116" fmla="*/ 124 w 325"/>
              <a:gd name="T117" fmla="*/ 213 h 236"/>
              <a:gd name="T118" fmla="*/ 129 w 325"/>
              <a:gd name="T119" fmla="*/ 218 h 236"/>
              <a:gd name="T120" fmla="*/ 125 w 325"/>
              <a:gd name="T121" fmla="*/ 203 h 236"/>
              <a:gd name="T122" fmla="*/ 139 w 325"/>
              <a:gd name="T123" fmla="*/ 217 h 236"/>
              <a:gd name="T124" fmla="*/ 300 w 325"/>
              <a:gd name="T125" fmla="*/ 22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236">
                <a:moveTo>
                  <a:pt x="0" y="84"/>
                </a:moveTo>
                <a:cubicBezTo>
                  <a:pt x="0" y="84"/>
                  <a:pt x="0" y="84"/>
                  <a:pt x="22" y="9"/>
                </a:cubicBezTo>
                <a:cubicBezTo>
                  <a:pt x="23" y="4"/>
                  <a:pt x="26" y="0"/>
                  <a:pt x="31" y="0"/>
                </a:cubicBezTo>
                <a:cubicBezTo>
                  <a:pt x="31" y="0"/>
                  <a:pt x="31" y="0"/>
                  <a:pt x="294" y="0"/>
                </a:cubicBezTo>
                <a:cubicBezTo>
                  <a:pt x="299" y="0"/>
                  <a:pt x="301" y="5"/>
                  <a:pt x="303" y="9"/>
                </a:cubicBezTo>
                <a:cubicBezTo>
                  <a:pt x="303" y="9"/>
                  <a:pt x="303" y="9"/>
                  <a:pt x="325" y="84"/>
                </a:cubicBezTo>
                <a:cubicBezTo>
                  <a:pt x="322" y="81"/>
                  <a:pt x="319" y="80"/>
                  <a:pt x="315" y="80"/>
                </a:cubicBezTo>
                <a:cubicBezTo>
                  <a:pt x="315" y="80"/>
                  <a:pt x="315" y="80"/>
                  <a:pt x="9" y="80"/>
                </a:cubicBezTo>
                <a:cubicBezTo>
                  <a:pt x="6" y="80"/>
                  <a:pt x="2" y="81"/>
                  <a:pt x="0" y="84"/>
                </a:cubicBezTo>
                <a:close/>
                <a:moveTo>
                  <a:pt x="325" y="94"/>
                </a:moveTo>
                <a:cubicBezTo>
                  <a:pt x="325" y="124"/>
                  <a:pt x="325" y="124"/>
                  <a:pt x="325" y="124"/>
                </a:cubicBezTo>
                <a:cubicBezTo>
                  <a:pt x="325" y="129"/>
                  <a:pt x="320" y="133"/>
                  <a:pt x="315" y="133"/>
                </a:cubicBezTo>
                <a:cubicBezTo>
                  <a:pt x="9" y="133"/>
                  <a:pt x="9" y="133"/>
                  <a:pt x="9" y="133"/>
                </a:cubicBezTo>
                <a:cubicBezTo>
                  <a:pt x="4" y="133"/>
                  <a:pt x="0" y="129"/>
                  <a:pt x="0" y="124"/>
                </a:cubicBezTo>
                <a:cubicBezTo>
                  <a:pt x="0" y="94"/>
                  <a:pt x="0" y="94"/>
                  <a:pt x="0" y="94"/>
                </a:cubicBezTo>
                <a:cubicBezTo>
                  <a:pt x="0" y="89"/>
                  <a:pt x="4" y="85"/>
                  <a:pt x="9" y="85"/>
                </a:cubicBezTo>
                <a:cubicBezTo>
                  <a:pt x="315" y="85"/>
                  <a:pt x="315" y="85"/>
                  <a:pt x="315" y="85"/>
                </a:cubicBezTo>
                <a:cubicBezTo>
                  <a:pt x="320" y="85"/>
                  <a:pt x="325" y="89"/>
                  <a:pt x="325" y="94"/>
                </a:cubicBezTo>
                <a:close/>
                <a:moveTo>
                  <a:pt x="20" y="119"/>
                </a:moveTo>
                <a:cubicBezTo>
                  <a:pt x="20" y="117"/>
                  <a:pt x="19" y="115"/>
                  <a:pt x="16" y="115"/>
                </a:cubicBezTo>
                <a:cubicBezTo>
                  <a:pt x="14" y="115"/>
                  <a:pt x="12" y="117"/>
                  <a:pt x="12" y="119"/>
                </a:cubicBezTo>
                <a:cubicBezTo>
                  <a:pt x="12" y="121"/>
                  <a:pt x="14" y="123"/>
                  <a:pt x="16" y="123"/>
                </a:cubicBezTo>
                <a:cubicBezTo>
                  <a:pt x="19" y="123"/>
                  <a:pt x="20" y="121"/>
                  <a:pt x="20" y="119"/>
                </a:cubicBezTo>
                <a:close/>
                <a:moveTo>
                  <a:pt x="20" y="109"/>
                </a:moveTo>
                <a:cubicBezTo>
                  <a:pt x="20" y="107"/>
                  <a:pt x="19" y="105"/>
                  <a:pt x="16" y="105"/>
                </a:cubicBezTo>
                <a:cubicBezTo>
                  <a:pt x="14" y="105"/>
                  <a:pt x="12" y="107"/>
                  <a:pt x="12" y="109"/>
                </a:cubicBezTo>
                <a:cubicBezTo>
                  <a:pt x="12" y="111"/>
                  <a:pt x="14" y="113"/>
                  <a:pt x="16" y="113"/>
                </a:cubicBezTo>
                <a:cubicBezTo>
                  <a:pt x="19" y="113"/>
                  <a:pt x="20" y="111"/>
                  <a:pt x="20" y="109"/>
                </a:cubicBezTo>
                <a:close/>
                <a:moveTo>
                  <a:pt x="20" y="99"/>
                </a:moveTo>
                <a:cubicBezTo>
                  <a:pt x="20" y="97"/>
                  <a:pt x="19" y="95"/>
                  <a:pt x="16" y="95"/>
                </a:cubicBezTo>
                <a:cubicBezTo>
                  <a:pt x="14" y="95"/>
                  <a:pt x="12" y="97"/>
                  <a:pt x="12" y="99"/>
                </a:cubicBezTo>
                <a:cubicBezTo>
                  <a:pt x="12" y="101"/>
                  <a:pt x="14" y="103"/>
                  <a:pt x="16" y="103"/>
                </a:cubicBezTo>
                <a:cubicBezTo>
                  <a:pt x="19" y="103"/>
                  <a:pt x="20" y="101"/>
                  <a:pt x="20" y="99"/>
                </a:cubicBezTo>
                <a:close/>
                <a:moveTo>
                  <a:pt x="30" y="119"/>
                </a:moveTo>
                <a:cubicBezTo>
                  <a:pt x="30" y="117"/>
                  <a:pt x="28" y="115"/>
                  <a:pt x="26" y="115"/>
                </a:cubicBezTo>
                <a:cubicBezTo>
                  <a:pt x="24" y="115"/>
                  <a:pt x="22" y="117"/>
                  <a:pt x="22" y="119"/>
                </a:cubicBezTo>
                <a:cubicBezTo>
                  <a:pt x="22" y="121"/>
                  <a:pt x="24" y="123"/>
                  <a:pt x="26" y="123"/>
                </a:cubicBezTo>
                <a:cubicBezTo>
                  <a:pt x="28" y="123"/>
                  <a:pt x="30" y="121"/>
                  <a:pt x="30" y="119"/>
                </a:cubicBezTo>
                <a:close/>
                <a:moveTo>
                  <a:pt x="30" y="109"/>
                </a:moveTo>
                <a:cubicBezTo>
                  <a:pt x="30" y="107"/>
                  <a:pt x="28" y="105"/>
                  <a:pt x="26" y="105"/>
                </a:cubicBezTo>
                <a:cubicBezTo>
                  <a:pt x="24" y="105"/>
                  <a:pt x="22" y="107"/>
                  <a:pt x="22" y="109"/>
                </a:cubicBezTo>
                <a:cubicBezTo>
                  <a:pt x="22" y="111"/>
                  <a:pt x="24" y="113"/>
                  <a:pt x="26" y="113"/>
                </a:cubicBezTo>
                <a:cubicBezTo>
                  <a:pt x="28" y="113"/>
                  <a:pt x="30" y="111"/>
                  <a:pt x="30" y="109"/>
                </a:cubicBezTo>
                <a:close/>
                <a:moveTo>
                  <a:pt x="30" y="99"/>
                </a:moveTo>
                <a:cubicBezTo>
                  <a:pt x="30" y="97"/>
                  <a:pt x="28" y="95"/>
                  <a:pt x="26" y="95"/>
                </a:cubicBezTo>
                <a:cubicBezTo>
                  <a:pt x="24" y="95"/>
                  <a:pt x="22" y="97"/>
                  <a:pt x="22" y="99"/>
                </a:cubicBezTo>
                <a:cubicBezTo>
                  <a:pt x="22" y="101"/>
                  <a:pt x="24" y="103"/>
                  <a:pt x="26" y="103"/>
                </a:cubicBezTo>
                <a:cubicBezTo>
                  <a:pt x="28" y="103"/>
                  <a:pt x="30" y="101"/>
                  <a:pt x="30" y="99"/>
                </a:cubicBezTo>
                <a:close/>
                <a:moveTo>
                  <a:pt x="39" y="119"/>
                </a:moveTo>
                <a:cubicBezTo>
                  <a:pt x="39" y="117"/>
                  <a:pt x="37" y="115"/>
                  <a:pt x="35" y="115"/>
                </a:cubicBezTo>
                <a:cubicBezTo>
                  <a:pt x="33" y="115"/>
                  <a:pt x="31" y="117"/>
                  <a:pt x="31" y="119"/>
                </a:cubicBezTo>
                <a:cubicBezTo>
                  <a:pt x="31" y="121"/>
                  <a:pt x="33" y="123"/>
                  <a:pt x="35" y="123"/>
                </a:cubicBezTo>
                <a:cubicBezTo>
                  <a:pt x="37" y="123"/>
                  <a:pt x="39" y="121"/>
                  <a:pt x="39" y="119"/>
                </a:cubicBezTo>
                <a:close/>
                <a:moveTo>
                  <a:pt x="39" y="109"/>
                </a:moveTo>
                <a:cubicBezTo>
                  <a:pt x="39" y="107"/>
                  <a:pt x="37" y="105"/>
                  <a:pt x="35" y="105"/>
                </a:cubicBezTo>
                <a:cubicBezTo>
                  <a:pt x="33" y="105"/>
                  <a:pt x="31" y="107"/>
                  <a:pt x="31" y="109"/>
                </a:cubicBezTo>
                <a:cubicBezTo>
                  <a:pt x="31" y="111"/>
                  <a:pt x="33" y="113"/>
                  <a:pt x="35" y="113"/>
                </a:cubicBezTo>
                <a:cubicBezTo>
                  <a:pt x="37" y="113"/>
                  <a:pt x="39" y="111"/>
                  <a:pt x="39" y="109"/>
                </a:cubicBezTo>
                <a:close/>
                <a:moveTo>
                  <a:pt x="39" y="99"/>
                </a:moveTo>
                <a:cubicBezTo>
                  <a:pt x="39" y="97"/>
                  <a:pt x="37" y="95"/>
                  <a:pt x="35" y="95"/>
                </a:cubicBezTo>
                <a:cubicBezTo>
                  <a:pt x="33" y="95"/>
                  <a:pt x="31" y="97"/>
                  <a:pt x="31" y="99"/>
                </a:cubicBezTo>
                <a:cubicBezTo>
                  <a:pt x="31" y="101"/>
                  <a:pt x="33" y="103"/>
                  <a:pt x="35" y="103"/>
                </a:cubicBezTo>
                <a:cubicBezTo>
                  <a:pt x="37" y="103"/>
                  <a:pt x="39" y="101"/>
                  <a:pt x="39" y="99"/>
                </a:cubicBezTo>
                <a:close/>
                <a:moveTo>
                  <a:pt x="49" y="119"/>
                </a:moveTo>
                <a:cubicBezTo>
                  <a:pt x="49" y="117"/>
                  <a:pt x="47" y="115"/>
                  <a:pt x="45" y="115"/>
                </a:cubicBezTo>
                <a:cubicBezTo>
                  <a:pt x="42" y="115"/>
                  <a:pt x="41" y="117"/>
                  <a:pt x="41" y="119"/>
                </a:cubicBezTo>
                <a:cubicBezTo>
                  <a:pt x="41" y="121"/>
                  <a:pt x="42" y="123"/>
                  <a:pt x="45" y="123"/>
                </a:cubicBezTo>
                <a:cubicBezTo>
                  <a:pt x="47" y="123"/>
                  <a:pt x="49" y="121"/>
                  <a:pt x="49" y="119"/>
                </a:cubicBezTo>
                <a:close/>
                <a:moveTo>
                  <a:pt x="49" y="109"/>
                </a:moveTo>
                <a:cubicBezTo>
                  <a:pt x="49" y="107"/>
                  <a:pt x="47" y="105"/>
                  <a:pt x="45" y="105"/>
                </a:cubicBezTo>
                <a:cubicBezTo>
                  <a:pt x="42" y="105"/>
                  <a:pt x="41" y="107"/>
                  <a:pt x="41" y="109"/>
                </a:cubicBezTo>
                <a:cubicBezTo>
                  <a:pt x="41" y="111"/>
                  <a:pt x="42" y="113"/>
                  <a:pt x="45" y="113"/>
                </a:cubicBezTo>
                <a:cubicBezTo>
                  <a:pt x="47" y="113"/>
                  <a:pt x="49" y="111"/>
                  <a:pt x="49" y="109"/>
                </a:cubicBezTo>
                <a:close/>
                <a:moveTo>
                  <a:pt x="49" y="99"/>
                </a:moveTo>
                <a:cubicBezTo>
                  <a:pt x="49" y="97"/>
                  <a:pt x="47" y="95"/>
                  <a:pt x="45" y="95"/>
                </a:cubicBezTo>
                <a:cubicBezTo>
                  <a:pt x="42" y="95"/>
                  <a:pt x="41" y="97"/>
                  <a:pt x="41" y="99"/>
                </a:cubicBezTo>
                <a:cubicBezTo>
                  <a:pt x="41" y="101"/>
                  <a:pt x="42" y="103"/>
                  <a:pt x="45" y="103"/>
                </a:cubicBezTo>
                <a:cubicBezTo>
                  <a:pt x="47" y="103"/>
                  <a:pt x="49" y="101"/>
                  <a:pt x="49" y="99"/>
                </a:cubicBezTo>
                <a:close/>
                <a:moveTo>
                  <a:pt x="58" y="119"/>
                </a:moveTo>
                <a:cubicBezTo>
                  <a:pt x="58" y="117"/>
                  <a:pt x="56" y="115"/>
                  <a:pt x="54" y="115"/>
                </a:cubicBezTo>
                <a:cubicBezTo>
                  <a:pt x="52" y="115"/>
                  <a:pt x="50" y="117"/>
                  <a:pt x="50" y="119"/>
                </a:cubicBezTo>
                <a:cubicBezTo>
                  <a:pt x="50" y="121"/>
                  <a:pt x="52" y="123"/>
                  <a:pt x="54" y="123"/>
                </a:cubicBezTo>
                <a:cubicBezTo>
                  <a:pt x="56" y="123"/>
                  <a:pt x="58" y="121"/>
                  <a:pt x="58" y="119"/>
                </a:cubicBezTo>
                <a:close/>
                <a:moveTo>
                  <a:pt x="58" y="109"/>
                </a:moveTo>
                <a:cubicBezTo>
                  <a:pt x="58" y="107"/>
                  <a:pt x="56" y="105"/>
                  <a:pt x="54" y="105"/>
                </a:cubicBezTo>
                <a:cubicBezTo>
                  <a:pt x="52" y="105"/>
                  <a:pt x="50" y="107"/>
                  <a:pt x="50" y="109"/>
                </a:cubicBezTo>
                <a:cubicBezTo>
                  <a:pt x="50" y="111"/>
                  <a:pt x="52" y="113"/>
                  <a:pt x="54" y="113"/>
                </a:cubicBezTo>
                <a:cubicBezTo>
                  <a:pt x="56" y="113"/>
                  <a:pt x="58" y="111"/>
                  <a:pt x="58" y="109"/>
                </a:cubicBezTo>
                <a:close/>
                <a:moveTo>
                  <a:pt x="58" y="99"/>
                </a:moveTo>
                <a:cubicBezTo>
                  <a:pt x="58" y="97"/>
                  <a:pt x="56" y="95"/>
                  <a:pt x="54" y="95"/>
                </a:cubicBezTo>
                <a:cubicBezTo>
                  <a:pt x="52" y="95"/>
                  <a:pt x="50" y="97"/>
                  <a:pt x="50" y="99"/>
                </a:cubicBezTo>
                <a:cubicBezTo>
                  <a:pt x="50" y="101"/>
                  <a:pt x="52" y="103"/>
                  <a:pt x="54" y="103"/>
                </a:cubicBezTo>
                <a:cubicBezTo>
                  <a:pt x="56" y="103"/>
                  <a:pt x="58" y="101"/>
                  <a:pt x="58" y="99"/>
                </a:cubicBezTo>
                <a:close/>
                <a:moveTo>
                  <a:pt x="67" y="119"/>
                </a:moveTo>
                <a:cubicBezTo>
                  <a:pt x="67" y="117"/>
                  <a:pt x="66" y="115"/>
                  <a:pt x="63" y="115"/>
                </a:cubicBezTo>
                <a:cubicBezTo>
                  <a:pt x="61" y="115"/>
                  <a:pt x="59" y="117"/>
                  <a:pt x="59" y="119"/>
                </a:cubicBezTo>
                <a:cubicBezTo>
                  <a:pt x="59" y="121"/>
                  <a:pt x="61" y="123"/>
                  <a:pt x="63" y="123"/>
                </a:cubicBezTo>
                <a:cubicBezTo>
                  <a:pt x="66" y="123"/>
                  <a:pt x="67" y="121"/>
                  <a:pt x="67" y="119"/>
                </a:cubicBezTo>
                <a:close/>
                <a:moveTo>
                  <a:pt x="67" y="109"/>
                </a:moveTo>
                <a:cubicBezTo>
                  <a:pt x="67" y="107"/>
                  <a:pt x="66" y="105"/>
                  <a:pt x="63" y="105"/>
                </a:cubicBezTo>
                <a:cubicBezTo>
                  <a:pt x="61" y="105"/>
                  <a:pt x="59" y="107"/>
                  <a:pt x="59" y="109"/>
                </a:cubicBezTo>
                <a:cubicBezTo>
                  <a:pt x="59" y="111"/>
                  <a:pt x="61" y="113"/>
                  <a:pt x="63" y="113"/>
                </a:cubicBezTo>
                <a:cubicBezTo>
                  <a:pt x="66" y="113"/>
                  <a:pt x="67" y="111"/>
                  <a:pt x="67" y="109"/>
                </a:cubicBezTo>
                <a:close/>
                <a:moveTo>
                  <a:pt x="67" y="99"/>
                </a:moveTo>
                <a:cubicBezTo>
                  <a:pt x="67" y="97"/>
                  <a:pt x="66" y="95"/>
                  <a:pt x="63" y="95"/>
                </a:cubicBezTo>
                <a:cubicBezTo>
                  <a:pt x="61" y="95"/>
                  <a:pt x="59" y="97"/>
                  <a:pt x="59" y="99"/>
                </a:cubicBezTo>
                <a:cubicBezTo>
                  <a:pt x="59" y="101"/>
                  <a:pt x="61" y="103"/>
                  <a:pt x="63" y="103"/>
                </a:cubicBezTo>
                <a:cubicBezTo>
                  <a:pt x="66" y="103"/>
                  <a:pt x="67" y="101"/>
                  <a:pt x="67" y="99"/>
                </a:cubicBezTo>
                <a:close/>
                <a:moveTo>
                  <a:pt x="77" y="119"/>
                </a:moveTo>
                <a:cubicBezTo>
                  <a:pt x="77" y="117"/>
                  <a:pt x="75" y="115"/>
                  <a:pt x="73" y="115"/>
                </a:cubicBezTo>
                <a:cubicBezTo>
                  <a:pt x="71" y="115"/>
                  <a:pt x="69" y="117"/>
                  <a:pt x="69" y="119"/>
                </a:cubicBezTo>
                <a:cubicBezTo>
                  <a:pt x="69" y="121"/>
                  <a:pt x="71" y="123"/>
                  <a:pt x="73" y="123"/>
                </a:cubicBezTo>
                <a:cubicBezTo>
                  <a:pt x="75" y="123"/>
                  <a:pt x="77" y="121"/>
                  <a:pt x="77" y="119"/>
                </a:cubicBezTo>
                <a:close/>
                <a:moveTo>
                  <a:pt x="77" y="109"/>
                </a:moveTo>
                <a:cubicBezTo>
                  <a:pt x="77" y="107"/>
                  <a:pt x="75" y="105"/>
                  <a:pt x="73" y="105"/>
                </a:cubicBezTo>
                <a:cubicBezTo>
                  <a:pt x="71" y="105"/>
                  <a:pt x="69" y="107"/>
                  <a:pt x="69" y="109"/>
                </a:cubicBezTo>
                <a:cubicBezTo>
                  <a:pt x="69" y="111"/>
                  <a:pt x="71" y="113"/>
                  <a:pt x="73" y="113"/>
                </a:cubicBezTo>
                <a:cubicBezTo>
                  <a:pt x="75" y="113"/>
                  <a:pt x="77" y="111"/>
                  <a:pt x="77" y="109"/>
                </a:cubicBezTo>
                <a:close/>
                <a:moveTo>
                  <a:pt x="77" y="99"/>
                </a:moveTo>
                <a:cubicBezTo>
                  <a:pt x="77" y="97"/>
                  <a:pt x="75" y="95"/>
                  <a:pt x="73" y="95"/>
                </a:cubicBezTo>
                <a:cubicBezTo>
                  <a:pt x="71" y="95"/>
                  <a:pt x="69" y="97"/>
                  <a:pt x="69" y="99"/>
                </a:cubicBezTo>
                <a:cubicBezTo>
                  <a:pt x="69" y="101"/>
                  <a:pt x="71" y="103"/>
                  <a:pt x="73" y="103"/>
                </a:cubicBezTo>
                <a:cubicBezTo>
                  <a:pt x="75" y="103"/>
                  <a:pt x="77" y="101"/>
                  <a:pt x="77" y="99"/>
                </a:cubicBezTo>
                <a:close/>
                <a:moveTo>
                  <a:pt x="86" y="119"/>
                </a:moveTo>
                <a:cubicBezTo>
                  <a:pt x="86" y="117"/>
                  <a:pt x="84" y="115"/>
                  <a:pt x="82" y="115"/>
                </a:cubicBezTo>
                <a:cubicBezTo>
                  <a:pt x="80" y="115"/>
                  <a:pt x="78" y="117"/>
                  <a:pt x="78" y="119"/>
                </a:cubicBezTo>
                <a:cubicBezTo>
                  <a:pt x="78" y="121"/>
                  <a:pt x="80" y="123"/>
                  <a:pt x="82" y="123"/>
                </a:cubicBezTo>
                <a:cubicBezTo>
                  <a:pt x="84" y="123"/>
                  <a:pt x="86" y="121"/>
                  <a:pt x="86" y="119"/>
                </a:cubicBezTo>
                <a:close/>
                <a:moveTo>
                  <a:pt x="86" y="109"/>
                </a:moveTo>
                <a:cubicBezTo>
                  <a:pt x="86" y="107"/>
                  <a:pt x="84" y="105"/>
                  <a:pt x="82" y="105"/>
                </a:cubicBezTo>
                <a:cubicBezTo>
                  <a:pt x="80" y="105"/>
                  <a:pt x="78" y="107"/>
                  <a:pt x="78" y="109"/>
                </a:cubicBezTo>
                <a:cubicBezTo>
                  <a:pt x="78" y="111"/>
                  <a:pt x="80" y="113"/>
                  <a:pt x="82" y="113"/>
                </a:cubicBezTo>
                <a:cubicBezTo>
                  <a:pt x="84" y="113"/>
                  <a:pt x="86" y="111"/>
                  <a:pt x="86" y="109"/>
                </a:cubicBezTo>
                <a:close/>
                <a:moveTo>
                  <a:pt x="86" y="99"/>
                </a:moveTo>
                <a:cubicBezTo>
                  <a:pt x="86" y="97"/>
                  <a:pt x="84" y="95"/>
                  <a:pt x="82" y="95"/>
                </a:cubicBezTo>
                <a:cubicBezTo>
                  <a:pt x="80" y="95"/>
                  <a:pt x="78" y="97"/>
                  <a:pt x="78" y="99"/>
                </a:cubicBezTo>
                <a:cubicBezTo>
                  <a:pt x="78" y="101"/>
                  <a:pt x="80" y="103"/>
                  <a:pt x="82" y="103"/>
                </a:cubicBezTo>
                <a:cubicBezTo>
                  <a:pt x="84" y="103"/>
                  <a:pt x="86" y="101"/>
                  <a:pt x="86" y="99"/>
                </a:cubicBezTo>
                <a:close/>
                <a:moveTo>
                  <a:pt x="96" y="119"/>
                </a:moveTo>
                <a:cubicBezTo>
                  <a:pt x="96" y="117"/>
                  <a:pt x="94" y="115"/>
                  <a:pt x="92" y="115"/>
                </a:cubicBezTo>
                <a:cubicBezTo>
                  <a:pt x="89" y="115"/>
                  <a:pt x="88" y="117"/>
                  <a:pt x="88" y="119"/>
                </a:cubicBezTo>
                <a:cubicBezTo>
                  <a:pt x="88" y="121"/>
                  <a:pt x="89" y="123"/>
                  <a:pt x="92" y="123"/>
                </a:cubicBezTo>
                <a:cubicBezTo>
                  <a:pt x="94" y="123"/>
                  <a:pt x="96" y="121"/>
                  <a:pt x="96" y="119"/>
                </a:cubicBezTo>
                <a:close/>
                <a:moveTo>
                  <a:pt x="96" y="109"/>
                </a:moveTo>
                <a:cubicBezTo>
                  <a:pt x="96" y="107"/>
                  <a:pt x="94" y="105"/>
                  <a:pt x="92" y="105"/>
                </a:cubicBezTo>
                <a:cubicBezTo>
                  <a:pt x="89" y="105"/>
                  <a:pt x="88" y="107"/>
                  <a:pt x="88" y="109"/>
                </a:cubicBezTo>
                <a:cubicBezTo>
                  <a:pt x="88" y="111"/>
                  <a:pt x="89" y="113"/>
                  <a:pt x="92" y="113"/>
                </a:cubicBezTo>
                <a:cubicBezTo>
                  <a:pt x="94" y="113"/>
                  <a:pt x="96" y="111"/>
                  <a:pt x="96" y="109"/>
                </a:cubicBezTo>
                <a:close/>
                <a:moveTo>
                  <a:pt x="96" y="99"/>
                </a:moveTo>
                <a:cubicBezTo>
                  <a:pt x="96" y="97"/>
                  <a:pt x="94" y="95"/>
                  <a:pt x="92" y="95"/>
                </a:cubicBezTo>
                <a:cubicBezTo>
                  <a:pt x="89" y="95"/>
                  <a:pt x="88" y="97"/>
                  <a:pt x="88" y="99"/>
                </a:cubicBezTo>
                <a:cubicBezTo>
                  <a:pt x="88" y="101"/>
                  <a:pt x="89" y="103"/>
                  <a:pt x="92" y="103"/>
                </a:cubicBezTo>
                <a:cubicBezTo>
                  <a:pt x="94" y="103"/>
                  <a:pt x="96" y="101"/>
                  <a:pt x="96" y="99"/>
                </a:cubicBezTo>
                <a:close/>
                <a:moveTo>
                  <a:pt x="105" y="119"/>
                </a:moveTo>
                <a:cubicBezTo>
                  <a:pt x="105" y="117"/>
                  <a:pt x="103" y="115"/>
                  <a:pt x="101" y="115"/>
                </a:cubicBezTo>
                <a:cubicBezTo>
                  <a:pt x="99" y="115"/>
                  <a:pt x="97" y="117"/>
                  <a:pt x="97" y="119"/>
                </a:cubicBezTo>
                <a:cubicBezTo>
                  <a:pt x="97" y="121"/>
                  <a:pt x="99" y="123"/>
                  <a:pt x="101" y="123"/>
                </a:cubicBezTo>
                <a:cubicBezTo>
                  <a:pt x="103" y="123"/>
                  <a:pt x="105" y="121"/>
                  <a:pt x="105" y="119"/>
                </a:cubicBezTo>
                <a:close/>
                <a:moveTo>
                  <a:pt x="105" y="109"/>
                </a:moveTo>
                <a:cubicBezTo>
                  <a:pt x="105" y="107"/>
                  <a:pt x="103" y="105"/>
                  <a:pt x="101" y="105"/>
                </a:cubicBezTo>
                <a:cubicBezTo>
                  <a:pt x="99" y="105"/>
                  <a:pt x="97" y="107"/>
                  <a:pt x="97" y="109"/>
                </a:cubicBezTo>
                <a:cubicBezTo>
                  <a:pt x="97" y="111"/>
                  <a:pt x="99" y="113"/>
                  <a:pt x="101" y="113"/>
                </a:cubicBezTo>
                <a:cubicBezTo>
                  <a:pt x="103" y="113"/>
                  <a:pt x="105" y="111"/>
                  <a:pt x="105" y="109"/>
                </a:cubicBezTo>
                <a:close/>
                <a:moveTo>
                  <a:pt x="105" y="99"/>
                </a:moveTo>
                <a:cubicBezTo>
                  <a:pt x="105" y="97"/>
                  <a:pt x="103" y="95"/>
                  <a:pt x="101" y="95"/>
                </a:cubicBezTo>
                <a:cubicBezTo>
                  <a:pt x="99" y="95"/>
                  <a:pt x="97" y="97"/>
                  <a:pt x="97" y="99"/>
                </a:cubicBezTo>
                <a:cubicBezTo>
                  <a:pt x="97" y="101"/>
                  <a:pt x="99" y="103"/>
                  <a:pt x="101" y="103"/>
                </a:cubicBezTo>
                <a:cubicBezTo>
                  <a:pt x="103" y="103"/>
                  <a:pt x="105" y="101"/>
                  <a:pt x="105" y="99"/>
                </a:cubicBezTo>
                <a:close/>
                <a:moveTo>
                  <a:pt x="115" y="119"/>
                </a:moveTo>
                <a:cubicBezTo>
                  <a:pt x="115" y="117"/>
                  <a:pt x="113" y="115"/>
                  <a:pt x="111" y="115"/>
                </a:cubicBezTo>
                <a:cubicBezTo>
                  <a:pt x="108" y="115"/>
                  <a:pt x="107" y="117"/>
                  <a:pt x="107" y="119"/>
                </a:cubicBezTo>
                <a:cubicBezTo>
                  <a:pt x="107" y="121"/>
                  <a:pt x="108" y="123"/>
                  <a:pt x="111" y="123"/>
                </a:cubicBezTo>
                <a:cubicBezTo>
                  <a:pt x="113" y="123"/>
                  <a:pt x="115" y="121"/>
                  <a:pt x="115" y="119"/>
                </a:cubicBezTo>
                <a:close/>
                <a:moveTo>
                  <a:pt x="115" y="109"/>
                </a:moveTo>
                <a:cubicBezTo>
                  <a:pt x="115" y="107"/>
                  <a:pt x="113" y="105"/>
                  <a:pt x="111" y="105"/>
                </a:cubicBezTo>
                <a:cubicBezTo>
                  <a:pt x="108" y="105"/>
                  <a:pt x="107" y="107"/>
                  <a:pt x="107" y="109"/>
                </a:cubicBezTo>
                <a:cubicBezTo>
                  <a:pt x="107" y="111"/>
                  <a:pt x="108" y="113"/>
                  <a:pt x="111" y="113"/>
                </a:cubicBezTo>
                <a:cubicBezTo>
                  <a:pt x="113" y="113"/>
                  <a:pt x="115" y="111"/>
                  <a:pt x="115" y="109"/>
                </a:cubicBezTo>
                <a:close/>
                <a:moveTo>
                  <a:pt x="115" y="99"/>
                </a:moveTo>
                <a:cubicBezTo>
                  <a:pt x="115" y="97"/>
                  <a:pt x="113" y="95"/>
                  <a:pt x="111" y="95"/>
                </a:cubicBezTo>
                <a:cubicBezTo>
                  <a:pt x="108" y="95"/>
                  <a:pt x="107" y="97"/>
                  <a:pt x="107" y="99"/>
                </a:cubicBezTo>
                <a:cubicBezTo>
                  <a:pt x="107" y="101"/>
                  <a:pt x="108" y="103"/>
                  <a:pt x="111" y="103"/>
                </a:cubicBezTo>
                <a:cubicBezTo>
                  <a:pt x="113" y="103"/>
                  <a:pt x="115" y="101"/>
                  <a:pt x="115" y="99"/>
                </a:cubicBezTo>
                <a:close/>
                <a:moveTo>
                  <a:pt x="124" y="119"/>
                </a:moveTo>
                <a:cubicBezTo>
                  <a:pt x="124" y="117"/>
                  <a:pt x="122" y="115"/>
                  <a:pt x="120" y="115"/>
                </a:cubicBezTo>
                <a:cubicBezTo>
                  <a:pt x="118" y="115"/>
                  <a:pt x="116" y="117"/>
                  <a:pt x="116" y="119"/>
                </a:cubicBezTo>
                <a:cubicBezTo>
                  <a:pt x="116" y="121"/>
                  <a:pt x="118" y="123"/>
                  <a:pt x="120" y="123"/>
                </a:cubicBezTo>
                <a:cubicBezTo>
                  <a:pt x="122" y="123"/>
                  <a:pt x="124" y="121"/>
                  <a:pt x="124" y="119"/>
                </a:cubicBezTo>
                <a:close/>
                <a:moveTo>
                  <a:pt x="124" y="109"/>
                </a:moveTo>
                <a:cubicBezTo>
                  <a:pt x="124" y="107"/>
                  <a:pt x="122" y="105"/>
                  <a:pt x="120" y="105"/>
                </a:cubicBezTo>
                <a:cubicBezTo>
                  <a:pt x="118" y="105"/>
                  <a:pt x="116" y="107"/>
                  <a:pt x="116" y="109"/>
                </a:cubicBezTo>
                <a:cubicBezTo>
                  <a:pt x="116" y="111"/>
                  <a:pt x="118" y="113"/>
                  <a:pt x="120" y="113"/>
                </a:cubicBezTo>
                <a:cubicBezTo>
                  <a:pt x="122" y="113"/>
                  <a:pt x="124" y="111"/>
                  <a:pt x="124" y="109"/>
                </a:cubicBezTo>
                <a:close/>
                <a:moveTo>
                  <a:pt x="124" y="99"/>
                </a:moveTo>
                <a:cubicBezTo>
                  <a:pt x="124" y="97"/>
                  <a:pt x="122" y="95"/>
                  <a:pt x="120" y="95"/>
                </a:cubicBezTo>
                <a:cubicBezTo>
                  <a:pt x="118" y="95"/>
                  <a:pt x="116" y="97"/>
                  <a:pt x="116" y="99"/>
                </a:cubicBezTo>
                <a:cubicBezTo>
                  <a:pt x="116" y="101"/>
                  <a:pt x="118" y="103"/>
                  <a:pt x="120" y="103"/>
                </a:cubicBezTo>
                <a:cubicBezTo>
                  <a:pt x="122" y="103"/>
                  <a:pt x="124" y="101"/>
                  <a:pt x="124" y="99"/>
                </a:cubicBezTo>
                <a:close/>
                <a:moveTo>
                  <a:pt x="133" y="119"/>
                </a:moveTo>
                <a:cubicBezTo>
                  <a:pt x="133" y="117"/>
                  <a:pt x="132" y="115"/>
                  <a:pt x="129" y="115"/>
                </a:cubicBezTo>
                <a:cubicBezTo>
                  <a:pt x="127" y="115"/>
                  <a:pt x="125" y="117"/>
                  <a:pt x="125" y="119"/>
                </a:cubicBezTo>
                <a:cubicBezTo>
                  <a:pt x="125" y="121"/>
                  <a:pt x="127" y="123"/>
                  <a:pt x="129" y="123"/>
                </a:cubicBezTo>
                <a:cubicBezTo>
                  <a:pt x="132" y="123"/>
                  <a:pt x="133" y="121"/>
                  <a:pt x="133" y="119"/>
                </a:cubicBezTo>
                <a:close/>
                <a:moveTo>
                  <a:pt x="133" y="109"/>
                </a:moveTo>
                <a:cubicBezTo>
                  <a:pt x="133" y="107"/>
                  <a:pt x="132" y="105"/>
                  <a:pt x="129" y="105"/>
                </a:cubicBezTo>
                <a:cubicBezTo>
                  <a:pt x="127" y="105"/>
                  <a:pt x="125" y="107"/>
                  <a:pt x="125" y="109"/>
                </a:cubicBezTo>
                <a:cubicBezTo>
                  <a:pt x="125" y="111"/>
                  <a:pt x="127" y="113"/>
                  <a:pt x="129" y="113"/>
                </a:cubicBezTo>
                <a:cubicBezTo>
                  <a:pt x="132" y="113"/>
                  <a:pt x="133" y="111"/>
                  <a:pt x="133" y="109"/>
                </a:cubicBezTo>
                <a:close/>
                <a:moveTo>
                  <a:pt x="133" y="99"/>
                </a:moveTo>
                <a:cubicBezTo>
                  <a:pt x="133" y="97"/>
                  <a:pt x="132" y="95"/>
                  <a:pt x="129" y="95"/>
                </a:cubicBezTo>
                <a:cubicBezTo>
                  <a:pt x="127" y="95"/>
                  <a:pt x="125" y="97"/>
                  <a:pt x="125" y="99"/>
                </a:cubicBezTo>
                <a:cubicBezTo>
                  <a:pt x="125" y="101"/>
                  <a:pt x="127" y="103"/>
                  <a:pt x="129" y="103"/>
                </a:cubicBezTo>
                <a:cubicBezTo>
                  <a:pt x="132" y="103"/>
                  <a:pt x="133" y="101"/>
                  <a:pt x="133" y="99"/>
                </a:cubicBezTo>
                <a:close/>
                <a:moveTo>
                  <a:pt x="143" y="119"/>
                </a:moveTo>
                <a:cubicBezTo>
                  <a:pt x="143" y="117"/>
                  <a:pt x="141" y="115"/>
                  <a:pt x="139" y="115"/>
                </a:cubicBezTo>
                <a:cubicBezTo>
                  <a:pt x="137" y="115"/>
                  <a:pt x="135" y="117"/>
                  <a:pt x="135" y="119"/>
                </a:cubicBezTo>
                <a:cubicBezTo>
                  <a:pt x="135" y="121"/>
                  <a:pt x="137" y="123"/>
                  <a:pt x="139" y="123"/>
                </a:cubicBezTo>
                <a:cubicBezTo>
                  <a:pt x="141" y="123"/>
                  <a:pt x="143" y="121"/>
                  <a:pt x="143" y="119"/>
                </a:cubicBezTo>
                <a:close/>
                <a:moveTo>
                  <a:pt x="143" y="109"/>
                </a:moveTo>
                <a:cubicBezTo>
                  <a:pt x="143" y="107"/>
                  <a:pt x="141" y="105"/>
                  <a:pt x="139" y="105"/>
                </a:cubicBezTo>
                <a:cubicBezTo>
                  <a:pt x="137" y="105"/>
                  <a:pt x="135" y="107"/>
                  <a:pt x="135" y="109"/>
                </a:cubicBezTo>
                <a:cubicBezTo>
                  <a:pt x="135" y="111"/>
                  <a:pt x="137" y="113"/>
                  <a:pt x="139" y="113"/>
                </a:cubicBezTo>
                <a:cubicBezTo>
                  <a:pt x="141" y="113"/>
                  <a:pt x="143" y="111"/>
                  <a:pt x="143" y="109"/>
                </a:cubicBezTo>
                <a:close/>
                <a:moveTo>
                  <a:pt x="143" y="99"/>
                </a:moveTo>
                <a:cubicBezTo>
                  <a:pt x="143" y="97"/>
                  <a:pt x="141" y="95"/>
                  <a:pt x="139" y="95"/>
                </a:cubicBezTo>
                <a:cubicBezTo>
                  <a:pt x="137" y="95"/>
                  <a:pt x="135" y="97"/>
                  <a:pt x="135" y="99"/>
                </a:cubicBezTo>
                <a:cubicBezTo>
                  <a:pt x="135" y="101"/>
                  <a:pt x="137" y="103"/>
                  <a:pt x="139" y="103"/>
                </a:cubicBezTo>
                <a:cubicBezTo>
                  <a:pt x="141" y="103"/>
                  <a:pt x="143" y="101"/>
                  <a:pt x="143" y="99"/>
                </a:cubicBezTo>
                <a:close/>
                <a:moveTo>
                  <a:pt x="313" y="109"/>
                </a:moveTo>
                <a:cubicBezTo>
                  <a:pt x="313" y="102"/>
                  <a:pt x="307" y="95"/>
                  <a:pt x="300" y="95"/>
                </a:cubicBezTo>
                <a:cubicBezTo>
                  <a:pt x="300" y="95"/>
                  <a:pt x="300" y="95"/>
                  <a:pt x="146" y="95"/>
                </a:cubicBezTo>
                <a:cubicBezTo>
                  <a:pt x="146" y="95"/>
                  <a:pt x="146" y="95"/>
                  <a:pt x="146" y="123"/>
                </a:cubicBezTo>
                <a:cubicBezTo>
                  <a:pt x="146" y="123"/>
                  <a:pt x="146" y="123"/>
                  <a:pt x="300" y="123"/>
                </a:cubicBezTo>
                <a:cubicBezTo>
                  <a:pt x="307" y="123"/>
                  <a:pt x="313" y="116"/>
                  <a:pt x="313" y="109"/>
                </a:cubicBezTo>
                <a:close/>
                <a:moveTo>
                  <a:pt x="299" y="101"/>
                </a:moveTo>
                <a:cubicBezTo>
                  <a:pt x="294" y="101"/>
                  <a:pt x="291" y="105"/>
                  <a:pt x="291" y="109"/>
                </a:cubicBezTo>
                <a:cubicBezTo>
                  <a:pt x="291" y="113"/>
                  <a:pt x="294" y="117"/>
                  <a:pt x="299" y="117"/>
                </a:cubicBezTo>
                <a:cubicBezTo>
                  <a:pt x="303" y="117"/>
                  <a:pt x="307" y="113"/>
                  <a:pt x="307" y="109"/>
                </a:cubicBezTo>
                <a:cubicBezTo>
                  <a:pt x="307" y="105"/>
                  <a:pt x="303" y="101"/>
                  <a:pt x="299" y="101"/>
                </a:cubicBezTo>
                <a:close/>
                <a:moveTo>
                  <a:pt x="325" y="146"/>
                </a:moveTo>
                <a:cubicBezTo>
                  <a:pt x="325" y="175"/>
                  <a:pt x="325" y="175"/>
                  <a:pt x="325" y="175"/>
                </a:cubicBezTo>
                <a:cubicBezTo>
                  <a:pt x="325" y="180"/>
                  <a:pt x="320" y="185"/>
                  <a:pt x="315" y="185"/>
                </a:cubicBezTo>
                <a:cubicBezTo>
                  <a:pt x="9" y="185"/>
                  <a:pt x="9" y="185"/>
                  <a:pt x="9" y="185"/>
                </a:cubicBezTo>
                <a:cubicBezTo>
                  <a:pt x="4" y="185"/>
                  <a:pt x="0" y="180"/>
                  <a:pt x="0" y="175"/>
                </a:cubicBezTo>
                <a:cubicBezTo>
                  <a:pt x="0" y="146"/>
                  <a:pt x="0" y="146"/>
                  <a:pt x="0" y="146"/>
                </a:cubicBezTo>
                <a:cubicBezTo>
                  <a:pt x="0" y="141"/>
                  <a:pt x="4" y="137"/>
                  <a:pt x="9" y="137"/>
                </a:cubicBezTo>
                <a:cubicBezTo>
                  <a:pt x="315" y="137"/>
                  <a:pt x="315" y="137"/>
                  <a:pt x="315" y="137"/>
                </a:cubicBezTo>
                <a:cubicBezTo>
                  <a:pt x="320" y="137"/>
                  <a:pt x="325" y="141"/>
                  <a:pt x="325" y="146"/>
                </a:cubicBezTo>
                <a:close/>
                <a:moveTo>
                  <a:pt x="20" y="171"/>
                </a:moveTo>
                <a:cubicBezTo>
                  <a:pt x="20" y="168"/>
                  <a:pt x="19" y="167"/>
                  <a:pt x="16" y="167"/>
                </a:cubicBezTo>
                <a:cubicBezTo>
                  <a:pt x="14" y="167"/>
                  <a:pt x="12" y="168"/>
                  <a:pt x="12" y="171"/>
                </a:cubicBezTo>
                <a:cubicBezTo>
                  <a:pt x="12" y="173"/>
                  <a:pt x="14" y="175"/>
                  <a:pt x="16" y="175"/>
                </a:cubicBezTo>
                <a:cubicBezTo>
                  <a:pt x="19" y="175"/>
                  <a:pt x="20" y="173"/>
                  <a:pt x="20" y="171"/>
                </a:cubicBezTo>
                <a:close/>
                <a:moveTo>
                  <a:pt x="20" y="161"/>
                </a:moveTo>
                <a:cubicBezTo>
                  <a:pt x="20" y="159"/>
                  <a:pt x="19" y="157"/>
                  <a:pt x="16" y="157"/>
                </a:cubicBezTo>
                <a:cubicBezTo>
                  <a:pt x="14" y="157"/>
                  <a:pt x="12" y="159"/>
                  <a:pt x="12" y="161"/>
                </a:cubicBezTo>
                <a:cubicBezTo>
                  <a:pt x="12" y="163"/>
                  <a:pt x="14" y="165"/>
                  <a:pt x="16" y="165"/>
                </a:cubicBezTo>
                <a:cubicBezTo>
                  <a:pt x="19" y="165"/>
                  <a:pt x="20" y="163"/>
                  <a:pt x="20" y="161"/>
                </a:cubicBezTo>
                <a:close/>
                <a:moveTo>
                  <a:pt x="20" y="151"/>
                </a:moveTo>
                <a:cubicBezTo>
                  <a:pt x="20" y="149"/>
                  <a:pt x="19" y="147"/>
                  <a:pt x="16" y="147"/>
                </a:cubicBezTo>
                <a:cubicBezTo>
                  <a:pt x="14" y="147"/>
                  <a:pt x="12" y="149"/>
                  <a:pt x="12" y="151"/>
                </a:cubicBezTo>
                <a:cubicBezTo>
                  <a:pt x="12" y="153"/>
                  <a:pt x="14" y="155"/>
                  <a:pt x="16" y="155"/>
                </a:cubicBezTo>
                <a:cubicBezTo>
                  <a:pt x="19" y="155"/>
                  <a:pt x="20" y="153"/>
                  <a:pt x="20" y="151"/>
                </a:cubicBezTo>
                <a:close/>
                <a:moveTo>
                  <a:pt x="30" y="171"/>
                </a:moveTo>
                <a:cubicBezTo>
                  <a:pt x="30" y="168"/>
                  <a:pt x="28" y="167"/>
                  <a:pt x="26" y="167"/>
                </a:cubicBezTo>
                <a:cubicBezTo>
                  <a:pt x="24" y="167"/>
                  <a:pt x="22" y="168"/>
                  <a:pt x="22" y="171"/>
                </a:cubicBezTo>
                <a:cubicBezTo>
                  <a:pt x="22" y="173"/>
                  <a:pt x="24" y="175"/>
                  <a:pt x="26" y="175"/>
                </a:cubicBezTo>
                <a:cubicBezTo>
                  <a:pt x="28" y="175"/>
                  <a:pt x="30" y="173"/>
                  <a:pt x="30" y="171"/>
                </a:cubicBezTo>
                <a:close/>
                <a:moveTo>
                  <a:pt x="30" y="161"/>
                </a:moveTo>
                <a:cubicBezTo>
                  <a:pt x="30" y="159"/>
                  <a:pt x="28" y="157"/>
                  <a:pt x="26" y="157"/>
                </a:cubicBezTo>
                <a:cubicBezTo>
                  <a:pt x="24" y="157"/>
                  <a:pt x="22" y="159"/>
                  <a:pt x="22" y="161"/>
                </a:cubicBezTo>
                <a:cubicBezTo>
                  <a:pt x="22" y="163"/>
                  <a:pt x="24" y="165"/>
                  <a:pt x="26" y="165"/>
                </a:cubicBezTo>
                <a:cubicBezTo>
                  <a:pt x="28" y="165"/>
                  <a:pt x="30" y="163"/>
                  <a:pt x="30" y="161"/>
                </a:cubicBezTo>
                <a:close/>
                <a:moveTo>
                  <a:pt x="30" y="151"/>
                </a:moveTo>
                <a:cubicBezTo>
                  <a:pt x="30" y="149"/>
                  <a:pt x="28" y="147"/>
                  <a:pt x="26" y="147"/>
                </a:cubicBezTo>
                <a:cubicBezTo>
                  <a:pt x="24" y="147"/>
                  <a:pt x="22" y="149"/>
                  <a:pt x="22" y="151"/>
                </a:cubicBezTo>
                <a:cubicBezTo>
                  <a:pt x="22" y="153"/>
                  <a:pt x="24" y="155"/>
                  <a:pt x="26" y="155"/>
                </a:cubicBezTo>
                <a:cubicBezTo>
                  <a:pt x="28" y="155"/>
                  <a:pt x="30" y="153"/>
                  <a:pt x="30" y="151"/>
                </a:cubicBezTo>
                <a:close/>
                <a:moveTo>
                  <a:pt x="39" y="171"/>
                </a:moveTo>
                <a:cubicBezTo>
                  <a:pt x="39" y="168"/>
                  <a:pt x="37" y="167"/>
                  <a:pt x="35" y="167"/>
                </a:cubicBezTo>
                <a:cubicBezTo>
                  <a:pt x="33" y="167"/>
                  <a:pt x="31" y="168"/>
                  <a:pt x="31" y="171"/>
                </a:cubicBezTo>
                <a:cubicBezTo>
                  <a:pt x="31" y="173"/>
                  <a:pt x="33" y="175"/>
                  <a:pt x="35" y="175"/>
                </a:cubicBezTo>
                <a:cubicBezTo>
                  <a:pt x="37" y="175"/>
                  <a:pt x="39" y="173"/>
                  <a:pt x="39" y="171"/>
                </a:cubicBezTo>
                <a:close/>
                <a:moveTo>
                  <a:pt x="39" y="161"/>
                </a:moveTo>
                <a:cubicBezTo>
                  <a:pt x="39" y="159"/>
                  <a:pt x="37" y="157"/>
                  <a:pt x="35" y="157"/>
                </a:cubicBezTo>
                <a:cubicBezTo>
                  <a:pt x="33" y="157"/>
                  <a:pt x="31" y="159"/>
                  <a:pt x="31" y="161"/>
                </a:cubicBezTo>
                <a:cubicBezTo>
                  <a:pt x="31" y="163"/>
                  <a:pt x="33" y="165"/>
                  <a:pt x="35" y="165"/>
                </a:cubicBezTo>
                <a:cubicBezTo>
                  <a:pt x="37" y="165"/>
                  <a:pt x="39" y="163"/>
                  <a:pt x="39" y="161"/>
                </a:cubicBezTo>
                <a:close/>
                <a:moveTo>
                  <a:pt x="39" y="151"/>
                </a:moveTo>
                <a:cubicBezTo>
                  <a:pt x="39" y="149"/>
                  <a:pt x="37" y="147"/>
                  <a:pt x="35" y="147"/>
                </a:cubicBezTo>
                <a:cubicBezTo>
                  <a:pt x="33" y="147"/>
                  <a:pt x="31" y="149"/>
                  <a:pt x="31" y="151"/>
                </a:cubicBezTo>
                <a:cubicBezTo>
                  <a:pt x="31" y="153"/>
                  <a:pt x="33" y="155"/>
                  <a:pt x="35" y="155"/>
                </a:cubicBezTo>
                <a:cubicBezTo>
                  <a:pt x="37" y="155"/>
                  <a:pt x="39" y="153"/>
                  <a:pt x="39" y="151"/>
                </a:cubicBezTo>
                <a:close/>
                <a:moveTo>
                  <a:pt x="49" y="171"/>
                </a:moveTo>
                <a:cubicBezTo>
                  <a:pt x="49" y="168"/>
                  <a:pt x="47" y="167"/>
                  <a:pt x="45" y="167"/>
                </a:cubicBezTo>
                <a:cubicBezTo>
                  <a:pt x="42" y="167"/>
                  <a:pt x="41" y="168"/>
                  <a:pt x="41" y="171"/>
                </a:cubicBezTo>
                <a:cubicBezTo>
                  <a:pt x="41" y="173"/>
                  <a:pt x="42" y="175"/>
                  <a:pt x="45" y="175"/>
                </a:cubicBezTo>
                <a:cubicBezTo>
                  <a:pt x="47" y="175"/>
                  <a:pt x="49" y="173"/>
                  <a:pt x="49" y="171"/>
                </a:cubicBezTo>
                <a:close/>
                <a:moveTo>
                  <a:pt x="49" y="161"/>
                </a:moveTo>
                <a:cubicBezTo>
                  <a:pt x="49" y="159"/>
                  <a:pt x="47" y="157"/>
                  <a:pt x="45" y="157"/>
                </a:cubicBezTo>
                <a:cubicBezTo>
                  <a:pt x="42" y="157"/>
                  <a:pt x="41" y="159"/>
                  <a:pt x="41" y="161"/>
                </a:cubicBezTo>
                <a:cubicBezTo>
                  <a:pt x="41" y="163"/>
                  <a:pt x="42" y="165"/>
                  <a:pt x="45" y="165"/>
                </a:cubicBezTo>
                <a:cubicBezTo>
                  <a:pt x="47" y="165"/>
                  <a:pt x="49" y="163"/>
                  <a:pt x="49" y="161"/>
                </a:cubicBezTo>
                <a:close/>
                <a:moveTo>
                  <a:pt x="49" y="151"/>
                </a:moveTo>
                <a:cubicBezTo>
                  <a:pt x="49" y="149"/>
                  <a:pt x="47" y="147"/>
                  <a:pt x="45" y="147"/>
                </a:cubicBezTo>
                <a:cubicBezTo>
                  <a:pt x="42" y="147"/>
                  <a:pt x="41" y="149"/>
                  <a:pt x="41" y="151"/>
                </a:cubicBezTo>
                <a:cubicBezTo>
                  <a:pt x="41" y="153"/>
                  <a:pt x="42" y="155"/>
                  <a:pt x="45" y="155"/>
                </a:cubicBezTo>
                <a:cubicBezTo>
                  <a:pt x="47" y="155"/>
                  <a:pt x="49" y="153"/>
                  <a:pt x="49" y="151"/>
                </a:cubicBezTo>
                <a:close/>
                <a:moveTo>
                  <a:pt x="58" y="171"/>
                </a:moveTo>
                <a:cubicBezTo>
                  <a:pt x="58" y="168"/>
                  <a:pt x="56" y="167"/>
                  <a:pt x="54" y="167"/>
                </a:cubicBezTo>
                <a:cubicBezTo>
                  <a:pt x="52" y="167"/>
                  <a:pt x="50" y="168"/>
                  <a:pt x="50" y="171"/>
                </a:cubicBezTo>
                <a:cubicBezTo>
                  <a:pt x="50" y="173"/>
                  <a:pt x="52" y="175"/>
                  <a:pt x="54" y="175"/>
                </a:cubicBezTo>
                <a:cubicBezTo>
                  <a:pt x="56" y="175"/>
                  <a:pt x="58" y="173"/>
                  <a:pt x="58" y="171"/>
                </a:cubicBezTo>
                <a:close/>
                <a:moveTo>
                  <a:pt x="58" y="161"/>
                </a:moveTo>
                <a:cubicBezTo>
                  <a:pt x="58" y="159"/>
                  <a:pt x="56" y="157"/>
                  <a:pt x="54" y="157"/>
                </a:cubicBezTo>
                <a:cubicBezTo>
                  <a:pt x="52" y="157"/>
                  <a:pt x="50" y="159"/>
                  <a:pt x="50" y="161"/>
                </a:cubicBezTo>
                <a:cubicBezTo>
                  <a:pt x="50" y="163"/>
                  <a:pt x="52" y="165"/>
                  <a:pt x="54" y="165"/>
                </a:cubicBezTo>
                <a:cubicBezTo>
                  <a:pt x="56" y="165"/>
                  <a:pt x="58" y="163"/>
                  <a:pt x="58" y="161"/>
                </a:cubicBezTo>
                <a:close/>
                <a:moveTo>
                  <a:pt x="58" y="151"/>
                </a:moveTo>
                <a:cubicBezTo>
                  <a:pt x="58" y="149"/>
                  <a:pt x="56" y="147"/>
                  <a:pt x="54" y="147"/>
                </a:cubicBezTo>
                <a:cubicBezTo>
                  <a:pt x="52" y="147"/>
                  <a:pt x="50" y="149"/>
                  <a:pt x="50" y="151"/>
                </a:cubicBezTo>
                <a:cubicBezTo>
                  <a:pt x="50" y="153"/>
                  <a:pt x="52" y="155"/>
                  <a:pt x="54" y="155"/>
                </a:cubicBezTo>
                <a:cubicBezTo>
                  <a:pt x="56" y="155"/>
                  <a:pt x="58" y="153"/>
                  <a:pt x="58" y="151"/>
                </a:cubicBezTo>
                <a:close/>
                <a:moveTo>
                  <a:pt x="67" y="171"/>
                </a:moveTo>
                <a:cubicBezTo>
                  <a:pt x="67" y="168"/>
                  <a:pt x="66" y="167"/>
                  <a:pt x="63" y="167"/>
                </a:cubicBezTo>
                <a:cubicBezTo>
                  <a:pt x="61" y="167"/>
                  <a:pt x="59" y="168"/>
                  <a:pt x="59" y="171"/>
                </a:cubicBezTo>
                <a:cubicBezTo>
                  <a:pt x="59" y="173"/>
                  <a:pt x="61" y="175"/>
                  <a:pt x="63" y="175"/>
                </a:cubicBezTo>
                <a:cubicBezTo>
                  <a:pt x="66" y="175"/>
                  <a:pt x="67" y="173"/>
                  <a:pt x="67" y="171"/>
                </a:cubicBezTo>
                <a:close/>
                <a:moveTo>
                  <a:pt x="67" y="161"/>
                </a:moveTo>
                <a:cubicBezTo>
                  <a:pt x="67" y="159"/>
                  <a:pt x="66" y="157"/>
                  <a:pt x="63" y="157"/>
                </a:cubicBezTo>
                <a:cubicBezTo>
                  <a:pt x="61" y="157"/>
                  <a:pt x="59" y="159"/>
                  <a:pt x="59" y="161"/>
                </a:cubicBezTo>
                <a:cubicBezTo>
                  <a:pt x="59" y="163"/>
                  <a:pt x="61" y="165"/>
                  <a:pt x="63" y="165"/>
                </a:cubicBezTo>
                <a:cubicBezTo>
                  <a:pt x="66" y="165"/>
                  <a:pt x="67" y="163"/>
                  <a:pt x="67" y="161"/>
                </a:cubicBezTo>
                <a:close/>
                <a:moveTo>
                  <a:pt x="67" y="151"/>
                </a:moveTo>
                <a:cubicBezTo>
                  <a:pt x="67" y="149"/>
                  <a:pt x="66" y="147"/>
                  <a:pt x="63" y="147"/>
                </a:cubicBezTo>
                <a:cubicBezTo>
                  <a:pt x="61" y="147"/>
                  <a:pt x="59" y="149"/>
                  <a:pt x="59" y="151"/>
                </a:cubicBezTo>
                <a:cubicBezTo>
                  <a:pt x="59" y="153"/>
                  <a:pt x="61" y="155"/>
                  <a:pt x="63" y="155"/>
                </a:cubicBezTo>
                <a:cubicBezTo>
                  <a:pt x="66" y="155"/>
                  <a:pt x="67" y="153"/>
                  <a:pt x="67" y="151"/>
                </a:cubicBezTo>
                <a:close/>
                <a:moveTo>
                  <a:pt x="77" y="171"/>
                </a:moveTo>
                <a:cubicBezTo>
                  <a:pt x="77" y="168"/>
                  <a:pt x="75" y="167"/>
                  <a:pt x="73" y="167"/>
                </a:cubicBezTo>
                <a:cubicBezTo>
                  <a:pt x="71" y="167"/>
                  <a:pt x="69" y="168"/>
                  <a:pt x="69" y="171"/>
                </a:cubicBezTo>
                <a:cubicBezTo>
                  <a:pt x="69" y="173"/>
                  <a:pt x="71" y="175"/>
                  <a:pt x="73" y="175"/>
                </a:cubicBezTo>
                <a:cubicBezTo>
                  <a:pt x="75" y="175"/>
                  <a:pt x="77" y="173"/>
                  <a:pt x="77" y="171"/>
                </a:cubicBezTo>
                <a:close/>
                <a:moveTo>
                  <a:pt x="77" y="161"/>
                </a:moveTo>
                <a:cubicBezTo>
                  <a:pt x="77" y="159"/>
                  <a:pt x="75" y="157"/>
                  <a:pt x="73" y="157"/>
                </a:cubicBezTo>
                <a:cubicBezTo>
                  <a:pt x="71" y="157"/>
                  <a:pt x="69" y="159"/>
                  <a:pt x="69" y="161"/>
                </a:cubicBezTo>
                <a:cubicBezTo>
                  <a:pt x="69" y="163"/>
                  <a:pt x="71" y="165"/>
                  <a:pt x="73" y="165"/>
                </a:cubicBezTo>
                <a:cubicBezTo>
                  <a:pt x="75" y="165"/>
                  <a:pt x="77" y="163"/>
                  <a:pt x="77" y="161"/>
                </a:cubicBezTo>
                <a:close/>
                <a:moveTo>
                  <a:pt x="77" y="151"/>
                </a:moveTo>
                <a:cubicBezTo>
                  <a:pt x="77" y="149"/>
                  <a:pt x="75" y="147"/>
                  <a:pt x="73" y="147"/>
                </a:cubicBezTo>
                <a:cubicBezTo>
                  <a:pt x="71" y="147"/>
                  <a:pt x="69" y="149"/>
                  <a:pt x="69" y="151"/>
                </a:cubicBezTo>
                <a:cubicBezTo>
                  <a:pt x="69" y="153"/>
                  <a:pt x="71" y="155"/>
                  <a:pt x="73" y="155"/>
                </a:cubicBezTo>
                <a:cubicBezTo>
                  <a:pt x="75" y="155"/>
                  <a:pt x="77" y="153"/>
                  <a:pt x="77" y="151"/>
                </a:cubicBezTo>
                <a:close/>
                <a:moveTo>
                  <a:pt x="86" y="171"/>
                </a:moveTo>
                <a:cubicBezTo>
                  <a:pt x="86" y="168"/>
                  <a:pt x="84" y="167"/>
                  <a:pt x="82" y="167"/>
                </a:cubicBezTo>
                <a:cubicBezTo>
                  <a:pt x="80" y="167"/>
                  <a:pt x="78" y="168"/>
                  <a:pt x="78" y="171"/>
                </a:cubicBezTo>
                <a:cubicBezTo>
                  <a:pt x="78" y="173"/>
                  <a:pt x="80" y="175"/>
                  <a:pt x="82" y="175"/>
                </a:cubicBezTo>
                <a:cubicBezTo>
                  <a:pt x="84" y="175"/>
                  <a:pt x="86" y="173"/>
                  <a:pt x="86" y="171"/>
                </a:cubicBezTo>
                <a:close/>
                <a:moveTo>
                  <a:pt x="86" y="161"/>
                </a:moveTo>
                <a:cubicBezTo>
                  <a:pt x="86" y="159"/>
                  <a:pt x="84" y="157"/>
                  <a:pt x="82" y="157"/>
                </a:cubicBezTo>
                <a:cubicBezTo>
                  <a:pt x="80" y="157"/>
                  <a:pt x="78" y="159"/>
                  <a:pt x="78" y="161"/>
                </a:cubicBezTo>
                <a:cubicBezTo>
                  <a:pt x="78" y="163"/>
                  <a:pt x="80" y="165"/>
                  <a:pt x="82" y="165"/>
                </a:cubicBezTo>
                <a:cubicBezTo>
                  <a:pt x="84" y="165"/>
                  <a:pt x="86" y="163"/>
                  <a:pt x="86" y="161"/>
                </a:cubicBezTo>
                <a:close/>
                <a:moveTo>
                  <a:pt x="86" y="151"/>
                </a:moveTo>
                <a:cubicBezTo>
                  <a:pt x="86" y="149"/>
                  <a:pt x="84" y="147"/>
                  <a:pt x="82" y="147"/>
                </a:cubicBezTo>
                <a:cubicBezTo>
                  <a:pt x="80" y="147"/>
                  <a:pt x="78" y="149"/>
                  <a:pt x="78" y="151"/>
                </a:cubicBezTo>
                <a:cubicBezTo>
                  <a:pt x="78" y="153"/>
                  <a:pt x="80" y="155"/>
                  <a:pt x="82" y="155"/>
                </a:cubicBezTo>
                <a:cubicBezTo>
                  <a:pt x="84" y="155"/>
                  <a:pt x="86" y="153"/>
                  <a:pt x="86" y="151"/>
                </a:cubicBezTo>
                <a:close/>
                <a:moveTo>
                  <a:pt x="96" y="171"/>
                </a:moveTo>
                <a:cubicBezTo>
                  <a:pt x="96" y="168"/>
                  <a:pt x="94" y="167"/>
                  <a:pt x="92" y="167"/>
                </a:cubicBezTo>
                <a:cubicBezTo>
                  <a:pt x="89" y="167"/>
                  <a:pt x="88" y="168"/>
                  <a:pt x="88" y="171"/>
                </a:cubicBezTo>
                <a:cubicBezTo>
                  <a:pt x="88" y="173"/>
                  <a:pt x="89" y="175"/>
                  <a:pt x="92" y="175"/>
                </a:cubicBezTo>
                <a:cubicBezTo>
                  <a:pt x="94" y="175"/>
                  <a:pt x="96" y="173"/>
                  <a:pt x="96" y="171"/>
                </a:cubicBezTo>
                <a:close/>
                <a:moveTo>
                  <a:pt x="96" y="161"/>
                </a:moveTo>
                <a:cubicBezTo>
                  <a:pt x="96" y="159"/>
                  <a:pt x="94" y="157"/>
                  <a:pt x="92" y="157"/>
                </a:cubicBezTo>
                <a:cubicBezTo>
                  <a:pt x="89" y="157"/>
                  <a:pt x="88" y="159"/>
                  <a:pt x="88" y="161"/>
                </a:cubicBezTo>
                <a:cubicBezTo>
                  <a:pt x="88" y="163"/>
                  <a:pt x="89" y="165"/>
                  <a:pt x="92" y="165"/>
                </a:cubicBezTo>
                <a:cubicBezTo>
                  <a:pt x="94" y="165"/>
                  <a:pt x="96" y="163"/>
                  <a:pt x="96" y="161"/>
                </a:cubicBezTo>
                <a:close/>
                <a:moveTo>
                  <a:pt x="96" y="151"/>
                </a:moveTo>
                <a:cubicBezTo>
                  <a:pt x="96" y="149"/>
                  <a:pt x="94" y="147"/>
                  <a:pt x="92" y="147"/>
                </a:cubicBezTo>
                <a:cubicBezTo>
                  <a:pt x="89" y="147"/>
                  <a:pt x="88" y="149"/>
                  <a:pt x="88" y="151"/>
                </a:cubicBezTo>
                <a:cubicBezTo>
                  <a:pt x="88" y="153"/>
                  <a:pt x="89" y="155"/>
                  <a:pt x="92" y="155"/>
                </a:cubicBezTo>
                <a:cubicBezTo>
                  <a:pt x="94" y="155"/>
                  <a:pt x="96" y="153"/>
                  <a:pt x="96" y="151"/>
                </a:cubicBezTo>
                <a:close/>
                <a:moveTo>
                  <a:pt x="105" y="171"/>
                </a:moveTo>
                <a:cubicBezTo>
                  <a:pt x="105" y="168"/>
                  <a:pt x="103" y="167"/>
                  <a:pt x="101" y="167"/>
                </a:cubicBezTo>
                <a:cubicBezTo>
                  <a:pt x="99" y="167"/>
                  <a:pt x="97" y="168"/>
                  <a:pt x="97" y="171"/>
                </a:cubicBezTo>
                <a:cubicBezTo>
                  <a:pt x="97" y="173"/>
                  <a:pt x="99" y="175"/>
                  <a:pt x="101" y="175"/>
                </a:cubicBezTo>
                <a:cubicBezTo>
                  <a:pt x="103" y="175"/>
                  <a:pt x="105" y="173"/>
                  <a:pt x="105" y="171"/>
                </a:cubicBezTo>
                <a:close/>
                <a:moveTo>
                  <a:pt x="105" y="161"/>
                </a:moveTo>
                <a:cubicBezTo>
                  <a:pt x="105" y="159"/>
                  <a:pt x="103" y="157"/>
                  <a:pt x="101" y="157"/>
                </a:cubicBezTo>
                <a:cubicBezTo>
                  <a:pt x="99" y="157"/>
                  <a:pt x="97" y="159"/>
                  <a:pt x="97" y="161"/>
                </a:cubicBezTo>
                <a:cubicBezTo>
                  <a:pt x="97" y="163"/>
                  <a:pt x="99" y="165"/>
                  <a:pt x="101" y="165"/>
                </a:cubicBezTo>
                <a:cubicBezTo>
                  <a:pt x="103" y="165"/>
                  <a:pt x="105" y="163"/>
                  <a:pt x="105" y="161"/>
                </a:cubicBezTo>
                <a:close/>
                <a:moveTo>
                  <a:pt x="105" y="151"/>
                </a:moveTo>
                <a:cubicBezTo>
                  <a:pt x="105" y="149"/>
                  <a:pt x="103" y="147"/>
                  <a:pt x="101" y="147"/>
                </a:cubicBezTo>
                <a:cubicBezTo>
                  <a:pt x="99" y="147"/>
                  <a:pt x="97" y="149"/>
                  <a:pt x="97" y="151"/>
                </a:cubicBezTo>
                <a:cubicBezTo>
                  <a:pt x="97" y="153"/>
                  <a:pt x="99" y="155"/>
                  <a:pt x="101" y="155"/>
                </a:cubicBezTo>
                <a:cubicBezTo>
                  <a:pt x="103" y="155"/>
                  <a:pt x="105" y="153"/>
                  <a:pt x="105" y="151"/>
                </a:cubicBezTo>
                <a:close/>
                <a:moveTo>
                  <a:pt x="115" y="171"/>
                </a:moveTo>
                <a:cubicBezTo>
                  <a:pt x="115" y="168"/>
                  <a:pt x="113" y="167"/>
                  <a:pt x="111" y="167"/>
                </a:cubicBezTo>
                <a:cubicBezTo>
                  <a:pt x="108" y="167"/>
                  <a:pt x="107" y="168"/>
                  <a:pt x="107" y="171"/>
                </a:cubicBezTo>
                <a:cubicBezTo>
                  <a:pt x="107" y="173"/>
                  <a:pt x="108" y="175"/>
                  <a:pt x="111" y="175"/>
                </a:cubicBezTo>
                <a:cubicBezTo>
                  <a:pt x="113" y="175"/>
                  <a:pt x="115" y="173"/>
                  <a:pt x="115" y="171"/>
                </a:cubicBezTo>
                <a:close/>
                <a:moveTo>
                  <a:pt x="115" y="161"/>
                </a:moveTo>
                <a:cubicBezTo>
                  <a:pt x="115" y="159"/>
                  <a:pt x="113" y="157"/>
                  <a:pt x="111" y="157"/>
                </a:cubicBezTo>
                <a:cubicBezTo>
                  <a:pt x="108" y="157"/>
                  <a:pt x="107" y="159"/>
                  <a:pt x="107" y="161"/>
                </a:cubicBezTo>
                <a:cubicBezTo>
                  <a:pt x="107" y="163"/>
                  <a:pt x="108" y="165"/>
                  <a:pt x="111" y="165"/>
                </a:cubicBezTo>
                <a:cubicBezTo>
                  <a:pt x="113" y="165"/>
                  <a:pt x="115" y="163"/>
                  <a:pt x="115" y="161"/>
                </a:cubicBezTo>
                <a:close/>
                <a:moveTo>
                  <a:pt x="115" y="151"/>
                </a:moveTo>
                <a:cubicBezTo>
                  <a:pt x="115" y="149"/>
                  <a:pt x="113" y="147"/>
                  <a:pt x="111" y="147"/>
                </a:cubicBezTo>
                <a:cubicBezTo>
                  <a:pt x="108" y="147"/>
                  <a:pt x="107" y="149"/>
                  <a:pt x="107" y="151"/>
                </a:cubicBezTo>
                <a:cubicBezTo>
                  <a:pt x="107" y="153"/>
                  <a:pt x="108" y="155"/>
                  <a:pt x="111" y="155"/>
                </a:cubicBezTo>
                <a:cubicBezTo>
                  <a:pt x="113" y="155"/>
                  <a:pt x="115" y="153"/>
                  <a:pt x="115" y="151"/>
                </a:cubicBezTo>
                <a:close/>
                <a:moveTo>
                  <a:pt x="124" y="171"/>
                </a:moveTo>
                <a:cubicBezTo>
                  <a:pt x="124" y="168"/>
                  <a:pt x="122" y="167"/>
                  <a:pt x="120" y="167"/>
                </a:cubicBezTo>
                <a:cubicBezTo>
                  <a:pt x="118" y="167"/>
                  <a:pt x="116" y="168"/>
                  <a:pt x="116" y="171"/>
                </a:cubicBezTo>
                <a:cubicBezTo>
                  <a:pt x="116" y="173"/>
                  <a:pt x="118" y="175"/>
                  <a:pt x="120" y="175"/>
                </a:cubicBezTo>
                <a:cubicBezTo>
                  <a:pt x="122" y="175"/>
                  <a:pt x="124" y="173"/>
                  <a:pt x="124" y="171"/>
                </a:cubicBezTo>
                <a:close/>
                <a:moveTo>
                  <a:pt x="124" y="161"/>
                </a:moveTo>
                <a:cubicBezTo>
                  <a:pt x="124" y="159"/>
                  <a:pt x="122" y="157"/>
                  <a:pt x="120" y="157"/>
                </a:cubicBezTo>
                <a:cubicBezTo>
                  <a:pt x="118" y="157"/>
                  <a:pt x="116" y="159"/>
                  <a:pt x="116" y="161"/>
                </a:cubicBezTo>
                <a:cubicBezTo>
                  <a:pt x="116" y="163"/>
                  <a:pt x="118" y="165"/>
                  <a:pt x="120" y="165"/>
                </a:cubicBezTo>
                <a:cubicBezTo>
                  <a:pt x="122" y="165"/>
                  <a:pt x="124" y="163"/>
                  <a:pt x="124" y="161"/>
                </a:cubicBezTo>
                <a:close/>
                <a:moveTo>
                  <a:pt x="124" y="151"/>
                </a:moveTo>
                <a:cubicBezTo>
                  <a:pt x="124" y="149"/>
                  <a:pt x="122" y="147"/>
                  <a:pt x="120" y="147"/>
                </a:cubicBezTo>
                <a:cubicBezTo>
                  <a:pt x="118" y="147"/>
                  <a:pt x="116" y="149"/>
                  <a:pt x="116" y="151"/>
                </a:cubicBezTo>
                <a:cubicBezTo>
                  <a:pt x="116" y="153"/>
                  <a:pt x="118" y="155"/>
                  <a:pt x="120" y="155"/>
                </a:cubicBezTo>
                <a:cubicBezTo>
                  <a:pt x="122" y="155"/>
                  <a:pt x="124" y="153"/>
                  <a:pt x="124" y="151"/>
                </a:cubicBezTo>
                <a:close/>
                <a:moveTo>
                  <a:pt x="133" y="171"/>
                </a:moveTo>
                <a:cubicBezTo>
                  <a:pt x="133" y="168"/>
                  <a:pt x="132" y="167"/>
                  <a:pt x="129" y="167"/>
                </a:cubicBezTo>
                <a:cubicBezTo>
                  <a:pt x="127" y="167"/>
                  <a:pt x="125" y="168"/>
                  <a:pt x="125" y="171"/>
                </a:cubicBezTo>
                <a:cubicBezTo>
                  <a:pt x="125" y="173"/>
                  <a:pt x="127" y="175"/>
                  <a:pt x="129" y="175"/>
                </a:cubicBezTo>
                <a:cubicBezTo>
                  <a:pt x="132" y="175"/>
                  <a:pt x="133" y="173"/>
                  <a:pt x="133" y="171"/>
                </a:cubicBezTo>
                <a:close/>
                <a:moveTo>
                  <a:pt x="133" y="161"/>
                </a:moveTo>
                <a:cubicBezTo>
                  <a:pt x="133" y="159"/>
                  <a:pt x="132" y="157"/>
                  <a:pt x="129" y="157"/>
                </a:cubicBezTo>
                <a:cubicBezTo>
                  <a:pt x="127" y="157"/>
                  <a:pt x="125" y="159"/>
                  <a:pt x="125" y="161"/>
                </a:cubicBezTo>
                <a:cubicBezTo>
                  <a:pt x="125" y="163"/>
                  <a:pt x="127" y="165"/>
                  <a:pt x="129" y="165"/>
                </a:cubicBezTo>
                <a:cubicBezTo>
                  <a:pt x="132" y="165"/>
                  <a:pt x="133" y="163"/>
                  <a:pt x="133" y="161"/>
                </a:cubicBezTo>
                <a:close/>
                <a:moveTo>
                  <a:pt x="133" y="151"/>
                </a:moveTo>
                <a:cubicBezTo>
                  <a:pt x="133" y="149"/>
                  <a:pt x="132" y="147"/>
                  <a:pt x="129" y="147"/>
                </a:cubicBezTo>
                <a:cubicBezTo>
                  <a:pt x="127" y="147"/>
                  <a:pt x="125" y="149"/>
                  <a:pt x="125" y="151"/>
                </a:cubicBezTo>
                <a:cubicBezTo>
                  <a:pt x="125" y="153"/>
                  <a:pt x="127" y="155"/>
                  <a:pt x="129" y="155"/>
                </a:cubicBezTo>
                <a:cubicBezTo>
                  <a:pt x="132" y="155"/>
                  <a:pt x="133" y="153"/>
                  <a:pt x="133" y="151"/>
                </a:cubicBezTo>
                <a:close/>
                <a:moveTo>
                  <a:pt x="143" y="171"/>
                </a:moveTo>
                <a:cubicBezTo>
                  <a:pt x="143" y="168"/>
                  <a:pt x="141" y="167"/>
                  <a:pt x="139" y="167"/>
                </a:cubicBezTo>
                <a:cubicBezTo>
                  <a:pt x="137" y="167"/>
                  <a:pt x="135" y="168"/>
                  <a:pt x="135" y="171"/>
                </a:cubicBezTo>
                <a:cubicBezTo>
                  <a:pt x="135" y="173"/>
                  <a:pt x="137" y="175"/>
                  <a:pt x="139" y="175"/>
                </a:cubicBezTo>
                <a:cubicBezTo>
                  <a:pt x="141" y="175"/>
                  <a:pt x="143" y="173"/>
                  <a:pt x="143" y="171"/>
                </a:cubicBezTo>
                <a:close/>
                <a:moveTo>
                  <a:pt x="143" y="161"/>
                </a:moveTo>
                <a:cubicBezTo>
                  <a:pt x="143" y="159"/>
                  <a:pt x="141" y="157"/>
                  <a:pt x="139" y="157"/>
                </a:cubicBezTo>
                <a:cubicBezTo>
                  <a:pt x="137" y="157"/>
                  <a:pt x="135" y="159"/>
                  <a:pt x="135" y="161"/>
                </a:cubicBezTo>
                <a:cubicBezTo>
                  <a:pt x="135" y="163"/>
                  <a:pt x="137" y="165"/>
                  <a:pt x="139" y="165"/>
                </a:cubicBezTo>
                <a:cubicBezTo>
                  <a:pt x="141" y="165"/>
                  <a:pt x="143" y="163"/>
                  <a:pt x="143" y="161"/>
                </a:cubicBezTo>
                <a:close/>
                <a:moveTo>
                  <a:pt x="143" y="151"/>
                </a:moveTo>
                <a:cubicBezTo>
                  <a:pt x="143" y="149"/>
                  <a:pt x="141" y="147"/>
                  <a:pt x="139" y="147"/>
                </a:cubicBezTo>
                <a:cubicBezTo>
                  <a:pt x="137" y="147"/>
                  <a:pt x="135" y="149"/>
                  <a:pt x="135" y="151"/>
                </a:cubicBezTo>
                <a:cubicBezTo>
                  <a:pt x="135" y="153"/>
                  <a:pt x="137" y="155"/>
                  <a:pt x="139" y="155"/>
                </a:cubicBezTo>
                <a:cubicBezTo>
                  <a:pt x="141" y="155"/>
                  <a:pt x="143" y="153"/>
                  <a:pt x="143" y="151"/>
                </a:cubicBezTo>
                <a:close/>
                <a:moveTo>
                  <a:pt x="313" y="161"/>
                </a:moveTo>
                <a:cubicBezTo>
                  <a:pt x="313" y="153"/>
                  <a:pt x="307" y="147"/>
                  <a:pt x="300" y="147"/>
                </a:cubicBezTo>
                <a:cubicBezTo>
                  <a:pt x="300" y="147"/>
                  <a:pt x="300" y="147"/>
                  <a:pt x="146" y="147"/>
                </a:cubicBezTo>
                <a:cubicBezTo>
                  <a:pt x="146" y="147"/>
                  <a:pt x="146" y="147"/>
                  <a:pt x="146" y="175"/>
                </a:cubicBezTo>
                <a:cubicBezTo>
                  <a:pt x="146" y="175"/>
                  <a:pt x="146" y="175"/>
                  <a:pt x="300" y="175"/>
                </a:cubicBezTo>
                <a:cubicBezTo>
                  <a:pt x="307" y="175"/>
                  <a:pt x="313" y="168"/>
                  <a:pt x="313" y="161"/>
                </a:cubicBezTo>
                <a:close/>
                <a:moveTo>
                  <a:pt x="299" y="153"/>
                </a:moveTo>
                <a:cubicBezTo>
                  <a:pt x="294" y="153"/>
                  <a:pt x="291" y="156"/>
                  <a:pt x="291" y="161"/>
                </a:cubicBezTo>
                <a:cubicBezTo>
                  <a:pt x="291" y="165"/>
                  <a:pt x="294" y="169"/>
                  <a:pt x="299" y="169"/>
                </a:cubicBezTo>
                <a:cubicBezTo>
                  <a:pt x="303" y="169"/>
                  <a:pt x="307" y="165"/>
                  <a:pt x="307" y="161"/>
                </a:cubicBezTo>
                <a:cubicBezTo>
                  <a:pt x="307" y="156"/>
                  <a:pt x="303" y="153"/>
                  <a:pt x="299" y="153"/>
                </a:cubicBezTo>
                <a:close/>
                <a:moveTo>
                  <a:pt x="325" y="198"/>
                </a:moveTo>
                <a:cubicBezTo>
                  <a:pt x="325" y="227"/>
                  <a:pt x="325" y="227"/>
                  <a:pt x="325" y="227"/>
                </a:cubicBezTo>
                <a:cubicBezTo>
                  <a:pt x="325" y="232"/>
                  <a:pt x="320" y="236"/>
                  <a:pt x="315" y="236"/>
                </a:cubicBezTo>
                <a:cubicBezTo>
                  <a:pt x="9" y="236"/>
                  <a:pt x="9" y="236"/>
                  <a:pt x="9" y="236"/>
                </a:cubicBezTo>
                <a:cubicBezTo>
                  <a:pt x="4" y="236"/>
                  <a:pt x="0" y="232"/>
                  <a:pt x="0" y="227"/>
                </a:cubicBezTo>
                <a:cubicBezTo>
                  <a:pt x="0" y="198"/>
                  <a:pt x="0" y="198"/>
                  <a:pt x="0" y="198"/>
                </a:cubicBezTo>
                <a:cubicBezTo>
                  <a:pt x="0" y="192"/>
                  <a:pt x="4" y="189"/>
                  <a:pt x="9" y="189"/>
                </a:cubicBezTo>
                <a:cubicBezTo>
                  <a:pt x="315" y="189"/>
                  <a:pt x="315" y="189"/>
                  <a:pt x="315" y="189"/>
                </a:cubicBezTo>
                <a:cubicBezTo>
                  <a:pt x="320" y="189"/>
                  <a:pt x="325" y="192"/>
                  <a:pt x="325" y="198"/>
                </a:cubicBezTo>
                <a:close/>
                <a:moveTo>
                  <a:pt x="20" y="222"/>
                </a:moveTo>
                <a:cubicBezTo>
                  <a:pt x="20" y="220"/>
                  <a:pt x="19" y="218"/>
                  <a:pt x="16" y="218"/>
                </a:cubicBezTo>
                <a:cubicBezTo>
                  <a:pt x="14" y="218"/>
                  <a:pt x="12" y="220"/>
                  <a:pt x="12" y="222"/>
                </a:cubicBezTo>
                <a:cubicBezTo>
                  <a:pt x="12" y="224"/>
                  <a:pt x="14" y="226"/>
                  <a:pt x="16" y="226"/>
                </a:cubicBezTo>
                <a:cubicBezTo>
                  <a:pt x="19" y="226"/>
                  <a:pt x="20" y="224"/>
                  <a:pt x="20" y="222"/>
                </a:cubicBezTo>
                <a:close/>
                <a:moveTo>
                  <a:pt x="20" y="213"/>
                </a:moveTo>
                <a:cubicBezTo>
                  <a:pt x="20" y="211"/>
                  <a:pt x="19" y="209"/>
                  <a:pt x="16" y="209"/>
                </a:cubicBezTo>
                <a:cubicBezTo>
                  <a:pt x="14" y="209"/>
                  <a:pt x="12" y="211"/>
                  <a:pt x="12" y="213"/>
                </a:cubicBezTo>
                <a:cubicBezTo>
                  <a:pt x="12" y="215"/>
                  <a:pt x="14" y="217"/>
                  <a:pt x="16" y="217"/>
                </a:cubicBezTo>
                <a:cubicBezTo>
                  <a:pt x="19" y="217"/>
                  <a:pt x="20" y="215"/>
                  <a:pt x="20" y="213"/>
                </a:cubicBezTo>
                <a:close/>
                <a:moveTo>
                  <a:pt x="20" y="203"/>
                </a:moveTo>
                <a:cubicBezTo>
                  <a:pt x="20" y="200"/>
                  <a:pt x="19" y="199"/>
                  <a:pt x="16" y="199"/>
                </a:cubicBezTo>
                <a:cubicBezTo>
                  <a:pt x="14" y="199"/>
                  <a:pt x="12" y="200"/>
                  <a:pt x="12" y="203"/>
                </a:cubicBezTo>
                <a:cubicBezTo>
                  <a:pt x="12" y="205"/>
                  <a:pt x="14" y="207"/>
                  <a:pt x="16" y="207"/>
                </a:cubicBezTo>
                <a:cubicBezTo>
                  <a:pt x="19" y="207"/>
                  <a:pt x="20" y="205"/>
                  <a:pt x="20" y="203"/>
                </a:cubicBezTo>
                <a:close/>
                <a:moveTo>
                  <a:pt x="30" y="222"/>
                </a:moveTo>
                <a:cubicBezTo>
                  <a:pt x="30" y="220"/>
                  <a:pt x="28" y="218"/>
                  <a:pt x="26" y="218"/>
                </a:cubicBezTo>
                <a:cubicBezTo>
                  <a:pt x="24" y="218"/>
                  <a:pt x="22" y="220"/>
                  <a:pt x="22" y="222"/>
                </a:cubicBezTo>
                <a:cubicBezTo>
                  <a:pt x="22" y="224"/>
                  <a:pt x="24" y="226"/>
                  <a:pt x="26" y="226"/>
                </a:cubicBezTo>
                <a:cubicBezTo>
                  <a:pt x="28" y="226"/>
                  <a:pt x="30" y="224"/>
                  <a:pt x="30" y="222"/>
                </a:cubicBezTo>
                <a:close/>
                <a:moveTo>
                  <a:pt x="30" y="213"/>
                </a:moveTo>
                <a:cubicBezTo>
                  <a:pt x="30" y="211"/>
                  <a:pt x="28" y="209"/>
                  <a:pt x="26" y="209"/>
                </a:cubicBezTo>
                <a:cubicBezTo>
                  <a:pt x="24" y="209"/>
                  <a:pt x="22" y="211"/>
                  <a:pt x="22" y="213"/>
                </a:cubicBezTo>
                <a:cubicBezTo>
                  <a:pt x="22" y="215"/>
                  <a:pt x="24" y="217"/>
                  <a:pt x="26" y="217"/>
                </a:cubicBezTo>
                <a:cubicBezTo>
                  <a:pt x="28" y="217"/>
                  <a:pt x="30" y="215"/>
                  <a:pt x="30" y="213"/>
                </a:cubicBezTo>
                <a:close/>
                <a:moveTo>
                  <a:pt x="30" y="203"/>
                </a:moveTo>
                <a:cubicBezTo>
                  <a:pt x="30" y="200"/>
                  <a:pt x="28" y="199"/>
                  <a:pt x="26" y="199"/>
                </a:cubicBezTo>
                <a:cubicBezTo>
                  <a:pt x="24" y="199"/>
                  <a:pt x="22" y="200"/>
                  <a:pt x="22" y="203"/>
                </a:cubicBezTo>
                <a:cubicBezTo>
                  <a:pt x="22" y="205"/>
                  <a:pt x="24" y="207"/>
                  <a:pt x="26" y="207"/>
                </a:cubicBezTo>
                <a:cubicBezTo>
                  <a:pt x="28" y="207"/>
                  <a:pt x="30" y="205"/>
                  <a:pt x="30" y="203"/>
                </a:cubicBezTo>
                <a:close/>
                <a:moveTo>
                  <a:pt x="39" y="222"/>
                </a:moveTo>
                <a:cubicBezTo>
                  <a:pt x="39" y="220"/>
                  <a:pt x="37" y="218"/>
                  <a:pt x="35" y="218"/>
                </a:cubicBezTo>
                <a:cubicBezTo>
                  <a:pt x="33" y="218"/>
                  <a:pt x="31" y="220"/>
                  <a:pt x="31" y="222"/>
                </a:cubicBezTo>
                <a:cubicBezTo>
                  <a:pt x="31" y="224"/>
                  <a:pt x="33" y="226"/>
                  <a:pt x="35" y="226"/>
                </a:cubicBezTo>
                <a:cubicBezTo>
                  <a:pt x="37" y="226"/>
                  <a:pt x="39" y="224"/>
                  <a:pt x="39" y="222"/>
                </a:cubicBezTo>
                <a:close/>
                <a:moveTo>
                  <a:pt x="39" y="213"/>
                </a:moveTo>
                <a:cubicBezTo>
                  <a:pt x="39" y="211"/>
                  <a:pt x="37" y="209"/>
                  <a:pt x="35" y="209"/>
                </a:cubicBezTo>
                <a:cubicBezTo>
                  <a:pt x="33" y="209"/>
                  <a:pt x="31" y="211"/>
                  <a:pt x="31" y="213"/>
                </a:cubicBezTo>
                <a:cubicBezTo>
                  <a:pt x="31" y="215"/>
                  <a:pt x="33" y="217"/>
                  <a:pt x="35" y="217"/>
                </a:cubicBezTo>
                <a:cubicBezTo>
                  <a:pt x="37" y="217"/>
                  <a:pt x="39" y="215"/>
                  <a:pt x="39" y="213"/>
                </a:cubicBezTo>
                <a:close/>
                <a:moveTo>
                  <a:pt x="39" y="203"/>
                </a:moveTo>
                <a:cubicBezTo>
                  <a:pt x="39" y="200"/>
                  <a:pt x="37" y="199"/>
                  <a:pt x="35" y="199"/>
                </a:cubicBezTo>
                <a:cubicBezTo>
                  <a:pt x="33" y="199"/>
                  <a:pt x="31" y="200"/>
                  <a:pt x="31" y="203"/>
                </a:cubicBezTo>
                <a:cubicBezTo>
                  <a:pt x="31" y="205"/>
                  <a:pt x="33" y="207"/>
                  <a:pt x="35" y="207"/>
                </a:cubicBezTo>
                <a:cubicBezTo>
                  <a:pt x="37" y="207"/>
                  <a:pt x="39" y="205"/>
                  <a:pt x="39" y="203"/>
                </a:cubicBezTo>
                <a:close/>
                <a:moveTo>
                  <a:pt x="49" y="222"/>
                </a:moveTo>
                <a:cubicBezTo>
                  <a:pt x="49" y="220"/>
                  <a:pt x="47" y="218"/>
                  <a:pt x="45" y="218"/>
                </a:cubicBezTo>
                <a:cubicBezTo>
                  <a:pt x="42" y="218"/>
                  <a:pt x="41" y="220"/>
                  <a:pt x="41" y="222"/>
                </a:cubicBezTo>
                <a:cubicBezTo>
                  <a:pt x="41" y="224"/>
                  <a:pt x="42" y="226"/>
                  <a:pt x="45" y="226"/>
                </a:cubicBezTo>
                <a:cubicBezTo>
                  <a:pt x="47" y="226"/>
                  <a:pt x="49" y="224"/>
                  <a:pt x="49" y="222"/>
                </a:cubicBezTo>
                <a:close/>
                <a:moveTo>
                  <a:pt x="49" y="213"/>
                </a:moveTo>
                <a:cubicBezTo>
                  <a:pt x="49" y="211"/>
                  <a:pt x="47" y="209"/>
                  <a:pt x="45" y="209"/>
                </a:cubicBezTo>
                <a:cubicBezTo>
                  <a:pt x="42" y="209"/>
                  <a:pt x="41" y="211"/>
                  <a:pt x="41" y="213"/>
                </a:cubicBezTo>
                <a:cubicBezTo>
                  <a:pt x="41" y="215"/>
                  <a:pt x="42" y="217"/>
                  <a:pt x="45" y="217"/>
                </a:cubicBezTo>
                <a:cubicBezTo>
                  <a:pt x="47" y="217"/>
                  <a:pt x="49" y="215"/>
                  <a:pt x="49" y="213"/>
                </a:cubicBezTo>
                <a:close/>
                <a:moveTo>
                  <a:pt x="49" y="203"/>
                </a:moveTo>
                <a:cubicBezTo>
                  <a:pt x="49" y="200"/>
                  <a:pt x="47" y="199"/>
                  <a:pt x="45" y="199"/>
                </a:cubicBezTo>
                <a:cubicBezTo>
                  <a:pt x="42" y="199"/>
                  <a:pt x="41" y="200"/>
                  <a:pt x="41" y="203"/>
                </a:cubicBezTo>
                <a:cubicBezTo>
                  <a:pt x="41" y="205"/>
                  <a:pt x="42" y="207"/>
                  <a:pt x="45" y="207"/>
                </a:cubicBezTo>
                <a:cubicBezTo>
                  <a:pt x="47" y="207"/>
                  <a:pt x="49" y="205"/>
                  <a:pt x="49" y="203"/>
                </a:cubicBezTo>
                <a:close/>
                <a:moveTo>
                  <a:pt x="58" y="222"/>
                </a:moveTo>
                <a:cubicBezTo>
                  <a:pt x="58" y="220"/>
                  <a:pt x="56" y="218"/>
                  <a:pt x="54" y="218"/>
                </a:cubicBezTo>
                <a:cubicBezTo>
                  <a:pt x="52" y="218"/>
                  <a:pt x="50" y="220"/>
                  <a:pt x="50" y="222"/>
                </a:cubicBezTo>
                <a:cubicBezTo>
                  <a:pt x="50" y="224"/>
                  <a:pt x="52" y="226"/>
                  <a:pt x="54" y="226"/>
                </a:cubicBezTo>
                <a:cubicBezTo>
                  <a:pt x="56" y="226"/>
                  <a:pt x="58" y="224"/>
                  <a:pt x="58" y="222"/>
                </a:cubicBezTo>
                <a:close/>
                <a:moveTo>
                  <a:pt x="58" y="213"/>
                </a:moveTo>
                <a:cubicBezTo>
                  <a:pt x="58" y="211"/>
                  <a:pt x="56" y="209"/>
                  <a:pt x="54" y="209"/>
                </a:cubicBezTo>
                <a:cubicBezTo>
                  <a:pt x="52" y="209"/>
                  <a:pt x="50" y="211"/>
                  <a:pt x="50" y="213"/>
                </a:cubicBezTo>
                <a:cubicBezTo>
                  <a:pt x="50" y="215"/>
                  <a:pt x="52" y="217"/>
                  <a:pt x="54" y="217"/>
                </a:cubicBezTo>
                <a:cubicBezTo>
                  <a:pt x="56" y="217"/>
                  <a:pt x="58" y="215"/>
                  <a:pt x="58" y="213"/>
                </a:cubicBezTo>
                <a:close/>
                <a:moveTo>
                  <a:pt x="58" y="203"/>
                </a:moveTo>
                <a:cubicBezTo>
                  <a:pt x="58" y="200"/>
                  <a:pt x="56" y="199"/>
                  <a:pt x="54" y="199"/>
                </a:cubicBezTo>
                <a:cubicBezTo>
                  <a:pt x="52" y="199"/>
                  <a:pt x="50" y="200"/>
                  <a:pt x="50" y="203"/>
                </a:cubicBezTo>
                <a:cubicBezTo>
                  <a:pt x="50" y="205"/>
                  <a:pt x="52" y="207"/>
                  <a:pt x="54" y="207"/>
                </a:cubicBezTo>
                <a:cubicBezTo>
                  <a:pt x="56" y="207"/>
                  <a:pt x="58" y="205"/>
                  <a:pt x="58" y="203"/>
                </a:cubicBezTo>
                <a:close/>
                <a:moveTo>
                  <a:pt x="67" y="222"/>
                </a:moveTo>
                <a:cubicBezTo>
                  <a:pt x="67" y="220"/>
                  <a:pt x="66" y="218"/>
                  <a:pt x="63" y="218"/>
                </a:cubicBezTo>
                <a:cubicBezTo>
                  <a:pt x="61" y="218"/>
                  <a:pt x="59" y="220"/>
                  <a:pt x="59" y="222"/>
                </a:cubicBezTo>
                <a:cubicBezTo>
                  <a:pt x="59" y="224"/>
                  <a:pt x="61" y="226"/>
                  <a:pt x="63" y="226"/>
                </a:cubicBezTo>
                <a:cubicBezTo>
                  <a:pt x="66" y="226"/>
                  <a:pt x="67" y="224"/>
                  <a:pt x="67" y="222"/>
                </a:cubicBezTo>
                <a:close/>
                <a:moveTo>
                  <a:pt x="67" y="213"/>
                </a:moveTo>
                <a:cubicBezTo>
                  <a:pt x="67" y="211"/>
                  <a:pt x="66" y="209"/>
                  <a:pt x="63" y="209"/>
                </a:cubicBezTo>
                <a:cubicBezTo>
                  <a:pt x="61" y="209"/>
                  <a:pt x="59" y="211"/>
                  <a:pt x="59" y="213"/>
                </a:cubicBezTo>
                <a:cubicBezTo>
                  <a:pt x="59" y="215"/>
                  <a:pt x="61" y="217"/>
                  <a:pt x="63" y="217"/>
                </a:cubicBezTo>
                <a:cubicBezTo>
                  <a:pt x="66" y="217"/>
                  <a:pt x="67" y="215"/>
                  <a:pt x="67" y="213"/>
                </a:cubicBezTo>
                <a:close/>
                <a:moveTo>
                  <a:pt x="67" y="203"/>
                </a:moveTo>
                <a:cubicBezTo>
                  <a:pt x="67" y="200"/>
                  <a:pt x="66" y="199"/>
                  <a:pt x="63" y="199"/>
                </a:cubicBezTo>
                <a:cubicBezTo>
                  <a:pt x="61" y="199"/>
                  <a:pt x="59" y="200"/>
                  <a:pt x="59" y="203"/>
                </a:cubicBezTo>
                <a:cubicBezTo>
                  <a:pt x="59" y="205"/>
                  <a:pt x="61" y="207"/>
                  <a:pt x="63" y="207"/>
                </a:cubicBezTo>
                <a:cubicBezTo>
                  <a:pt x="66" y="207"/>
                  <a:pt x="67" y="205"/>
                  <a:pt x="67" y="203"/>
                </a:cubicBezTo>
                <a:close/>
                <a:moveTo>
                  <a:pt x="77" y="222"/>
                </a:moveTo>
                <a:cubicBezTo>
                  <a:pt x="77" y="220"/>
                  <a:pt x="75" y="218"/>
                  <a:pt x="73" y="218"/>
                </a:cubicBezTo>
                <a:cubicBezTo>
                  <a:pt x="71" y="218"/>
                  <a:pt x="69" y="220"/>
                  <a:pt x="69" y="222"/>
                </a:cubicBezTo>
                <a:cubicBezTo>
                  <a:pt x="69" y="224"/>
                  <a:pt x="71" y="226"/>
                  <a:pt x="73" y="226"/>
                </a:cubicBezTo>
                <a:cubicBezTo>
                  <a:pt x="75" y="226"/>
                  <a:pt x="77" y="224"/>
                  <a:pt x="77" y="222"/>
                </a:cubicBezTo>
                <a:close/>
                <a:moveTo>
                  <a:pt x="77" y="213"/>
                </a:moveTo>
                <a:cubicBezTo>
                  <a:pt x="77" y="211"/>
                  <a:pt x="75" y="209"/>
                  <a:pt x="73" y="209"/>
                </a:cubicBezTo>
                <a:cubicBezTo>
                  <a:pt x="71" y="209"/>
                  <a:pt x="69" y="211"/>
                  <a:pt x="69" y="213"/>
                </a:cubicBezTo>
                <a:cubicBezTo>
                  <a:pt x="69" y="215"/>
                  <a:pt x="71" y="217"/>
                  <a:pt x="73" y="217"/>
                </a:cubicBezTo>
                <a:cubicBezTo>
                  <a:pt x="75" y="217"/>
                  <a:pt x="77" y="215"/>
                  <a:pt x="77" y="213"/>
                </a:cubicBezTo>
                <a:close/>
                <a:moveTo>
                  <a:pt x="77" y="203"/>
                </a:moveTo>
                <a:cubicBezTo>
                  <a:pt x="77" y="200"/>
                  <a:pt x="75" y="199"/>
                  <a:pt x="73" y="199"/>
                </a:cubicBezTo>
                <a:cubicBezTo>
                  <a:pt x="71" y="199"/>
                  <a:pt x="69" y="200"/>
                  <a:pt x="69" y="203"/>
                </a:cubicBezTo>
                <a:cubicBezTo>
                  <a:pt x="69" y="205"/>
                  <a:pt x="71" y="207"/>
                  <a:pt x="73" y="207"/>
                </a:cubicBezTo>
                <a:cubicBezTo>
                  <a:pt x="75" y="207"/>
                  <a:pt x="77" y="205"/>
                  <a:pt x="77" y="203"/>
                </a:cubicBezTo>
                <a:close/>
                <a:moveTo>
                  <a:pt x="86" y="222"/>
                </a:moveTo>
                <a:cubicBezTo>
                  <a:pt x="86" y="220"/>
                  <a:pt x="84" y="218"/>
                  <a:pt x="82" y="218"/>
                </a:cubicBezTo>
                <a:cubicBezTo>
                  <a:pt x="80" y="218"/>
                  <a:pt x="78" y="220"/>
                  <a:pt x="78" y="222"/>
                </a:cubicBezTo>
                <a:cubicBezTo>
                  <a:pt x="78" y="224"/>
                  <a:pt x="80" y="226"/>
                  <a:pt x="82" y="226"/>
                </a:cubicBezTo>
                <a:cubicBezTo>
                  <a:pt x="84" y="226"/>
                  <a:pt x="86" y="224"/>
                  <a:pt x="86" y="222"/>
                </a:cubicBezTo>
                <a:close/>
                <a:moveTo>
                  <a:pt x="86" y="213"/>
                </a:moveTo>
                <a:cubicBezTo>
                  <a:pt x="86" y="211"/>
                  <a:pt x="84" y="209"/>
                  <a:pt x="82" y="209"/>
                </a:cubicBezTo>
                <a:cubicBezTo>
                  <a:pt x="80" y="209"/>
                  <a:pt x="78" y="211"/>
                  <a:pt x="78" y="213"/>
                </a:cubicBezTo>
                <a:cubicBezTo>
                  <a:pt x="78" y="215"/>
                  <a:pt x="80" y="217"/>
                  <a:pt x="82" y="217"/>
                </a:cubicBezTo>
                <a:cubicBezTo>
                  <a:pt x="84" y="217"/>
                  <a:pt x="86" y="215"/>
                  <a:pt x="86" y="213"/>
                </a:cubicBezTo>
                <a:close/>
                <a:moveTo>
                  <a:pt x="86" y="203"/>
                </a:moveTo>
                <a:cubicBezTo>
                  <a:pt x="86" y="200"/>
                  <a:pt x="84" y="199"/>
                  <a:pt x="82" y="199"/>
                </a:cubicBezTo>
                <a:cubicBezTo>
                  <a:pt x="80" y="199"/>
                  <a:pt x="78" y="200"/>
                  <a:pt x="78" y="203"/>
                </a:cubicBezTo>
                <a:cubicBezTo>
                  <a:pt x="78" y="205"/>
                  <a:pt x="80" y="207"/>
                  <a:pt x="82" y="207"/>
                </a:cubicBezTo>
                <a:cubicBezTo>
                  <a:pt x="84" y="207"/>
                  <a:pt x="86" y="205"/>
                  <a:pt x="86" y="203"/>
                </a:cubicBezTo>
                <a:close/>
                <a:moveTo>
                  <a:pt x="96" y="222"/>
                </a:moveTo>
                <a:cubicBezTo>
                  <a:pt x="96" y="220"/>
                  <a:pt x="94" y="218"/>
                  <a:pt x="92" y="218"/>
                </a:cubicBezTo>
                <a:cubicBezTo>
                  <a:pt x="89" y="218"/>
                  <a:pt x="88" y="220"/>
                  <a:pt x="88" y="222"/>
                </a:cubicBezTo>
                <a:cubicBezTo>
                  <a:pt x="88" y="224"/>
                  <a:pt x="89" y="226"/>
                  <a:pt x="92" y="226"/>
                </a:cubicBezTo>
                <a:cubicBezTo>
                  <a:pt x="94" y="226"/>
                  <a:pt x="96" y="224"/>
                  <a:pt x="96" y="222"/>
                </a:cubicBezTo>
                <a:close/>
                <a:moveTo>
                  <a:pt x="96" y="213"/>
                </a:moveTo>
                <a:cubicBezTo>
                  <a:pt x="96" y="211"/>
                  <a:pt x="94" y="209"/>
                  <a:pt x="92" y="209"/>
                </a:cubicBezTo>
                <a:cubicBezTo>
                  <a:pt x="89" y="209"/>
                  <a:pt x="88" y="211"/>
                  <a:pt x="88" y="213"/>
                </a:cubicBezTo>
                <a:cubicBezTo>
                  <a:pt x="88" y="215"/>
                  <a:pt x="89" y="217"/>
                  <a:pt x="92" y="217"/>
                </a:cubicBezTo>
                <a:cubicBezTo>
                  <a:pt x="94" y="217"/>
                  <a:pt x="96" y="215"/>
                  <a:pt x="96" y="213"/>
                </a:cubicBezTo>
                <a:close/>
                <a:moveTo>
                  <a:pt x="96" y="203"/>
                </a:moveTo>
                <a:cubicBezTo>
                  <a:pt x="96" y="200"/>
                  <a:pt x="94" y="199"/>
                  <a:pt x="92" y="199"/>
                </a:cubicBezTo>
                <a:cubicBezTo>
                  <a:pt x="89" y="199"/>
                  <a:pt x="88" y="200"/>
                  <a:pt x="88" y="203"/>
                </a:cubicBezTo>
                <a:cubicBezTo>
                  <a:pt x="88" y="205"/>
                  <a:pt x="89" y="207"/>
                  <a:pt x="92" y="207"/>
                </a:cubicBezTo>
                <a:cubicBezTo>
                  <a:pt x="94" y="207"/>
                  <a:pt x="96" y="205"/>
                  <a:pt x="96" y="203"/>
                </a:cubicBezTo>
                <a:close/>
                <a:moveTo>
                  <a:pt x="105" y="222"/>
                </a:moveTo>
                <a:cubicBezTo>
                  <a:pt x="105" y="220"/>
                  <a:pt x="103" y="218"/>
                  <a:pt x="101" y="218"/>
                </a:cubicBezTo>
                <a:cubicBezTo>
                  <a:pt x="99" y="218"/>
                  <a:pt x="97" y="220"/>
                  <a:pt x="97" y="222"/>
                </a:cubicBezTo>
                <a:cubicBezTo>
                  <a:pt x="97" y="224"/>
                  <a:pt x="99" y="226"/>
                  <a:pt x="101" y="226"/>
                </a:cubicBezTo>
                <a:cubicBezTo>
                  <a:pt x="103" y="226"/>
                  <a:pt x="105" y="224"/>
                  <a:pt x="105" y="222"/>
                </a:cubicBezTo>
                <a:close/>
                <a:moveTo>
                  <a:pt x="105" y="213"/>
                </a:moveTo>
                <a:cubicBezTo>
                  <a:pt x="105" y="211"/>
                  <a:pt x="103" y="209"/>
                  <a:pt x="101" y="209"/>
                </a:cubicBezTo>
                <a:cubicBezTo>
                  <a:pt x="99" y="209"/>
                  <a:pt x="97" y="211"/>
                  <a:pt x="97" y="213"/>
                </a:cubicBezTo>
                <a:cubicBezTo>
                  <a:pt x="97" y="215"/>
                  <a:pt x="99" y="217"/>
                  <a:pt x="101" y="217"/>
                </a:cubicBezTo>
                <a:cubicBezTo>
                  <a:pt x="103" y="217"/>
                  <a:pt x="105" y="215"/>
                  <a:pt x="105" y="213"/>
                </a:cubicBezTo>
                <a:close/>
                <a:moveTo>
                  <a:pt x="105" y="203"/>
                </a:moveTo>
                <a:cubicBezTo>
                  <a:pt x="105" y="200"/>
                  <a:pt x="103" y="199"/>
                  <a:pt x="101" y="199"/>
                </a:cubicBezTo>
                <a:cubicBezTo>
                  <a:pt x="99" y="199"/>
                  <a:pt x="97" y="200"/>
                  <a:pt x="97" y="203"/>
                </a:cubicBezTo>
                <a:cubicBezTo>
                  <a:pt x="97" y="205"/>
                  <a:pt x="99" y="207"/>
                  <a:pt x="101" y="207"/>
                </a:cubicBezTo>
                <a:cubicBezTo>
                  <a:pt x="103" y="207"/>
                  <a:pt x="105" y="205"/>
                  <a:pt x="105" y="203"/>
                </a:cubicBezTo>
                <a:close/>
                <a:moveTo>
                  <a:pt x="115" y="222"/>
                </a:moveTo>
                <a:cubicBezTo>
                  <a:pt x="115" y="220"/>
                  <a:pt x="113" y="218"/>
                  <a:pt x="111" y="218"/>
                </a:cubicBezTo>
                <a:cubicBezTo>
                  <a:pt x="108" y="218"/>
                  <a:pt x="107" y="220"/>
                  <a:pt x="107" y="222"/>
                </a:cubicBezTo>
                <a:cubicBezTo>
                  <a:pt x="107" y="224"/>
                  <a:pt x="108" y="226"/>
                  <a:pt x="111" y="226"/>
                </a:cubicBezTo>
                <a:cubicBezTo>
                  <a:pt x="113" y="226"/>
                  <a:pt x="115" y="224"/>
                  <a:pt x="115" y="222"/>
                </a:cubicBezTo>
                <a:close/>
                <a:moveTo>
                  <a:pt x="115" y="213"/>
                </a:moveTo>
                <a:cubicBezTo>
                  <a:pt x="115" y="211"/>
                  <a:pt x="113" y="209"/>
                  <a:pt x="111" y="209"/>
                </a:cubicBezTo>
                <a:cubicBezTo>
                  <a:pt x="108" y="209"/>
                  <a:pt x="107" y="211"/>
                  <a:pt x="107" y="213"/>
                </a:cubicBezTo>
                <a:cubicBezTo>
                  <a:pt x="107" y="215"/>
                  <a:pt x="108" y="217"/>
                  <a:pt x="111" y="217"/>
                </a:cubicBezTo>
                <a:cubicBezTo>
                  <a:pt x="113" y="217"/>
                  <a:pt x="115" y="215"/>
                  <a:pt x="115" y="213"/>
                </a:cubicBezTo>
                <a:close/>
                <a:moveTo>
                  <a:pt x="115" y="203"/>
                </a:moveTo>
                <a:cubicBezTo>
                  <a:pt x="115" y="200"/>
                  <a:pt x="113" y="199"/>
                  <a:pt x="111" y="199"/>
                </a:cubicBezTo>
                <a:cubicBezTo>
                  <a:pt x="108" y="199"/>
                  <a:pt x="107" y="200"/>
                  <a:pt x="107" y="203"/>
                </a:cubicBezTo>
                <a:cubicBezTo>
                  <a:pt x="107" y="205"/>
                  <a:pt x="108" y="207"/>
                  <a:pt x="111" y="207"/>
                </a:cubicBezTo>
                <a:cubicBezTo>
                  <a:pt x="113" y="207"/>
                  <a:pt x="115" y="205"/>
                  <a:pt x="115" y="203"/>
                </a:cubicBezTo>
                <a:close/>
                <a:moveTo>
                  <a:pt x="124" y="222"/>
                </a:moveTo>
                <a:cubicBezTo>
                  <a:pt x="124" y="220"/>
                  <a:pt x="122" y="218"/>
                  <a:pt x="120" y="218"/>
                </a:cubicBezTo>
                <a:cubicBezTo>
                  <a:pt x="118" y="218"/>
                  <a:pt x="116" y="220"/>
                  <a:pt x="116" y="222"/>
                </a:cubicBezTo>
                <a:cubicBezTo>
                  <a:pt x="116" y="224"/>
                  <a:pt x="118" y="226"/>
                  <a:pt x="120" y="226"/>
                </a:cubicBezTo>
                <a:cubicBezTo>
                  <a:pt x="122" y="226"/>
                  <a:pt x="124" y="224"/>
                  <a:pt x="124" y="222"/>
                </a:cubicBezTo>
                <a:close/>
                <a:moveTo>
                  <a:pt x="124" y="213"/>
                </a:moveTo>
                <a:cubicBezTo>
                  <a:pt x="124" y="211"/>
                  <a:pt x="122" y="209"/>
                  <a:pt x="120" y="209"/>
                </a:cubicBezTo>
                <a:cubicBezTo>
                  <a:pt x="118" y="209"/>
                  <a:pt x="116" y="211"/>
                  <a:pt x="116" y="213"/>
                </a:cubicBezTo>
                <a:cubicBezTo>
                  <a:pt x="116" y="215"/>
                  <a:pt x="118" y="217"/>
                  <a:pt x="120" y="217"/>
                </a:cubicBezTo>
                <a:cubicBezTo>
                  <a:pt x="122" y="217"/>
                  <a:pt x="124" y="215"/>
                  <a:pt x="124" y="213"/>
                </a:cubicBezTo>
                <a:close/>
                <a:moveTo>
                  <a:pt x="124" y="203"/>
                </a:moveTo>
                <a:cubicBezTo>
                  <a:pt x="124" y="200"/>
                  <a:pt x="122" y="199"/>
                  <a:pt x="120" y="199"/>
                </a:cubicBezTo>
                <a:cubicBezTo>
                  <a:pt x="118" y="199"/>
                  <a:pt x="116" y="200"/>
                  <a:pt x="116" y="203"/>
                </a:cubicBezTo>
                <a:cubicBezTo>
                  <a:pt x="116" y="205"/>
                  <a:pt x="118" y="207"/>
                  <a:pt x="120" y="207"/>
                </a:cubicBezTo>
                <a:cubicBezTo>
                  <a:pt x="122" y="207"/>
                  <a:pt x="124" y="205"/>
                  <a:pt x="124" y="203"/>
                </a:cubicBezTo>
                <a:close/>
                <a:moveTo>
                  <a:pt x="133" y="222"/>
                </a:moveTo>
                <a:cubicBezTo>
                  <a:pt x="133" y="220"/>
                  <a:pt x="132" y="218"/>
                  <a:pt x="129" y="218"/>
                </a:cubicBezTo>
                <a:cubicBezTo>
                  <a:pt x="127" y="218"/>
                  <a:pt x="125" y="220"/>
                  <a:pt x="125" y="222"/>
                </a:cubicBezTo>
                <a:cubicBezTo>
                  <a:pt x="125" y="224"/>
                  <a:pt x="127" y="226"/>
                  <a:pt x="129" y="226"/>
                </a:cubicBezTo>
                <a:cubicBezTo>
                  <a:pt x="132" y="226"/>
                  <a:pt x="133" y="224"/>
                  <a:pt x="133" y="222"/>
                </a:cubicBezTo>
                <a:close/>
                <a:moveTo>
                  <a:pt x="133" y="213"/>
                </a:moveTo>
                <a:cubicBezTo>
                  <a:pt x="133" y="211"/>
                  <a:pt x="132" y="209"/>
                  <a:pt x="129" y="209"/>
                </a:cubicBezTo>
                <a:cubicBezTo>
                  <a:pt x="127" y="209"/>
                  <a:pt x="125" y="211"/>
                  <a:pt x="125" y="213"/>
                </a:cubicBezTo>
                <a:cubicBezTo>
                  <a:pt x="125" y="215"/>
                  <a:pt x="127" y="217"/>
                  <a:pt x="129" y="217"/>
                </a:cubicBezTo>
                <a:cubicBezTo>
                  <a:pt x="132" y="217"/>
                  <a:pt x="133" y="215"/>
                  <a:pt x="133" y="213"/>
                </a:cubicBezTo>
                <a:close/>
                <a:moveTo>
                  <a:pt x="133" y="203"/>
                </a:moveTo>
                <a:cubicBezTo>
                  <a:pt x="133" y="200"/>
                  <a:pt x="132" y="199"/>
                  <a:pt x="129" y="199"/>
                </a:cubicBezTo>
                <a:cubicBezTo>
                  <a:pt x="127" y="199"/>
                  <a:pt x="125" y="200"/>
                  <a:pt x="125" y="203"/>
                </a:cubicBezTo>
                <a:cubicBezTo>
                  <a:pt x="125" y="205"/>
                  <a:pt x="127" y="207"/>
                  <a:pt x="129" y="207"/>
                </a:cubicBezTo>
                <a:cubicBezTo>
                  <a:pt x="132" y="207"/>
                  <a:pt x="133" y="205"/>
                  <a:pt x="133" y="203"/>
                </a:cubicBezTo>
                <a:close/>
                <a:moveTo>
                  <a:pt x="143" y="222"/>
                </a:moveTo>
                <a:cubicBezTo>
                  <a:pt x="143" y="220"/>
                  <a:pt x="141" y="218"/>
                  <a:pt x="139" y="218"/>
                </a:cubicBezTo>
                <a:cubicBezTo>
                  <a:pt x="137" y="218"/>
                  <a:pt x="135" y="220"/>
                  <a:pt x="135" y="222"/>
                </a:cubicBezTo>
                <a:cubicBezTo>
                  <a:pt x="135" y="224"/>
                  <a:pt x="137" y="226"/>
                  <a:pt x="139" y="226"/>
                </a:cubicBezTo>
                <a:cubicBezTo>
                  <a:pt x="141" y="226"/>
                  <a:pt x="143" y="224"/>
                  <a:pt x="143" y="222"/>
                </a:cubicBezTo>
                <a:close/>
                <a:moveTo>
                  <a:pt x="143" y="213"/>
                </a:moveTo>
                <a:cubicBezTo>
                  <a:pt x="143" y="211"/>
                  <a:pt x="141" y="209"/>
                  <a:pt x="139" y="209"/>
                </a:cubicBezTo>
                <a:cubicBezTo>
                  <a:pt x="137" y="209"/>
                  <a:pt x="135" y="211"/>
                  <a:pt x="135" y="213"/>
                </a:cubicBezTo>
                <a:cubicBezTo>
                  <a:pt x="135" y="215"/>
                  <a:pt x="137" y="217"/>
                  <a:pt x="139" y="217"/>
                </a:cubicBezTo>
                <a:cubicBezTo>
                  <a:pt x="141" y="217"/>
                  <a:pt x="143" y="215"/>
                  <a:pt x="143" y="213"/>
                </a:cubicBezTo>
                <a:close/>
                <a:moveTo>
                  <a:pt x="143" y="203"/>
                </a:moveTo>
                <a:cubicBezTo>
                  <a:pt x="143" y="200"/>
                  <a:pt x="141" y="199"/>
                  <a:pt x="139" y="199"/>
                </a:cubicBezTo>
                <a:cubicBezTo>
                  <a:pt x="137" y="199"/>
                  <a:pt x="135" y="200"/>
                  <a:pt x="135" y="203"/>
                </a:cubicBezTo>
                <a:cubicBezTo>
                  <a:pt x="135" y="205"/>
                  <a:pt x="137" y="207"/>
                  <a:pt x="139" y="207"/>
                </a:cubicBezTo>
                <a:cubicBezTo>
                  <a:pt x="141" y="207"/>
                  <a:pt x="143" y="205"/>
                  <a:pt x="143" y="203"/>
                </a:cubicBezTo>
                <a:close/>
                <a:moveTo>
                  <a:pt x="313" y="212"/>
                </a:moveTo>
                <a:cubicBezTo>
                  <a:pt x="313" y="205"/>
                  <a:pt x="307" y="199"/>
                  <a:pt x="300" y="199"/>
                </a:cubicBezTo>
                <a:cubicBezTo>
                  <a:pt x="300" y="199"/>
                  <a:pt x="300" y="199"/>
                  <a:pt x="146" y="199"/>
                </a:cubicBezTo>
                <a:cubicBezTo>
                  <a:pt x="146" y="199"/>
                  <a:pt x="146" y="199"/>
                  <a:pt x="146" y="226"/>
                </a:cubicBezTo>
                <a:cubicBezTo>
                  <a:pt x="146" y="226"/>
                  <a:pt x="146" y="226"/>
                  <a:pt x="300" y="226"/>
                </a:cubicBezTo>
                <a:cubicBezTo>
                  <a:pt x="307" y="226"/>
                  <a:pt x="313" y="220"/>
                  <a:pt x="313" y="212"/>
                </a:cubicBezTo>
                <a:close/>
                <a:moveTo>
                  <a:pt x="299" y="204"/>
                </a:moveTo>
                <a:cubicBezTo>
                  <a:pt x="294" y="204"/>
                  <a:pt x="291" y="208"/>
                  <a:pt x="291" y="212"/>
                </a:cubicBezTo>
                <a:cubicBezTo>
                  <a:pt x="291" y="217"/>
                  <a:pt x="294" y="220"/>
                  <a:pt x="299" y="220"/>
                </a:cubicBezTo>
                <a:cubicBezTo>
                  <a:pt x="303" y="220"/>
                  <a:pt x="307" y="217"/>
                  <a:pt x="307" y="212"/>
                </a:cubicBezTo>
                <a:cubicBezTo>
                  <a:pt x="307" y="208"/>
                  <a:pt x="303" y="204"/>
                  <a:pt x="299" y="204"/>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endParaRPr lang="en-US" sz="1765">
              <a:solidFill>
                <a:schemeClr val="accent2"/>
              </a:solidFill>
            </a:endParaRPr>
          </a:p>
        </p:txBody>
      </p:sp>
      <p:cxnSp>
        <p:nvCxnSpPr>
          <p:cNvPr id="7" name="Elbow Connector 6"/>
          <p:cNvCxnSpPr>
            <a:stCxn id="63" idx="0"/>
            <a:endCxn id="66" idx="1"/>
          </p:cNvCxnSpPr>
          <p:nvPr/>
        </p:nvCxnSpPr>
        <p:spPr>
          <a:xfrm rot="5400000" flipH="1" flipV="1">
            <a:off x="4006133" y="1696046"/>
            <a:ext cx="1119810" cy="1233225"/>
          </a:xfrm>
          <a:prstGeom prst="bentConnector2">
            <a:avLst/>
          </a:prstGeom>
          <a:ln w="38100">
            <a:solidFill>
              <a:schemeClr val="accent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613937" y="5210956"/>
            <a:ext cx="550928" cy="0"/>
          </a:xfrm>
          <a:prstGeom prst="straightConnector1">
            <a:avLst/>
          </a:prstGeom>
          <a:ln w="38100">
            <a:solidFill>
              <a:schemeClr val="accent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6652220" y="5011166"/>
            <a:ext cx="895357" cy="0"/>
          </a:xfrm>
          <a:prstGeom prst="straightConnector1">
            <a:avLst/>
          </a:prstGeom>
          <a:ln w="38100">
            <a:solidFill>
              <a:schemeClr val="accent5"/>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6659690" y="5858276"/>
            <a:ext cx="887887" cy="0"/>
          </a:xfrm>
          <a:prstGeom prst="straightConnector1">
            <a:avLst/>
          </a:prstGeom>
          <a:ln w="38100">
            <a:solidFill>
              <a:schemeClr val="accent5"/>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9489843" y="5352357"/>
            <a:ext cx="562033" cy="11772"/>
          </a:xfrm>
          <a:prstGeom prst="straightConnector1">
            <a:avLst/>
          </a:prstGeom>
          <a:ln w="38100">
            <a:solidFill>
              <a:schemeClr val="accent4"/>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9489843" y="2611022"/>
            <a:ext cx="590490" cy="0"/>
          </a:xfrm>
          <a:prstGeom prst="straightConnector1">
            <a:avLst/>
          </a:prstGeom>
          <a:ln w="38100">
            <a:solidFill>
              <a:schemeClr val="accent4"/>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66" idx="3"/>
          </p:cNvCxnSpPr>
          <p:nvPr/>
        </p:nvCxnSpPr>
        <p:spPr>
          <a:xfrm>
            <a:off x="6676692" y="1752754"/>
            <a:ext cx="799741" cy="13904"/>
          </a:xfrm>
          <a:prstGeom prst="straightConnector1">
            <a:avLst/>
          </a:prstGeom>
          <a:ln w="38100">
            <a:solidFill>
              <a:schemeClr val="accent5"/>
            </a:solidFill>
            <a:headEnd type="none"/>
            <a:tailEnd type="triangle" w="lg" len="lg"/>
          </a:ln>
        </p:spPr>
        <p:style>
          <a:lnRef idx="1">
            <a:schemeClr val="accent1"/>
          </a:lnRef>
          <a:fillRef idx="0">
            <a:schemeClr val="accent1"/>
          </a:fillRef>
          <a:effectRef idx="0">
            <a:schemeClr val="accent1"/>
          </a:effectRef>
          <a:fontRef idx="minor">
            <a:schemeClr val="tx1"/>
          </a:fontRef>
        </p:style>
      </p:cxnSp>
      <p:grpSp>
        <p:nvGrpSpPr>
          <p:cNvPr id="135" name="Group 134"/>
          <p:cNvGrpSpPr/>
          <p:nvPr/>
        </p:nvGrpSpPr>
        <p:grpSpPr>
          <a:xfrm>
            <a:off x="7747862" y="2865316"/>
            <a:ext cx="1592313" cy="542787"/>
            <a:chOff x="8303272" y="3036574"/>
            <a:chExt cx="1624242" cy="553671"/>
          </a:xfrm>
          <a:solidFill>
            <a:schemeClr val="accent2"/>
          </a:solidFill>
        </p:grpSpPr>
        <p:sp>
          <p:nvSpPr>
            <p:cNvPr id="72" name="Rectangle 71"/>
            <p:cNvSpPr/>
            <p:nvPr/>
          </p:nvSpPr>
          <p:spPr bwMode="auto">
            <a:xfrm>
              <a:off x="8303272" y="3036574"/>
              <a:ext cx="1495427" cy="390525"/>
            </a:xfrm>
            <a:prstGeom prst="rect">
              <a:avLst/>
            </a:prstGeom>
            <a:grpFill/>
            <a:ln w="28575">
              <a:solidFill>
                <a:srgbClr val="FFFFFF"/>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372" dirty="0">
                <a:solidFill>
                  <a:schemeClr val="bg1"/>
                </a:solidFill>
              </a:endParaRPr>
            </a:p>
          </p:txBody>
        </p:sp>
        <p:sp>
          <p:nvSpPr>
            <p:cNvPr id="73" name="Rectangle 72"/>
            <p:cNvSpPr/>
            <p:nvPr/>
          </p:nvSpPr>
          <p:spPr bwMode="auto">
            <a:xfrm>
              <a:off x="8365412" y="3111868"/>
              <a:ext cx="1495427" cy="390525"/>
            </a:xfrm>
            <a:prstGeom prst="rect">
              <a:avLst/>
            </a:prstGeom>
            <a:grpFill/>
            <a:ln w="28575">
              <a:solidFill>
                <a:srgbClr val="FFFFFF"/>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372" dirty="0">
                <a:solidFill>
                  <a:schemeClr val="bg1"/>
                </a:solidFill>
              </a:endParaRPr>
            </a:p>
          </p:txBody>
        </p:sp>
        <p:sp>
          <p:nvSpPr>
            <p:cNvPr id="74" name="Rectangle 73"/>
            <p:cNvSpPr/>
            <p:nvPr/>
          </p:nvSpPr>
          <p:spPr bwMode="auto">
            <a:xfrm>
              <a:off x="8432087" y="3199720"/>
              <a:ext cx="1495427" cy="390525"/>
            </a:xfrm>
            <a:prstGeom prst="rect">
              <a:avLst/>
            </a:prstGeom>
            <a:grpFill/>
            <a:ln w="28575">
              <a:solidFill>
                <a:srgbClr val="FFFFFF"/>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r>
                <a:rPr lang="en-US" sz="1372" dirty="0">
                  <a:solidFill>
                    <a:schemeClr val="bg1"/>
                  </a:solidFill>
                </a:rPr>
                <a:t>Site (W3WP.exe)</a:t>
              </a:r>
            </a:p>
          </p:txBody>
        </p:sp>
      </p:grpSp>
      <p:sp>
        <p:nvSpPr>
          <p:cNvPr id="75" name="Rectangle 74"/>
          <p:cNvSpPr/>
          <p:nvPr/>
        </p:nvSpPr>
        <p:spPr bwMode="auto">
          <a:xfrm>
            <a:off x="7950182" y="3523194"/>
            <a:ext cx="1084960" cy="306781"/>
          </a:xfrm>
          <a:prstGeom prst="rect">
            <a:avLst/>
          </a:prstGeom>
          <a:solidFill>
            <a:schemeClr val="accent2"/>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r>
              <a:rPr lang="en-US" sz="1372" dirty="0">
                <a:solidFill>
                  <a:schemeClr val="bg1"/>
                </a:solidFill>
              </a:rPr>
              <a:t>Metering</a:t>
            </a:r>
          </a:p>
        </p:txBody>
      </p:sp>
      <p:sp>
        <p:nvSpPr>
          <p:cNvPr id="76" name="Rectangle 75"/>
          <p:cNvSpPr/>
          <p:nvPr/>
        </p:nvSpPr>
        <p:spPr bwMode="auto">
          <a:xfrm>
            <a:off x="7948404" y="3890827"/>
            <a:ext cx="1084960" cy="306781"/>
          </a:xfrm>
          <a:prstGeom prst="rect">
            <a:avLst/>
          </a:prstGeom>
          <a:solidFill>
            <a:schemeClr val="accent2"/>
          </a:solidFill>
          <a:ln>
            <a:no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r>
              <a:rPr lang="en-US" sz="1372" dirty="0">
                <a:solidFill>
                  <a:schemeClr val="bg1"/>
                </a:solidFill>
              </a:rPr>
              <a:t>DWAS</a:t>
            </a:r>
          </a:p>
        </p:txBody>
      </p:sp>
      <p:sp>
        <p:nvSpPr>
          <p:cNvPr id="77" name="Freeform 128"/>
          <p:cNvSpPr>
            <a:spLocks noChangeAspect="1"/>
          </p:cNvSpPr>
          <p:nvPr/>
        </p:nvSpPr>
        <p:spPr bwMode="white">
          <a:xfrm>
            <a:off x="10281824" y="4789465"/>
            <a:ext cx="1072640" cy="59254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896350"/>
            <a:endParaRPr lang="en-US" sz="1765">
              <a:solidFill>
                <a:srgbClr val="FFC000"/>
              </a:solidFill>
            </a:endParaRPr>
          </a:p>
        </p:txBody>
      </p:sp>
      <p:grpSp>
        <p:nvGrpSpPr>
          <p:cNvPr id="78" name="Group 77"/>
          <p:cNvGrpSpPr/>
          <p:nvPr/>
        </p:nvGrpSpPr>
        <p:grpSpPr>
          <a:xfrm>
            <a:off x="5475612" y="5717739"/>
            <a:ext cx="872041" cy="438502"/>
            <a:chOff x="2938463" y="5043097"/>
            <a:chExt cx="1149351" cy="577949"/>
          </a:xfrm>
          <a:solidFill>
            <a:schemeClr val="accent5"/>
          </a:solidFill>
        </p:grpSpPr>
        <p:sp>
          <p:nvSpPr>
            <p:cNvPr id="79" name="Freeform 19"/>
            <p:cNvSpPr>
              <a:spLocks/>
            </p:cNvSpPr>
            <p:nvPr/>
          </p:nvSpPr>
          <p:spPr bwMode="auto">
            <a:xfrm>
              <a:off x="3054351" y="5043097"/>
              <a:ext cx="1033463" cy="504825"/>
            </a:xfrm>
            <a:custGeom>
              <a:avLst/>
              <a:gdLst>
                <a:gd name="T0" fmla="*/ 921 w 986"/>
                <a:gd name="T1" fmla="*/ 86 h 481"/>
                <a:gd name="T2" fmla="*/ 446 w 986"/>
                <a:gd name="T3" fmla="*/ 5 h 481"/>
                <a:gd name="T4" fmla="*/ 396 w 986"/>
                <a:gd name="T5" fmla="*/ 6 h 481"/>
                <a:gd name="T6" fmla="*/ 0 w 986"/>
                <a:gd name="T7" fmla="*/ 162 h 481"/>
                <a:gd name="T8" fmla="*/ 482 w 986"/>
                <a:gd name="T9" fmla="*/ 264 h 481"/>
                <a:gd name="T10" fmla="*/ 484 w 986"/>
                <a:gd name="T11" fmla="*/ 265 h 481"/>
                <a:gd name="T12" fmla="*/ 486 w 986"/>
                <a:gd name="T13" fmla="*/ 265 h 481"/>
                <a:gd name="T14" fmla="*/ 578 w 986"/>
                <a:gd name="T15" fmla="*/ 382 h 481"/>
                <a:gd name="T16" fmla="*/ 578 w 986"/>
                <a:gd name="T17" fmla="*/ 440 h 481"/>
                <a:gd name="T18" fmla="*/ 573 w 986"/>
                <a:gd name="T19" fmla="*/ 481 h 481"/>
                <a:gd name="T20" fmla="*/ 940 w 986"/>
                <a:gd name="T21" fmla="*/ 265 h 481"/>
                <a:gd name="T22" fmla="*/ 921 w 986"/>
                <a:gd name="T23" fmla="*/ 86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6" h="481">
                  <a:moveTo>
                    <a:pt x="921" y="86"/>
                  </a:moveTo>
                  <a:cubicBezTo>
                    <a:pt x="803" y="61"/>
                    <a:pt x="446" y="5"/>
                    <a:pt x="446" y="5"/>
                  </a:cubicBezTo>
                  <a:cubicBezTo>
                    <a:pt x="427" y="2"/>
                    <a:pt x="413" y="0"/>
                    <a:pt x="396" y="6"/>
                  </a:cubicBezTo>
                  <a:cubicBezTo>
                    <a:pt x="0" y="162"/>
                    <a:pt x="0" y="162"/>
                    <a:pt x="0" y="162"/>
                  </a:cubicBezTo>
                  <a:cubicBezTo>
                    <a:pt x="482" y="264"/>
                    <a:pt x="482" y="264"/>
                    <a:pt x="482" y="264"/>
                  </a:cubicBezTo>
                  <a:cubicBezTo>
                    <a:pt x="484" y="265"/>
                    <a:pt x="484" y="265"/>
                    <a:pt x="484" y="265"/>
                  </a:cubicBezTo>
                  <a:cubicBezTo>
                    <a:pt x="486" y="265"/>
                    <a:pt x="486" y="265"/>
                    <a:pt x="486" y="265"/>
                  </a:cubicBezTo>
                  <a:cubicBezTo>
                    <a:pt x="525" y="277"/>
                    <a:pt x="578" y="294"/>
                    <a:pt x="578" y="382"/>
                  </a:cubicBezTo>
                  <a:cubicBezTo>
                    <a:pt x="578" y="440"/>
                    <a:pt x="578" y="440"/>
                    <a:pt x="578" y="440"/>
                  </a:cubicBezTo>
                  <a:cubicBezTo>
                    <a:pt x="578" y="455"/>
                    <a:pt x="577" y="469"/>
                    <a:pt x="573" y="481"/>
                  </a:cubicBezTo>
                  <a:cubicBezTo>
                    <a:pt x="940" y="265"/>
                    <a:pt x="940" y="265"/>
                    <a:pt x="940" y="265"/>
                  </a:cubicBezTo>
                  <a:cubicBezTo>
                    <a:pt x="986" y="235"/>
                    <a:pt x="982" y="98"/>
                    <a:pt x="921" y="86"/>
                  </a:cubicBezTo>
                  <a:close/>
                </a:path>
              </a:pathLst>
            </a:custGeom>
            <a:grpFill/>
            <a:ln>
              <a:noFill/>
            </a:ln>
          </p:spPr>
          <p:txBody>
            <a:bodyPr vert="horz" wrap="square" lIns="89642" tIns="44821" rIns="89642" bIns="44821" numCol="1" anchor="t" anchorCtr="0" compatLnSpc="1">
              <a:prstTxWarp prst="textNoShape">
                <a:avLst/>
              </a:prstTxWarp>
            </a:bodyPr>
            <a:lstStyle/>
            <a:p>
              <a:endParaRPr lang="en-US" sz="1765">
                <a:solidFill>
                  <a:schemeClr val="accent5"/>
                </a:solidFill>
              </a:endParaRPr>
            </a:p>
          </p:txBody>
        </p:sp>
        <p:sp>
          <p:nvSpPr>
            <p:cNvPr id="80" name="Freeform 20"/>
            <p:cNvSpPr>
              <a:spLocks noEditPoints="1"/>
            </p:cNvSpPr>
            <p:nvPr/>
          </p:nvSpPr>
          <p:spPr bwMode="auto">
            <a:xfrm>
              <a:off x="2938463" y="5284496"/>
              <a:ext cx="679450" cy="336550"/>
            </a:xfrm>
            <a:custGeom>
              <a:avLst/>
              <a:gdLst>
                <a:gd name="T0" fmla="*/ 584 w 648"/>
                <a:gd name="T1" fmla="*/ 115 h 321"/>
                <a:gd name="T2" fmla="*/ 44 w 648"/>
                <a:gd name="T3" fmla="*/ 0 h 321"/>
                <a:gd name="T4" fmla="*/ 0 w 648"/>
                <a:gd name="T5" fmla="*/ 60 h 321"/>
                <a:gd name="T6" fmla="*/ 0 w 648"/>
                <a:gd name="T7" fmla="*/ 127 h 321"/>
                <a:gd name="T8" fmla="*/ 52 w 648"/>
                <a:gd name="T9" fmla="*/ 188 h 321"/>
                <a:gd name="T10" fmla="*/ 597 w 648"/>
                <a:gd name="T11" fmla="*/ 321 h 321"/>
                <a:gd name="T12" fmla="*/ 648 w 648"/>
                <a:gd name="T13" fmla="*/ 251 h 321"/>
                <a:gd name="T14" fmla="*/ 648 w 648"/>
                <a:gd name="T15" fmla="*/ 193 h 321"/>
                <a:gd name="T16" fmla="*/ 584 w 648"/>
                <a:gd name="T17" fmla="*/ 115 h 321"/>
                <a:gd name="T18" fmla="*/ 75 w 648"/>
                <a:gd name="T19" fmla="*/ 135 h 321"/>
                <a:gd name="T20" fmla="*/ 44 w 648"/>
                <a:gd name="T21" fmla="*/ 97 h 321"/>
                <a:gd name="T22" fmla="*/ 75 w 648"/>
                <a:gd name="T23" fmla="*/ 59 h 321"/>
                <a:gd name="T24" fmla="*/ 107 w 648"/>
                <a:gd name="T25" fmla="*/ 97 h 321"/>
                <a:gd name="T26" fmla="*/ 75 w 648"/>
                <a:gd name="T27" fmla="*/ 135 h 321"/>
                <a:gd name="T28" fmla="*/ 351 w 648"/>
                <a:gd name="T29" fmla="*/ 202 h 321"/>
                <a:gd name="T30" fmla="*/ 319 w 648"/>
                <a:gd name="T31" fmla="*/ 164 h 321"/>
                <a:gd name="T32" fmla="*/ 351 w 648"/>
                <a:gd name="T33" fmla="*/ 125 h 321"/>
                <a:gd name="T34" fmla="*/ 382 w 648"/>
                <a:gd name="T35" fmla="*/ 164 h 321"/>
                <a:gd name="T36" fmla="*/ 351 w 648"/>
                <a:gd name="T37" fmla="*/ 202 h 321"/>
                <a:gd name="T38" fmla="*/ 444 w 648"/>
                <a:gd name="T39" fmla="*/ 224 h 321"/>
                <a:gd name="T40" fmla="*/ 413 w 648"/>
                <a:gd name="T41" fmla="*/ 186 h 321"/>
                <a:gd name="T42" fmla="*/ 444 w 648"/>
                <a:gd name="T43" fmla="*/ 148 h 321"/>
                <a:gd name="T44" fmla="*/ 476 w 648"/>
                <a:gd name="T45" fmla="*/ 186 h 321"/>
                <a:gd name="T46" fmla="*/ 444 w 648"/>
                <a:gd name="T47" fmla="*/ 224 h 321"/>
                <a:gd name="T48" fmla="*/ 541 w 648"/>
                <a:gd name="T49" fmla="*/ 247 h 321"/>
                <a:gd name="T50" fmla="*/ 510 w 648"/>
                <a:gd name="T51" fmla="*/ 208 h 321"/>
                <a:gd name="T52" fmla="*/ 541 w 648"/>
                <a:gd name="T53" fmla="*/ 170 h 321"/>
                <a:gd name="T54" fmla="*/ 572 w 648"/>
                <a:gd name="T55" fmla="*/ 208 h 321"/>
                <a:gd name="T56" fmla="*/ 541 w 648"/>
                <a:gd name="T57" fmla="*/ 247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8" h="321">
                  <a:moveTo>
                    <a:pt x="584" y="115"/>
                  </a:moveTo>
                  <a:cubicBezTo>
                    <a:pt x="44" y="0"/>
                    <a:pt x="44" y="0"/>
                    <a:pt x="44" y="0"/>
                  </a:cubicBezTo>
                  <a:cubicBezTo>
                    <a:pt x="10" y="0"/>
                    <a:pt x="0" y="23"/>
                    <a:pt x="0" y="60"/>
                  </a:cubicBezTo>
                  <a:cubicBezTo>
                    <a:pt x="0" y="127"/>
                    <a:pt x="0" y="127"/>
                    <a:pt x="0" y="127"/>
                  </a:cubicBezTo>
                  <a:cubicBezTo>
                    <a:pt x="0" y="165"/>
                    <a:pt x="6" y="177"/>
                    <a:pt x="52" y="188"/>
                  </a:cubicBezTo>
                  <a:cubicBezTo>
                    <a:pt x="597" y="321"/>
                    <a:pt x="597" y="321"/>
                    <a:pt x="597" y="321"/>
                  </a:cubicBezTo>
                  <a:cubicBezTo>
                    <a:pt x="634" y="321"/>
                    <a:pt x="648" y="289"/>
                    <a:pt x="648" y="251"/>
                  </a:cubicBezTo>
                  <a:cubicBezTo>
                    <a:pt x="648" y="193"/>
                    <a:pt x="648" y="193"/>
                    <a:pt x="648" y="193"/>
                  </a:cubicBezTo>
                  <a:cubicBezTo>
                    <a:pt x="648" y="137"/>
                    <a:pt x="623" y="127"/>
                    <a:pt x="584" y="115"/>
                  </a:cubicBezTo>
                  <a:close/>
                  <a:moveTo>
                    <a:pt x="75" y="135"/>
                  </a:moveTo>
                  <a:cubicBezTo>
                    <a:pt x="58" y="135"/>
                    <a:pt x="44" y="118"/>
                    <a:pt x="44" y="97"/>
                  </a:cubicBezTo>
                  <a:cubicBezTo>
                    <a:pt x="44" y="76"/>
                    <a:pt x="58" y="59"/>
                    <a:pt x="75" y="59"/>
                  </a:cubicBezTo>
                  <a:cubicBezTo>
                    <a:pt x="93" y="59"/>
                    <a:pt x="107" y="76"/>
                    <a:pt x="107" y="97"/>
                  </a:cubicBezTo>
                  <a:cubicBezTo>
                    <a:pt x="107" y="118"/>
                    <a:pt x="93" y="135"/>
                    <a:pt x="75" y="135"/>
                  </a:cubicBezTo>
                  <a:close/>
                  <a:moveTo>
                    <a:pt x="351" y="202"/>
                  </a:moveTo>
                  <a:cubicBezTo>
                    <a:pt x="333" y="202"/>
                    <a:pt x="319" y="185"/>
                    <a:pt x="319" y="164"/>
                  </a:cubicBezTo>
                  <a:cubicBezTo>
                    <a:pt x="319" y="143"/>
                    <a:pt x="333" y="125"/>
                    <a:pt x="351" y="125"/>
                  </a:cubicBezTo>
                  <a:cubicBezTo>
                    <a:pt x="368" y="125"/>
                    <a:pt x="382" y="143"/>
                    <a:pt x="382" y="164"/>
                  </a:cubicBezTo>
                  <a:cubicBezTo>
                    <a:pt x="382" y="185"/>
                    <a:pt x="368" y="202"/>
                    <a:pt x="351" y="202"/>
                  </a:cubicBezTo>
                  <a:close/>
                  <a:moveTo>
                    <a:pt x="444" y="224"/>
                  </a:moveTo>
                  <a:cubicBezTo>
                    <a:pt x="427" y="224"/>
                    <a:pt x="413" y="207"/>
                    <a:pt x="413" y="186"/>
                  </a:cubicBezTo>
                  <a:cubicBezTo>
                    <a:pt x="413" y="165"/>
                    <a:pt x="427" y="148"/>
                    <a:pt x="444" y="148"/>
                  </a:cubicBezTo>
                  <a:cubicBezTo>
                    <a:pt x="462" y="148"/>
                    <a:pt x="476" y="165"/>
                    <a:pt x="476" y="186"/>
                  </a:cubicBezTo>
                  <a:cubicBezTo>
                    <a:pt x="476" y="207"/>
                    <a:pt x="462" y="224"/>
                    <a:pt x="444" y="224"/>
                  </a:cubicBezTo>
                  <a:close/>
                  <a:moveTo>
                    <a:pt x="541" y="247"/>
                  </a:moveTo>
                  <a:cubicBezTo>
                    <a:pt x="524" y="247"/>
                    <a:pt x="510" y="230"/>
                    <a:pt x="510" y="208"/>
                  </a:cubicBezTo>
                  <a:cubicBezTo>
                    <a:pt x="510" y="187"/>
                    <a:pt x="524" y="170"/>
                    <a:pt x="541" y="170"/>
                  </a:cubicBezTo>
                  <a:cubicBezTo>
                    <a:pt x="558" y="170"/>
                    <a:pt x="572" y="187"/>
                    <a:pt x="572" y="208"/>
                  </a:cubicBezTo>
                  <a:cubicBezTo>
                    <a:pt x="572" y="230"/>
                    <a:pt x="558" y="247"/>
                    <a:pt x="541" y="247"/>
                  </a:cubicBezTo>
                  <a:close/>
                </a:path>
              </a:pathLst>
            </a:custGeom>
            <a:grpFill/>
            <a:ln>
              <a:noFill/>
            </a:ln>
          </p:spPr>
          <p:txBody>
            <a:bodyPr vert="horz" wrap="square" lIns="89642" tIns="44821" rIns="89642" bIns="44821" numCol="1" anchor="t" anchorCtr="0" compatLnSpc="1">
              <a:prstTxWarp prst="textNoShape">
                <a:avLst/>
              </a:prstTxWarp>
            </a:bodyPr>
            <a:lstStyle/>
            <a:p>
              <a:endParaRPr lang="en-US" sz="1765">
                <a:solidFill>
                  <a:schemeClr val="accent5"/>
                </a:solidFill>
              </a:endParaRPr>
            </a:p>
          </p:txBody>
        </p:sp>
      </p:grpSp>
      <p:cxnSp>
        <p:nvCxnSpPr>
          <p:cNvPr id="83" name="Elbow Connector 82"/>
          <p:cNvCxnSpPr>
            <a:stCxn id="63" idx="2"/>
            <a:endCxn id="68" idx="1"/>
          </p:cNvCxnSpPr>
          <p:nvPr/>
        </p:nvCxnSpPr>
        <p:spPr>
          <a:xfrm rot="16200000" flipH="1">
            <a:off x="4353416" y="5236501"/>
            <a:ext cx="411014" cy="1218998"/>
          </a:xfrm>
          <a:prstGeom prst="bentConnector2">
            <a:avLst/>
          </a:prstGeom>
          <a:ln w="38100">
            <a:solidFill>
              <a:schemeClr val="accent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69" idx="2"/>
            <a:endCxn id="67" idx="0"/>
          </p:cNvCxnSpPr>
          <p:nvPr/>
        </p:nvCxnSpPr>
        <p:spPr>
          <a:xfrm flipH="1">
            <a:off x="5911885" y="3623538"/>
            <a:ext cx="8025" cy="472006"/>
          </a:xfrm>
          <a:prstGeom prst="straightConnector1">
            <a:avLst/>
          </a:prstGeom>
          <a:ln w="38100">
            <a:solidFill>
              <a:schemeClr val="accent5"/>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95" name="Content Placeholder 2"/>
          <p:cNvSpPr>
            <a:spLocks noGrp="1"/>
          </p:cNvSpPr>
          <p:nvPr>
            <p:ph type="body" sz="quarter" idx="10"/>
          </p:nvPr>
        </p:nvSpPr>
        <p:spPr>
          <a:xfrm>
            <a:off x="380416" y="1200527"/>
            <a:ext cx="2505409" cy="6806946"/>
          </a:xfrm>
        </p:spPr>
        <p:txBody>
          <a:bodyPr/>
          <a:lstStyle/>
          <a:p>
            <a:pPr marL="0" indent="0" defTabSz="896091" fontAlgn="base">
              <a:spcBef>
                <a:spcPct val="0"/>
              </a:spcBef>
              <a:spcAft>
                <a:spcPct val="0"/>
              </a:spcAft>
              <a:buNone/>
            </a:pPr>
            <a:r>
              <a:rPr lang="en-US" sz="1961" dirty="0">
                <a:solidFill>
                  <a:schemeClr val="tx2">
                    <a:lumMod val="50000"/>
                  </a:schemeClr>
                </a:solidFill>
                <a:latin typeface="+mn-lt"/>
              </a:rPr>
              <a:t>All DBs are running on SQL Azure.</a:t>
            </a:r>
          </a:p>
          <a:p>
            <a:pPr marL="0" indent="0" defTabSz="896091" fontAlgn="base">
              <a:spcBef>
                <a:spcPct val="0"/>
              </a:spcBef>
              <a:spcAft>
                <a:spcPct val="0"/>
              </a:spcAft>
              <a:buNone/>
            </a:pPr>
            <a:endParaRPr lang="en-US" sz="1961" dirty="0">
              <a:solidFill>
                <a:schemeClr val="tx2">
                  <a:lumMod val="50000"/>
                </a:schemeClr>
              </a:solidFill>
              <a:latin typeface="+mn-lt"/>
            </a:endParaRPr>
          </a:p>
          <a:p>
            <a:pPr marL="0" indent="0" defTabSz="896091" fontAlgn="base">
              <a:spcBef>
                <a:spcPct val="0"/>
              </a:spcBef>
              <a:spcAft>
                <a:spcPct val="0"/>
              </a:spcAft>
              <a:buNone/>
            </a:pPr>
            <a:r>
              <a:rPr lang="en-US" sz="1961" dirty="0">
                <a:solidFill>
                  <a:schemeClr val="tx2">
                    <a:lumMod val="50000"/>
                  </a:schemeClr>
                </a:solidFill>
                <a:latin typeface="+mn-lt"/>
              </a:rPr>
              <a:t>Azure blobs as durable storage.</a:t>
            </a:r>
          </a:p>
          <a:p>
            <a:pPr marL="0" indent="0" defTabSz="896091" fontAlgn="base">
              <a:spcBef>
                <a:spcPct val="0"/>
              </a:spcBef>
              <a:spcAft>
                <a:spcPct val="0"/>
              </a:spcAft>
              <a:buNone/>
            </a:pPr>
            <a:endParaRPr lang="en-US" sz="1961" dirty="0">
              <a:solidFill>
                <a:schemeClr val="tx2">
                  <a:lumMod val="50000"/>
                </a:schemeClr>
              </a:solidFill>
              <a:latin typeface="+mn-lt"/>
            </a:endParaRPr>
          </a:p>
          <a:p>
            <a:pPr marL="0" indent="0" defTabSz="896091" fontAlgn="base">
              <a:spcBef>
                <a:spcPct val="0"/>
              </a:spcBef>
              <a:spcAft>
                <a:spcPct val="0"/>
              </a:spcAft>
              <a:buNone/>
            </a:pPr>
            <a:r>
              <a:rPr lang="en-US" sz="1961" dirty="0">
                <a:solidFill>
                  <a:schemeClr val="tx2">
                    <a:lumMod val="50000"/>
                  </a:schemeClr>
                </a:solidFill>
                <a:latin typeface="+mn-lt"/>
              </a:rPr>
              <a:t>Windows Azure worker roles.</a:t>
            </a:r>
          </a:p>
          <a:p>
            <a:pPr marL="0" indent="0" defTabSz="896091" fontAlgn="base">
              <a:spcBef>
                <a:spcPct val="0"/>
              </a:spcBef>
              <a:spcAft>
                <a:spcPct val="0"/>
              </a:spcAft>
              <a:buNone/>
            </a:pPr>
            <a:endParaRPr lang="en-US" sz="1961" dirty="0">
              <a:solidFill>
                <a:schemeClr val="tx2">
                  <a:lumMod val="50000"/>
                </a:schemeClr>
              </a:solidFill>
              <a:latin typeface="+mn-lt"/>
            </a:endParaRPr>
          </a:p>
          <a:p>
            <a:pPr marL="0" indent="0" defTabSz="896091" fontAlgn="base">
              <a:spcBef>
                <a:spcPct val="0"/>
              </a:spcBef>
              <a:spcAft>
                <a:spcPct val="0"/>
              </a:spcAft>
              <a:buNone/>
            </a:pPr>
            <a:r>
              <a:rPr lang="en-US" sz="1961" dirty="0">
                <a:solidFill>
                  <a:schemeClr val="tx2">
                    <a:lumMod val="50000"/>
                  </a:schemeClr>
                </a:solidFill>
                <a:latin typeface="+mn-lt"/>
              </a:rPr>
              <a:t>Monitor </a:t>
            </a:r>
            <a:br>
              <a:rPr lang="en-US" sz="1961" dirty="0">
                <a:solidFill>
                  <a:schemeClr val="tx2">
                    <a:lumMod val="50000"/>
                  </a:schemeClr>
                </a:solidFill>
                <a:latin typeface="+mn-lt"/>
              </a:rPr>
            </a:br>
            <a:r>
              <a:rPr lang="en-US" sz="1961" dirty="0">
                <a:solidFill>
                  <a:schemeClr val="tx2">
                    <a:lumMod val="50000"/>
                  </a:schemeClr>
                </a:solidFill>
                <a:latin typeface="+mn-lt"/>
              </a:rPr>
              <a:t>resources usage.</a:t>
            </a:r>
          </a:p>
          <a:p>
            <a:pPr marL="0" indent="0" defTabSz="896091" fontAlgn="base">
              <a:spcBef>
                <a:spcPct val="0"/>
              </a:spcBef>
              <a:spcAft>
                <a:spcPct val="0"/>
              </a:spcAft>
              <a:buNone/>
            </a:pPr>
            <a:endParaRPr lang="en-US" sz="1961" dirty="0">
              <a:solidFill>
                <a:schemeClr val="tx2">
                  <a:lumMod val="50000"/>
                </a:schemeClr>
              </a:solidFill>
              <a:latin typeface="+mn-lt"/>
            </a:endParaRPr>
          </a:p>
          <a:p>
            <a:pPr marL="0" indent="0" defTabSz="896091" fontAlgn="base">
              <a:spcBef>
                <a:spcPct val="0"/>
              </a:spcBef>
              <a:spcAft>
                <a:spcPct val="0"/>
              </a:spcAft>
              <a:buNone/>
            </a:pPr>
            <a:r>
              <a:rPr lang="en-US" sz="1961" dirty="0">
                <a:solidFill>
                  <a:schemeClr val="tx2">
                    <a:lumMod val="50000"/>
                  </a:schemeClr>
                </a:solidFill>
                <a:latin typeface="+mn-lt"/>
              </a:rPr>
              <a:t>Dynamic web activation service.</a:t>
            </a:r>
          </a:p>
          <a:p>
            <a:pPr marL="0" indent="0" defTabSz="896091" fontAlgn="base">
              <a:spcBef>
                <a:spcPct val="0"/>
              </a:spcBef>
              <a:spcAft>
                <a:spcPct val="0"/>
              </a:spcAft>
              <a:buNone/>
            </a:pPr>
            <a:endParaRPr lang="en-US" sz="1961" dirty="0">
              <a:solidFill>
                <a:schemeClr val="tx2">
                  <a:lumMod val="50000"/>
                </a:schemeClr>
              </a:solidFill>
              <a:latin typeface="+mn-lt"/>
            </a:endParaRPr>
          </a:p>
          <a:p>
            <a:pPr marL="0" indent="0" defTabSz="896091" fontAlgn="base">
              <a:spcBef>
                <a:spcPct val="0"/>
              </a:spcBef>
              <a:spcAft>
                <a:spcPct val="0"/>
              </a:spcAft>
              <a:buNone/>
            </a:pPr>
            <a:r>
              <a:rPr lang="en-US" sz="1961" dirty="0">
                <a:solidFill>
                  <a:schemeClr val="tx2">
                    <a:lumMod val="50000"/>
                  </a:schemeClr>
                </a:solidFill>
                <a:latin typeface="+mn-lt"/>
              </a:rPr>
              <a:t>W3WP.exe IIS application </a:t>
            </a:r>
            <a:br>
              <a:rPr lang="en-US" sz="1961" dirty="0">
                <a:solidFill>
                  <a:schemeClr val="tx2">
                    <a:lumMod val="50000"/>
                  </a:schemeClr>
                </a:solidFill>
                <a:latin typeface="+mn-lt"/>
              </a:rPr>
            </a:br>
            <a:r>
              <a:rPr lang="en-US" sz="1961" dirty="0">
                <a:solidFill>
                  <a:schemeClr val="tx2">
                    <a:lumMod val="50000"/>
                  </a:schemeClr>
                </a:solidFill>
                <a:latin typeface="+mn-lt"/>
              </a:rPr>
              <a:t>pool process.</a:t>
            </a:r>
          </a:p>
          <a:p>
            <a:pPr marL="0" indent="0" defTabSz="896091" fontAlgn="base">
              <a:spcBef>
                <a:spcPct val="0"/>
              </a:spcBef>
              <a:spcAft>
                <a:spcPct val="0"/>
              </a:spcAft>
              <a:buNone/>
            </a:pPr>
            <a:endParaRPr lang="en-US" sz="1961" dirty="0">
              <a:solidFill>
                <a:schemeClr val="tx2">
                  <a:lumMod val="50000"/>
                </a:schemeClr>
              </a:solidFill>
              <a:latin typeface="+mn-lt"/>
            </a:endParaRPr>
          </a:p>
          <a:p>
            <a:pPr marL="0" indent="0" defTabSz="896091" fontAlgn="base">
              <a:spcBef>
                <a:spcPct val="0"/>
              </a:spcBef>
              <a:spcAft>
                <a:spcPct val="0"/>
              </a:spcAft>
              <a:buNone/>
            </a:pPr>
            <a:endParaRPr lang="en-US" sz="1961" dirty="0">
              <a:latin typeface="+mn-lt"/>
            </a:endParaRPr>
          </a:p>
          <a:p>
            <a:pPr marL="0" indent="0" defTabSz="896091" fontAlgn="base">
              <a:spcBef>
                <a:spcPct val="0"/>
              </a:spcBef>
              <a:spcAft>
                <a:spcPct val="0"/>
              </a:spcAft>
              <a:buNone/>
            </a:pPr>
            <a:endParaRPr lang="en-US" sz="1961" dirty="0">
              <a:latin typeface="+mn-lt"/>
            </a:endParaRPr>
          </a:p>
          <a:p>
            <a:pPr marL="0" indent="0" defTabSz="896091" fontAlgn="base">
              <a:spcBef>
                <a:spcPct val="0"/>
              </a:spcBef>
              <a:spcAft>
                <a:spcPct val="0"/>
              </a:spcAft>
              <a:buNone/>
            </a:pPr>
            <a:endParaRPr lang="en-US" sz="1961" dirty="0">
              <a:latin typeface="+mn-lt"/>
            </a:endParaRPr>
          </a:p>
          <a:p>
            <a:pPr marL="0" indent="0" defTabSz="896091" fontAlgn="base">
              <a:spcBef>
                <a:spcPct val="0"/>
              </a:spcBef>
              <a:spcAft>
                <a:spcPct val="0"/>
              </a:spcAft>
              <a:buNone/>
            </a:pPr>
            <a:endParaRPr lang="en-US" sz="1961" dirty="0">
              <a:latin typeface="+mn-lt"/>
            </a:endParaRPr>
          </a:p>
          <a:p>
            <a:pPr marL="0" indent="0" defTabSz="896091" fontAlgn="base">
              <a:spcBef>
                <a:spcPct val="0"/>
              </a:spcBef>
              <a:spcAft>
                <a:spcPct val="0"/>
              </a:spcAft>
              <a:buNone/>
            </a:pPr>
            <a:endParaRPr lang="en-US" sz="1961" dirty="0">
              <a:latin typeface="+mn-lt"/>
            </a:endParaRPr>
          </a:p>
        </p:txBody>
      </p:sp>
      <p:cxnSp>
        <p:nvCxnSpPr>
          <p:cNvPr id="102" name="Straight Arrow Connector 101"/>
          <p:cNvCxnSpPr>
            <a:endCxn id="75" idx="1"/>
          </p:cNvCxnSpPr>
          <p:nvPr/>
        </p:nvCxnSpPr>
        <p:spPr>
          <a:xfrm>
            <a:off x="7305685" y="3673339"/>
            <a:ext cx="644497" cy="3246"/>
          </a:xfrm>
          <a:prstGeom prst="straightConnector1">
            <a:avLst/>
          </a:prstGeom>
          <a:ln w="38100">
            <a:solidFill>
              <a:schemeClr val="accent5"/>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03" name="Elbow Connector 102"/>
          <p:cNvCxnSpPr/>
          <p:nvPr/>
        </p:nvCxnSpPr>
        <p:spPr>
          <a:xfrm>
            <a:off x="6679611" y="2029227"/>
            <a:ext cx="1194534" cy="1144765"/>
          </a:xfrm>
          <a:prstGeom prst="bentConnector3">
            <a:avLst>
              <a:gd name="adj1" fmla="val 50000"/>
            </a:avLst>
          </a:prstGeom>
          <a:ln w="38100">
            <a:solidFill>
              <a:schemeClr val="accent5"/>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25" name="Elbow Connector 124"/>
          <p:cNvCxnSpPr>
            <a:endCxn id="76" idx="1"/>
          </p:cNvCxnSpPr>
          <p:nvPr/>
        </p:nvCxnSpPr>
        <p:spPr>
          <a:xfrm>
            <a:off x="6668898" y="3447636"/>
            <a:ext cx="1279506" cy="596581"/>
          </a:xfrm>
          <a:prstGeom prst="bentConnector3">
            <a:avLst>
              <a:gd name="adj1" fmla="val 50000"/>
            </a:avLst>
          </a:prstGeom>
          <a:ln w="38100">
            <a:solidFill>
              <a:schemeClr val="accent5"/>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32" name="Freeform 30"/>
          <p:cNvSpPr>
            <a:spLocks noEditPoints="1"/>
          </p:cNvSpPr>
          <p:nvPr/>
        </p:nvSpPr>
        <p:spPr bwMode="auto">
          <a:xfrm flipH="1">
            <a:off x="5703814" y="2655115"/>
            <a:ext cx="386017" cy="506871"/>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accent5"/>
          </a:solidFill>
          <a:ln>
            <a:noFill/>
          </a:ln>
          <a:extLst/>
        </p:spPr>
        <p:txBody>
          <a:bodyPr vert="horz" wrap="square" lIns="89642" tIns="44821" rIns="89642" bIns="44821" numCol="1" anchor="t" anchorCtr="0" compatLnSpc="1">
            <a:prstTxWarp prst="textNoShape">
              <a:avLst/>
            </a:prstTxWarp>
          </a:bodyPr>
          <a:lstStyle/>
          <a:p>
            <a:endParaRPr lang="en-US" sz="1765">
              <a:solidFill>
                <a:schemeClr val="accent5"/>
              </a:solidFill>
            </a:endParaRPr>
          </a:p>
        </p:txBody>
      </p:sp>
      <p:sp>
        <p:nvSpPr>
          <p:cNvPr id="133" name="Freeform 30"/>
          <p:cNvSpPr>
            <a:spLocks noEditPoints="1"/>
          </p:cNvSpPr>
          <p:nvPr/>
        </p:nvSpPr>
        <p:spPr bwMode="auto">
          <a:xfrm flipH="1">
            <a:off x="10631609" y="2412923"/>
            <a:ext cx="386017" cy="477824"/>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endParaRPr lang="en-US" sz="1765">
              <a:solidFill>
                <a:srgbClr val="FFC000"/>
              </a:solidFill>
            </a:endParaRPr>
          </a:p>
        </p:txBody>
      </p:sp>
      <p:sp>
        <p:nvSpPr>
          <p:cNvPr id="134" name="Freeform 30"/>
          <p:cNvSpPr>
            <a:spLocks noEditPoints="1"/>
          </p:cNvSpPr>
          <p:nvPr/>
        </p:nvSpPr>
        <p:spPr bwMode="auto">
          <a:xfrm flipH="1">
            <a:off x="10688621" y="4965475"/>
            <a:ext cx="209837" cy="326409"/>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endParaRPr lang="en-US" sz="1765">
              <a:solidFill>
                <a:srgbClr val="FFC000"/>
              </a:solidFill>
            </a:endParaRPr>
          </a:p>
        </p:txBody>
      </p:sp>
      <p:pic>
        <p:nvPicPr>
          <p:cNvPr id="136" name="Picture 135"/>
          <p:cNvPicPr>
            <a:picLocks noChangeAspect="1"/>
          </p:cNvPicPr>
          <p:nvPr/>
        </p:nvPicPr>
        <p:blipFill>
          <a:blip r:embed="rId3" cstate="print">
            <a:duotone>
              <a:prstClr val="black"/>
              <a:schemeClr val="accent2">
                <a:tint val="45000"/>
                <a:satMod val="400000"/>
              </a:schemeClr>
            </a:duotone>
            <a:extLst>
              <a:ext uri="{BEBA8EAE-BF5A-486C-A8C5-ECC9F3942E4B}">
                <a14:imgProps xmlns:a14="http://schemas.microsoft.com/office/drawing/2010/main">
                  <a14:imgLayer r:embed="rId4">
                    <a14:imgEffect>
                      <a14:colorTemperature colorTemp="4700"/>
                    </a14:imgEffect>
                    <a14:imgEffect>
                      <a14:saturation sat="190000"/>
                    </a14:imgEffect>
                  </a14:imgLayer>
                </a14:imgProps>
              </a:ext>
              <a:ext uri="{28A0092B-C50C-407E-A947-70E740481C1C}">
                <a14:useLocalDpi xmlns:a14="http://schemas.microsoft.com/office/drawing/2010/main" val="0"/>
              </a:ext>
            </a:extLst>
          </a:blip>
          <a:stretch>
            <a:fillRect/>
          </a:stretch>
        </p:blipFill>
        <p:spPr>
          <a:xfrm>
            <a:off x="8128982" y="1638638"/>
            <a:ext cx="839468" cy="839468"/>
          </a:xfrm>
          <a:prstGeom prst="rect">
            <a:avLst/>
          </a:prstGeom>
          <a:effectLst>
            <a:outerShdw blurRad="50800" dist="50800" dir="5400000" algn="ctr" rotWithShape="0">
              <a:schemeClr val="bg1">
                <a:alpha val="13000"/>
              </a:schemeClr>
            </a:outerShdw>
          </a:effectLst>
        </p:spPr>
      </p:pic>
      <p:sp>
        <p:nvSpPr>
          <p:cNvPr id="137" name="Rectangle 136"/>
          <p:cNvSpPr/>
          <p:nvPr/>
        </p:nvSpPr>
        <p:spPr>
          <a:xfrm>
            <a:off x="5209667" y="3302381"/>
            <a:ext cx="1414670" cy="331899"/>
          </a:xfrm>
          <a:prstGeom prst="rect">
            <a:avLst/>
          </a:prstGeom>
        </p:spPr>
        <p:txBody>
          <a:bodyPr wrap="square">
            <a:spAutoFit/>
          </a:bodyPr>
          <a:lstStyle/>
          <a:p>
            <a:pPr algn="ctr" defTabSz="896091" fontAlgn="base">
              <a:spcBef>
                <a:spcPct val="0"/>
              </a:spcBef>
              <a:spcAft>
                <a:spcPct val="0"/>
              </a:spcAft>
            </a:pPr>
            <a:r>
              <a:rPr lang="en-US" sz="1568" dirty="0">
                <a:solidFill>
                  <a:schemeClr val="accent5"/>
                </a:solidFill>
              </a:rPr>
              <a:t>Runtime DB</a:t>
            </a:r>
          </a:p>
        </p:txBody>
      </p:sp>
      <p:sp>
        <p:nvSpPr>
          <p:cNvPr id="16" name="Rectangle 15"/>
          <p:cNvSpPr/>
          <p:nvPr/>
        </p:nvSpPr>
        <p:spPr>
          <a:xfrm>
            <a:off x="10002963" y="2903583"/>
            <a:ext cx="1604892" cy="331899"/>
          </a:xfrm>
          <a:prstGeom prst="rect">
            <a:avLst/>
          </a:prstGeom>
        </p:spPr>
        <p:txBody>
          <a:bodyPr wrap="square">
            <a:spAutoFit/>
          </a:bodyPr>
          <a:lstStyle/>
          <a:p>
            <a:pPr algn="ctr" defTabSz="896091" fontAlgn="base">
              <a:spcBef>
                <a:spcPct val="0"/>
              </a:spcBef>
              <a:spcAft>
                <a:spcPct val="0"/>
              </a:spcAft>
            </a:pPr>
            <a:r>
              <a:rPr lang="en-US" sz="1568" dirty="0">
                <a:solidFill>
                  <a:schemeClr val="accent4"/>
                </a:solidFill>
              </a:rPr>
              <a:t>Web Sites DB’s</a:t>
            </a:r>
          </a:p>
        </p:txBody>
      </p:sp>
      <p:sp>
        <p:nvSpPr>
          <p:cNvPr id="19" name="Rectangle 18"/>
          <p:cNvSpPr/>
          <p:nvPr/>
        </p:nvSpPr>
        <p:spPr>
          <a:xfrm>
            <a:off x="10122041" y="5406530"/>
            <a:ext cx="1414670" cy="331899"/>
          </a:xfrm>
          <a:prstGeom prst="rect">
            <a:avLst/>
          </a:prstGeom>
        </p:spPr>
        <p:txBody>
          <a:bodyPr wrap="square">
            <a:spAutoFit/>
          </a:bodyPr>
          <a:lstStyle/>
          <a:p>
            <a:pPr algn="ctr" defTabSz="896091" fontAlgn="base">
              <a:spcBef>
                <a:spcPct val="0"/>
              </a:spcBef>
              <a:spcAft>
                <a:spcPct val="0"/>
              </a:spcAft>
            </a:pPr>
            <a:r>
              <a:rPr lang="en-US" sz="1568" dirty="0">
                <a:solidFill>
                  <a:schemeClr val="accent4"/>
                </a:solidFill>
              </a:rPr>
              <a:t>Cloud drive </a:t>
            </a:r>
          </a:p>
        </p:txBody>
      </p:sp>
    </p:spTree>
    <p:extLst>
      <p:ext uri="{BB962C8B-B14F-4D97-AF65-F5344CB8AC3E}">
        <p14:creationId xmlns:p14="http://schemas.microsoft.com/office/powerpoint/2010/main" val="41850722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xEl>
                                              <p:pRg st="6" end="6"/>
                                            </p:txEl>
                                          </p:spTgt>
                                        </p:tgtEl>
                                        <p:attrNameLst>
                                          <p:attrName>style.visibility</p:attrName>
                                        </p:attrNameLst>
                                      </p:cBhvr>
                                      <p:to>
                                        <p:strVal val="visible"/>
                                      </p:to>
                                    </p:set>
                                    <p:animEffect transition="in" filter="fade">
                                      <p:cBhvr>
                                        <p:cTn id="7" dur="500"/>
                                        <p:tgtEl>
                                          <p:spTgt spid="95">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5">
                                            <p:txEl>
                                              <p:pRg st="8" end="8"/>
                                            </p:txEl>
                                          </p:spTgt>
                                        </p:tgtEl>
                                        <p:attrNameLst>
                                          <p:attrName>style.visibility</p:attrName>
                                        </p:attrNameLst>
                                      </p:cBhvr>
                                      <p:to>
                                        <p:strVal val="visible"/>
                                      </p:to>
                                    </p:set>
                                    <p:animEffect transition="in" filter="fade">
                                      <p:cBhvr>
                                        <p:cTn id="10" dur="500"/>
                                        <p:tgtEl>
                                          <p:spTgt spid="95">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5">
                                            <p:txEl>
                                              <p:pRg st="10" end="10"/>
                                            </p:txEl>
                                          </p:spTgt>
                                        </p:tgtEl>
                                        <p:attrNameLst>
                                          <p:attrName>style.visibility</p:attrName>
                                        </p:attrNameLst>
                                      </p:cBhvr>
                                      <p:to>
                                        <p:strVal val="visible"/>
                                      </p:to>
                                    </p:set>
                                    <p:animEffect transition="in" filter="fade">
                                      <p:cBhvr>
                                        <p:cTn id="13" dur="500"/>
                                        <p:tgtEl>
                                          <p:spTgt spid="95">
                                            <p:txEl>
                                              <p:pRg st="10" end="1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6"/>
                                        </p:tgtEl>
                                        <p:attrNameLst>
                                          <p:attrName>style.visibility</p:attrName>
                                        </p:attrNameLst>
                                      </p:cBhvr>
                                      <p:to>
                                        <p:strVal val="visible"/>
                                      </p:to>
                                    </p:set>
                                    <p:animEffect transition="in" filter="fade">
                                      <p:cBhvr>
                                        <p:cTn id="16" dur="500"/>
                                        <p:tgtEl>
                                          <p:spTgt spid="7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fade">
                                      <p:cBhvr>
                                        <p:cTn id="19" dur="500"/>
                                        <p:tgtEl>
                                          <p:spTgt spid="75"/>
                                        </p:tgtEl>
                                      </p:cBhvr>
                                    </p:animEffect>
                                  </p:childTnLst>
                                </p:cTn>
                              </p:par>
                              <p:par>
                                <p:cTn id="20" presetID="10" presetClass="entr" presetSubtype="0" fill="hold" nodeType="withEffect">
                                  <p:stCondLst>
                                    <p:cond delay="0"/>
                                  </p:stCondLst>
                                  <p:childTnLst>
                                    <p:set>
                                      <p:cBhvr>
                                        <p:cTn id="21" dur="1" fill="hold">
                                          <p:stCondLst>
                                            <p:cond delay="0"/>
                                          </p:stCondLst>
                                        </p:cTn>
                                        <p:tgtEl>
                                          <p:spTgt spid="135"/>
                                        </p:tgtEl>
                                        <p:attrNameLst>
                                          <p:attrName>style.visibility</p:attrName>
                                        </p:attrNameLst>
                                      </p:cBhvr>
                                      <p:to>
                                        <p:strVal val="visible"/>
                                      </p:to>
                                    </p:set>
                                    <p:animEffect transition="in" filter="fade">
                                      <p:cBhvr>
                                        <p:cTn id="22" dur="500"/>
                                        <p:tgtEl>
                                          <p:spTgt spid="135"/>
                                        </p:tgtEl>
                                      </p:cBhvr>
                                    </p:animEffect>
                                  </p:childTnLst>
                                </p:cTn>
                              </p:par>
                              <p:par>
                                <p:cTn id="23" presetID="10" presetClass="entr" presetSubtype="0" fill="hold" nodeType="withEffect">
                                  <p:stCondLst>
                                    <p:cond delay="0"/>
                                  </p:stCondLst>
                                  <p:childTnLst>
                                    <p:set>
                                      <p:cBhvr>
                                        <p:cTn id="24" dur="1" fill="hold">
                                          <p:stCondLst>
                                            <p:cond delay="0"/>
                                          </p:stCondLst>
                                        </p:cTn>
                                        <p:tgtEl>
                                          <p:spTgt spid="103"/>
                                        </p:tgtEl>
                                        <p:attrNameLst>
                                          <p:attrName>style.visibility</p:attrName>
                                        </p:attrNameLst>
                                      </p:cBhvr>
                                      <p:to>
                                        <p:strVal val="visible"/>
                                      </p:to>
                                    </p:set>
                                    <p:animEffect transition="in" filter="fade">
                                      <p:cBhvr>
                                        <p:cTn id="25" dur="500"/>
                                        <p:tgtEl>
                                          <p:spTgt spid="103"/>
                                        </p:tgtEl>
                                      </p:cBhvr>
                                    </p:animEffect>
                                  </p:childTnLst>
                                </p:cTn>
                              </p:par>
                              <p:par>
                                <p:cTn id="26" presetID="10" presetClass="entr" presetSubtype="0" fill="hold" nodeType="withEffect">
                                  <p:stCondLst>
                                    <p:cond delay="0"/>
                                  </p:stCondLst>
                                  <p:childTnLst>
                                    <p:set>
                                      <p:cBhvr>
                                        <p:cTn id="27" dur="1" fill="hold">
                                          <p:stCondLst>
                                            <p:cond delay="0"/>
                                          </p:stCondLst>
                                        </p:cTn>
                                        <p:tgtEl>
                                          <p:spTgt spid="125"/>
                                        </p:tgtEl>
                                        <p:attrNameLst>
                                          <p:attrName>style.visibility</p:attrName>
                                        </p:attrNameLst>
                                      </p:cBhvr>
                                      <p:to>
                                        <p:strVal val="visible"/>
                                      </p:to>
                                    </p:set>
                                    <p:animEffect transition="in" filter="fade">
                                      <p:cBhvr>
                                        <p:cTn id="28" dur="500"/>
                                        <p:tgtEl>
                                          <p:spTgt spid="125"/>
                                        </p:tgtEl>
                                      </p:cBhvr>
                                    </p:animEffect>
                                  </p:childTnLst>
                                </p:cTn>
                              </p:par>
                              <p:par>
                                <p:cTn id="29" presetID="10" presetClass="entr" presetSubtype="0" fill="hold" nodeType="withEffect">
                                  <p:stCondLst>
                                    <p:cond delay="0"/>
                                  </p:stCondLst>
                                  <p:childTnLst>
                                    <p:set>
                                      <p:cBhvr>
                                        <p:cTn id="30" dur="1" fill="hold">
                                          <p:stCondLst>
                                            <p:cond delay="0"/>
                                          </p:stCondLst>
                                        </p:cTn>
                                        <p:tgtEl>
                                          <p:spTgt spid="102"/>
                                        </p:tgtEl>
                                        <p:attrNameLst>
                                          <p:attrName>style.visibility</p:attrName>
                                        </p:attrNameLst>
                                      </p:cBhvr>
                                      <p:to>
                                        <p:strVal val="visible"/>
                                      </p:to>
                                    </p:set>
                                    <p:animEffect transition="in" filter="fade">
                                      <p:cBhvr>
                                        <p:cTn id="31"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p:cNvGrpSpPr/>
          <p:nvPr/>
        </p:nvGrpSpPr>
        <p:grpSpPr>
          <a:xfrm>
            <a:off x="372813" y="2329906"/>
            <a:ext cx="994792" cy="588367"/>
            <a:chOff x="380852" y="4004929"/>
            <a:chExt cx="994404" cy="588587"/>
          </a:xfrm>
        </p:grpSpPr>
        <p:grpSp>
          <p:nvGrpSpPr>
            <p:cNvPr id="51" name="Group 50"/>
            <p:cNvGrpSpPr/>
            <p:nvPr/>
          </p:nvGrpSpPr>
          <p:grpSpPr>
            <a:xfrm>
              <a:off x="380852" y="4004929"/>
              <a:ext cx="852854" cy="409892"/>
              <a:chOff x="380852" y="5307946"/>
              <a:chExt cx="852854" cy="409892"/>
            </a:xfrm>
          </p:grpSpPr>
          <p:cxnSp>
            <p:nvCxnSpPr>
              <p:cNvPr id="53" name="Straight Arrow Connector 52"/>
              <p:cNvCxnSpPr/>
              <p:nvPr/>
            </p:nvCxnSpPr>
            <p:spPr>
              <a:xfrm>
                <a:off x="380852" y="5717838"/>
                <a:ext cx="852854" cy="0"/>
              </a:xfrm>
              <a:prstGeom prst="straightConnector1">
                <a:avLst/>
              </a:prstGeom>
              <a:ln w="76200" cmpd="sng">
                <a:solidFill>
                  <a:srgbClr val="00B050"/>
                </a:solidFill>
                <a:tailEnd type="triangle" w="med" len="lg"/>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39159" y="5307946"/>
                <a:ext cx="647425" cy="325980"/>
              </a:xfrm>
              <a:prstGeom prst="rect">
                <a:avLst/>
              </a:prstGeom>
              <a:noFill/>
            </p:spPr>
            <p:txBody>
              <a:bodyPr wrap="none" lIns="0" tIns="0" rIns="0" bIns="0" rtlCol="0">
                <a:spAutoFit/>
              </a:bodyPr>
              <a:lstStyle/>
              <a:p>
                <a:pPr>
                  <a:lnSpc>
                    <a:spcPct val="90000"/>
                  </a:lnSpc>
                </a:pPr>
                <a:r>
                  <a:rPr lang="en-US" sz="2353" b="1" spc="-70" dirty="0">
                    <a:solidFill>
                      <a:srgbClr val="00B050"/>
                    </a:solidFill>
                    <a:latin typeface="Segoe UI Light" pitchFamily="34" charset="0"/>
                  </a:rPr>
                  <a:t>HTTP</a:t>
                </a:r>
              </a:p>
            </p:txBody>
          </p:sp>
        </p:grpSp>
        <p:sp>
          <p:nvSpPr>
            <p:cNvPr id="52" name="Oval 51"/>
            <p:cNvSpPr/>
            <p:nvPr/>
          </p:nvSpPr>
          <p:spPr bwMode="auto">
            <a:xfrm>
              <a:off x="1236855" y="4236125"/>
              <a:ext cx="138401" cy="3573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endParaRPr lang="en-US" sz="2157" spc="-1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63" name="Flowchart: Magnetic Disk 62"/>
          <p:cNvSpPr/>
          <p:nvPr/>
        </p:nvSpPr>
        <p:spPr bwMode="auto">
          <a:xfrm>
            <a:off x="9198091" y="1548529"/>
            <a:ext cx="917074" cy="732049"/>
          </a:xfrm>
          <a:prstGeom prst="flowChartMagneticDisk">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r>
              <a:rPr lang="en-US" sz="1765" spc="-100" dirty="0">
                <a:gradFill>
                  <a:gsLst>
                    <a:gs pos="0">
                      <a:srgbClr val="FFFFFF"/>
                    </a:gs>
                    <a:gs pos="100000">
                      <a:srgbClr val="FFFFFF"/>
                    </a:gs>
                  </a:gsLst>
                  <a:lin ang="5400000" scaled="0"/>
                </a:gradFill>
                <a:ea typeface="Segoe UI" pitchFamily="34" charset="0"/>
                <a:cs typeface="Segoe UI" pitchFamily="34" charset="0"/>
              </a:rPr>
              <a:t>Site DB</a:t>
            </a:r>
          </a:p>
        </p:txBody>
      </p:sp>
      <p:sp>
        <p:nvSpPr>
          <p:cNvPr id="64" name="Flowchart: Magnetic Disk 63"/>
          <p:cNvSpPr/>
          <p:nvPr/>
        </p:nvSpPr>
        <p:spPr bwMode="auto">
          <a:xfrm>
            <a:off x="10242125" y="1548530"/>
            <a:ext cx="884389" cy="705958"/>
          </a:xfrm>
          <a:prstGeom prst="flowChartMagneticDisk">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r>
              <a:rPr lang="en-US" sz="1765" spc="-100" dirty="0">
                <a:gradFill>
                  <a:gsLst>
                    <a:gs pos="0">
                      <a:srgbClr val="FFFFFF"/>
                    </a:gs>
                    <a:gs pos="100000">
                      <a:srgbClr val="FFFFFF"/>
                    </a:gs>
                  </a:gsLst>
                  <a:lin ang="5400000" scaled="0"/>
                </a:gradFill>
                <a:ea typeface="Segoe UI" pitchFamily="34" charset="0"/>
                <a:cs typeface="Segoe UI" pitchFamily="34" charset="0"/>
              </a:rPr>
              <a:t>Site DB</a:t>
            </a:r>
          </a:p>
        </p:txBody>
      </p:sp>
      <p:sp>
        <p:nvSpPr>
          <p:cNvPr id="65" name="Flowchart: Magnetic Disk 64"/>
          <p:cNvSpPr/>
          <p:nvPr/>
        </p:nvSpPr>
        <p:spPr bwMode="auto">
          <a:xfrm>
            <a:off x="11258053" y="1548530"/>
            <a:ext cx="884389" cy="705958"/>
          </a:xfrm>
          <a:prstGeom prst="flowChartMagneticDisk">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r>
              <a:rPr lang="en-US" sz="1765" spc="-100" dirty="0">
                <a:gradFill>
                  <a:gsLst>
                    <a:gs pos="0">
                      <a:srgbClr val="FFFFFF"/>
                    </a:gs>
                    <a:gs pos="100000">
                      <a:srgbClr val="FFFFFF"/>
                    </a:gs>
                  </a:gsLst>
                  <a:lin ang="5400000" scaled="0"/>
                </a:gradFill>
                <a:ea typeface="Segoe UI" pitchFamily="34" charset="0"/>
                <a:cs typeface="Segoe UI" pitchFamily="34" charset="0"/>
              </a:rPr>
              <a:t>Site DB</a:t>
            </a:r>
          </a:p>
        </p:txBody>
      </p:sp>
      <p:sp>
        <p:nvSpPr>
          <p:cNvPr id="60" name="Rectangle 59"/>
          <p:cNvSpPr/>
          <p:nvPr/>
        </p:nvSpPr>
        <p:spPr bwMode="auto">
          <a:xfrm>
            <a:off x="6610609" y="1699266"/>
            <a:ext cx="1530741" cy="1677971"/>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17" tIns="91417" rIns="91417" bIns="91417" numCol="1" spcCol="0" rtlCol="0" fromWordArt="0" anchor="ctr" anchorCtr="0" forceAA="0" compatLnSpc="1">
            <a:prstTxWarp prst="textNoShape">
              <a:avLst/>
            </a:prstTxWarp>
            <a:noAutofit/>
          </a:bodyPr>
          <a:lstStyle/>
          <a:p>
            <a:pPr algn="ctr" defTabSz="913835" fontAlgn="base">
              <a:lnSpc>
                <a:spcPct val="90000"/>
              </a:lnSpc>
              <a:spcBef>
                <a:spcPct val="0"/>
              </a:spcBef>
              <a:spcAft>
                <a:spcPct val="0"/>
              </a:spcAft>
            </a:pPr>
            <a:r>
              <a:rPr lang="en-US" sz="2157" spc="-100" dirty="0" err="1">
                <a:solidFill>
                  <a:srgbClr val="000000"/>
                </a:solidFill>
                <a:effectLst>
                  <a:outerShdw blurRad="38100" dist="38100" dir="2700000" algn="tl">
                    <a:srgbClr val="000000">
                      <a:alpha val="43137"/>
                    </a:srgbClr>
                  </a:outerShdw>
                </a:effectLst>
                <a:ea typeface="Segoe UI" pitchFamily="34" charset="0"/>
                <a:cs typeface="Segoe UI" pitchFamily="34" charset="0"/>
              </a:rPr>
              <a:t>WebWorker</a:t>
            </a:r>
            <a:endParaRPr lang="en-US" sz="2157" spc="-100" dirty="0">
              <a:solidFill>
                <a:srgbClr val="000000"/>
              </a:solidFill>
              <a:effectLst>
                <a:outerShdw blurRad="38100" dist="38100" dir="2700000" algn="tl">
                  <a:srgbClr val="000000">
                    <a:alpha val="43137"/>
                  </a:srgbClr>
                </a:outerShdw>
              </a:effectLst>
              <a:ea typeface="Segoe UI" pitchFamily="34" charset="0"/>
              <a:cs typeface="Segoe UI" pitchFamily="34" charset="0"/>
            </a:endParaRPr>
          </a:p>
        </p:txBody>
      </p:sp>
      <p:sp>
        <p:nvSpPr>
          <p:cNvPr id="59" name="Rectangle 58"/>
          <p:cNvSpPr/>
          <p:nvPr/>
        </p:nvSpPr>
        <p:spPr bwMode="auto">
          <a:xfrm>
            <a:off x="6482028" y="1554777"/>
            <a:ext cx="1530741" cy="1677971"/>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17" tIns="91417" rIns="91417" bIns="91417" numCol="1" spcCol="0" rtlCol="0" fromWordArt="0" anchor="ctr" anchorCtr="0" forceAA="0" compatLnSpc="1">
            <a:prstTxWarp prst="textNoShape">
              <a:avLst/>
            </a:prstTxWarp>
            <a:noAutofit/>
          </a:bodyPr>
          <a:lstStyle/>
          <a:p>
            <a:pPr algn="ctr" defTabSz="913835" fontAlgn="base">
              <a:lnSpc>
                <a:spcPct val="90000"/>
              </a:lnSpc>
              <a:spcBef>
                <a:spcPct val="0"/>
              </a:spcBef>
              <a:spcAft>
                <a:spcPct val="0"/>
              </a:spcAft>
            </a:pPr>
            <a:r>
              <a:rPr lang="en-US" sz="2157" spc="-100" dirty="0" err="1">
                <a:solidFill>
                  <a:srgbClr val="000000"/>
                </a:solidFill>
                <a:effectLst>
                  <a:outerShdw blurRad="38100" dist="38100" dir="2700000" algn="tl">
                    <a:srgbClr val="000000">
                      <a:alpha val="43137"/>
                    </a:srgbClr>
                  </a:outerShdw>
                </a:effectLst>
                <a:ea typeface="Segoe UI" pitchFamily="34" charset="0"/>
                <a:cs typeface="Segoe UI" pitchFamily="34" charset="0"/>
              </a:rPr>
              <a:t>WebWorker</a:t>
            </a:r>
            <a:endParaRPr lang="en-US" sz="2157" spc="-100" dirty="0">
              <a:solidFill>
                <a:srgbClr val="000000"/>
              </a:solidFill>
              <a:effectLst>
                <a:outerShdw blurRad="38100" dist="38100" dir="2700000" algn="tl">
                  <a:srgbClr val="000000">
                    <a:alpha val="43137"/>
                  </a:srgbClr>
                </a:outerShdw>
              </a:effectLst>
              <a:ea typeface="Segoe UI" pitchFamily="34" charset="0"/>
              <a:cs typeface="Segoe UI" pitchFamily="34" charset="0"/>
            </a:endParaRPr>
          </a:p>
        </p:txBody>
      </p:sp>
      <p:sp>
        <p:nvSpPr>
          <p:cNvPr id="58" name="Rectangle 57"/>
          <p:cNvSpPr/>
          <p:nvPr/>
        </p:nvSpPr>
        <p:spPr bwMode="auto">
          <a:xfrm>
            <a:off x="6353447" y="1410289"/>
            <a:ext cx="1530741" cy="1677971"/>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17" tIns="91417" rIns="91417" bIns="91417" numCol="1" spcCol="0" rtlCol="0" fromWordArt="0" anchor="ctr" anchorCtr="0" forceAA="0" compatLnSpc="1">
            <a:prstTxWarp prst="textNoShape">
              <a:avLst/>
            </a:prstTxWarp>
            <a:noAutofit/>
          </a:bodyPr>
          <a:lstStyle/>
          <a:p>
            <a:pPr algn="ctr" defTabSz="913835" fontAlgn="base">
              <a:lnSpc>
                <a:spcPct val="90000"/>
              </a:lnSpc>
              <a:spcBef>
                <a:spcPct val="0"/>
              </a:spcBef>
              <a:spcAft>
                <a:spcPct val="0"/>
              </a:spcAft>
            </a:pPr>
            <a:r>
              <a:rPr lang="en-US" sz="2157" spc="-100" dirty="0" err="1">
                <a:solidFill>
                  <a:srgbClr val="000000"/>
                </a:solidFill>
                <a:effectLst>
                  <a:outerShdw blurRad="38100" dist="38100" dir="2700000" algn="tl">
                    <a:srgbClr val="000000">
                      <a:alpha val="43137"/>
                    </a:srgbClr>
                  </a:outerShdw>
                </a:effectLst>
                <a:ea typeface="Segoe UI" pitchFamily="34" charset="0"/>
                <a:cs typeface="Segoe UI" pitchFamily="34" charset="0"/>
              </a:rPr>
              <a:t>WebWorker</a:t>
            </a:r>
            <a:endParaRPr lang="en-US" sz="2157" spc="-100" dirty="0">
              <a:solidFill>
                <a:srgbClr val="000000"/>
              </a:solidFill>
              <a:effectLst>
                <a:outerShdw blurRad="38100" dist="38100" dir="2700000" algn="tl">
                  <a:srgbClr val="000000">
                    <a:alpha val="43137"/>
                  </a:srgbClr>
                </a:outerShdw>
              </a:effectLst>
              <a:ea typeface="Segoe UI" pitchFamily="34" charset="0"/>
              <a:cs typeface="Segoe UI" pitchFamily="34" charset="0"/>
            </a:endParaRPr>
          </a:p>
        </p:txBody>
      </p:sp>
      <p:sp>
        <p:nvSpPr>
          <p:cNvPr id="5" name="Rectangle 4"/>
          <p:cNvSpPr/>
          <p:nvPr/>
        </p:nvSpPr>
        <p:spPr bwMode="auto">
          <a:xfrm>
            <a:off x="1365491" y="1213441"/>
            <a:ext cx="902273" cy="5203642"/>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7" tIns="91417" rIns="91417" bIns="91417" numCol="1" spcCol="0" rtlCol="0" fromWordArt="0" anchor="ctr" anchorCtr="0" forceAA="0" compatLnSpc="1">
            <a:prstTxWarp prst="textNoShape">
              <a:avLst/>
            </a:prstTxWarp>
            <a:noAutofit/>
          </a:bodyPr>
          <a:lstStyle/>
          <a:p>
            <a:pPr algn="ctr" defTabSz="913835" fontAlgn="base">
              <a:lnSpc>
                <a:spcPct val="90000"/>
              </a:lnSpc>
              <a:spcBef>
                <a:spcPct val="0"/>
              </a:spcBef>
              <a:spcAft>
                <a:spcPct val="0"/>
              </a:spcAft>
            </a:pPr>
            <a:r>
              <a:rPr lang="en-US" sz="2157" spc="-100" dirty="0">
                <a:gradFill>
                  <a:gsLst>
                    <a:gs pos="0">
                      <a:srgbClr val="FFFFFF"/>
                    </a:gs>
                    <a:gs pos="100000">
                      <a:srgbClr val="FFFFFF"/>
                    </a:gs>
                  </a:gsLst>
                  <a:lin ang="5400000" scaled="0"/>
                </a:gradFill>
                <a:ea typeface="Segoe UI" pitchFamily="34" charset="0"/>
                <a:cs typeface="Segoe UI" pitchFamily="34" charset="0"/>
              </a:rPr>
              <a:t>Azure LB</a:t>
            </a:r>
          </a:p>
        </p:txBody>
      </p:sp>
      <p:sp>
        <p:nvSpPr>
          <p:cNvPr id="7" name="Rectangle 6"/>
          <p:cNvSpPr/>
          <p:nvPr/>
        </p:nvSpPr>
        <p:spPr bwMode="auto">
          <a:xfrm>
            <a:off x="2941169" y="2253926"/>
            <a:ext cx="1530741" cy="914058"/>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17" tIns="91417" rIns="91417" bIns="91417" numCol="1" spcCol="0" rtlCol="0" fromWordArt="0" anchor="ctr" anchorCtr="0" forceAA="0" compatLnSpc="1">
            <a:prstTxWarp prst="textNoShape">
              <a:avLst/>
            </a:prstTxWarp>
            <a:noAutofit/>
          </a:bodyPr>
          <a:lstStyle/>
          <a:p>
            <a:pPr algn="ctr" defTabSz="913835" fontAlgn="base">
              <a:lnSpc>
                <a:spcPct val="90000"/>
              </a:lnSpc>
              <a:spcBef>
                <a:spcPct val="0"/>
              </a:spcBef>
              <a:spcAft>
                <a:spcPct val="0"/>
              </a:spcAft>
            </a:pPr>
            <a:r>
              <a:rPr lang="en-US" sz="1961" spc="-100" dirty="0">
                <a:solidFill>
                  <a:srgbClr val="000000"/>
                </a:solidFill>
                <a:effectLst>
                  <a:outerShdw blurRad="38100" dist="38100" dir="2700000" algn="tl">
                    <a:srgbClr val="000000">
                      <a:alpha val="43137"/>
                    </a:srgbClr>
                  </a:outerShdw>
                </a:effectLst>
                <a:ea typeface="Segoe UI" pitchFamily="34" charset="0"/>
                <a:cs typeface="Segoe UI" pitchFamily="34" charset="0"/>
              </a:rPr>
              <a:t>Frontend</a:t>
            </a:r>
          </a:p>
          <a:p>
            <a:pPr algn="ctr" defTabSz="913835" fontAlgn="base">
              <a:lnSpc>
                <a:spcPct val="90000"/>
              </a:lnSpc>
              <a:spcBef>
                <a:spcPct val="0"/>
              </a:spcBef>
              <a:spcAft>
                <a:spcPct val="0"/>
              </a:spcAft>
            </a:pPr>
            <a:r>
              <a:rPr lang="en-US" sz="1961" spc="-100" dirty="0">
                <a:solidFill>
                  <a:srgbClr val="000000"/>
                </a:solidFill>
                <a:effectLst>
                  <a:outerShdw blurRad="38100" dist="38100" dir="2700000" algn="tl">
                    <a:srgbClr val="000000">
                      <a:alpha val="43137"/>
                    </a:srgbClr>
                  </a:outerShdw>
                </a:effectLst>
                <a:ea typeface="Segoe UI" pitchFamily="34" charset="0"/>
                <a:cs typeface="Segoe UI" pitchFamily="34" charset="0"/>
              </a:rPr>
              <a:t>(IIS ARR)</a:t>
            </a:r>
          </a:p>
        </p:txBody>
      </p:sp>
      <p:sp>
        <p:nvSpPr>
          <p:cNvPr id="8" name="Flowchart: Magnetic Disk 7"/>
          <p:cNvSpPr/>
          <p:nvPr/>
        </p:nvSpPr>
        <p:spPr bwMode="auto">
          <a:xfrm>
            <a:off x="4712516" y="3471909"/>
            <a:ext cx="1203030" cy="1082450"/>
          </a:xfrm>
          <a:prstGeom prst="flowChartMagneticDisk">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r>
              <a:rPr lang="en-US" sz="1568" spc="-100" dirty="0">
                <a:gradFill>
                  <a:gsLst>
                    <a:gs pos="0">
                      <a:srgbClr val="FFFFFF"/>
                    </a:gs>
                    <a:gs pos="100000">
                      <a:srgbClr val="FFFFFF"/>
                    </a:gs>
                  </a:gsLst>
                  <a:lin ang="5400000" scaled="0"/>
                </a:gradFill>
                <a:ea typeface="Segoe UI" pitchFamily="34" charset="0"/>
                <a:cs typeface="Segoe UI" pitchFamily="34" charset="0"/>
              </a:rPr>
              <a:t>Runtime DB</a:t>
            </a:r>
          </a:p>
          <a:p>
            <a:pPr algn="ctr" defTabSz="913835" fontAlgn="base">
              <a:lnSpc>
                <a:spcPct val="90000"/>
              </a:lnSpc>
              <a:spcBef>
                <a:spcPct val="0"/>
              </a:spcBef>
              <a:spcAft>
                <a:spcPct val="0"/>
              </a:spcAft>
            </a:pPr>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4832819" y="4613917"/>
            <a:ext cx="1033040" cy="271549"/>
          </a:xfrm>
          <a:prstGeom prst="rect">
            <a:avLst/>
          </a:prstGeom>
          <a:noFill/>
        </p:spPr>
        <p:txBody>
          <a:bodyPr wrap="none" lIns="0" tIns="0" rIns="0" bIns="0" rtlCol="0">
            <a:spAutoFit/>
          </a:bodyPr>
          <a:lstStyle/>
          <a:p>
            <a:pPr>
              <a:lnSpc>
                <a:spcPct val="90000"/>
              </a:lnSpc>
            </a:pPr>
            <a:r>
              <a:rPr lang="en-US" sz="1961" spc="-70" dirty="0">
                <a:solidFill>
                  <a:srgbClr val="000000"/>
                </a:solidFill>
                <a:latin typeface="Segoe UI Light" pitchFamily="34" charset="0"/>
              </a:rPr>
              <a:t>SQL Azure</a:t>
            </a:r>
          </a:p>
        </p:txBody>
      </p:sp>
      <p:sp>
        <p:nvSpPr>
          <p:cNvPr id="26" name="Flowchart: Magnetic Disk 25"/>
          <p:cNvSpPr/>
          <p:nvPr/>
        </p:nvSpPr>
        <p:spPr bwMode="auto">
          <a:xfrm>
            <a:off x="9385300" y="4921542"/>
            <a:ext cx="515046" cy="423831"/>
          </a:xfrm>
          <a:prstGeom prst="flowChartMagneticDisk">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endParaRPr lang="en-US" sz="2157" spc="-100" dirty="0">
              <a:gradFill>
                <a:gsLst>
                  <a:gs pos="0">
                    <a:srgbClr val="FFFFFF"/>
                  </a:gs>
                  <a:gs pos="100000">
                    <a:srgbClr val="FFFFFF"/>
                  </a:gs>
                </a:gsLst>
                <a:lin ang="5400000" scaled="0"/>
              </a:gradFill>
              <a:ea typeface="Segoe UI" pitchFamily="34" charset="0"/>
              <a:cs typeface="Segoe UI" pitchFamily="34" charset="0"/>
            </a:endParaRPr>
          </a:p>
        </p:txBody>
      </p:sp>
      <p:sp>
        <p:nvSpPr>
          <p:cNvPr id="81" name="Flowchart: Magnetic Disk 80"/>
          <p:cNvSpPr/>
          <p:nvPr/>
        </p:nvSpPr>
        <p:spPr bwMode="auto">
          <a:xfrm>
            <a:off x="9953038" y="4917306"/>
            <a:ext cx="515046" cy="423831"/>
          </a:xfrm>
          <a:prstGeom prst="flowChartMagneticDisk">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endParaRPr lang="en-US" sz="2157" spc="-100" dirty="0">
              <a:gradFill>
                <a:gsLst>
                  <a:gs pos="0">
                    <a:srgbClr val="FFFFFF"/>
                  </a:gs>
                  <a:gs pos="100000">
                    <a:srgbClr val="FFFFFF"/>
                  </a:gs>
                </a:gsLst>
                <a:lin ang="5400000" scaled="0"/>
              </a:gradFill>
              <a:ea typeface="Segoe UI" pitchFamily="34" charset="0"/>
              <a:cs typeface="Segoe UI" pitchFamily="34" charset="0"/>
            </a:endParaRPr>
          </a:p>
        </p:txBody>
      </p:sp>
      <p:sp>
        <p:nvSpPr>
          <p:cNvPr id="82" name="Flowchart: Magnetic Disk 81"/>
          <p:cNvSpPr/>
          <p:nvPr/>
        </p:nvSpPr>
        <p:spPr bwMode="auto">
          <a:xfrm>
            <a:off x="10520777" y="4911294"/>
            <a:ext cx="515046" cy="423831"/>
          </a:xfrm>
          <a:prstGeom prst="flowChartMagneticDisk">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endParaRPr lang="en-US" sz="2157" spc="-100" dirty="0">
              <a:gradFill>
                <a:gsLst>
                  <a:gs pos="0">
                    <a:srgbClr val="FFFFFF"/>
                  </a:gs>
                  <a:gs pos="100000">
                    <a:srgbClr val="FFFFFF"/>
                  </a:gs>
                </a:gsLst>
                <a:lin ang="5400000" scaled="0"/>
              </a:gradFill>
              <a:ea typeface="Segoe UI" pitchFamily="34" charset="0"/>
              <a:cs typeface="Segoe UI" pitchFamily="34" charset="0"/>
            </a:endParaRPr>
          </a:p>
        </p:txBody>
      </p:sp>
      <p:sp>
        <p:nvSpPr>
          <p:cNvPr id="83" name="Flowchart: Magnetic Disk 82"/>
          <p:cNvSpPr/>
          <p:nvPr/>
        </p:nvSpPr>
        <p:spPr bwMode="auto">
          <a:xfrm>
            <a:off x="11088516" y="4901519"/>
            <a:ext cx="515046" cy="423831"/>
          </a:xfrm>
          <a:prstGeom prst="flowChartMagneticDisk">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endParaRPr lang="en-US" sz="2157" spc="-100" dirty="0">
              <a:gradFill>
                <a:gsLst>
                  <a:gs pos="0">
                    <a:srgbClr val="FFFFFF"/>
                  </a:gs>
                  <a:gs pos="100000">
                    <a:srgbClr val="FFFFFF"/>
                  </a:gs>
                </a:gsLst>
                <a:lin ang="5400000" scaled="0"/>
              </a:gradFill>
              <a:ea typeface="Segoe UI" pitchFamily="34" charset="0"/>
              <a:cs typeface="Segoe UI" pitchFamily="34" charset="0"/>
            </a:endParaRPr>
          </a:p>
        </p:txBody>
      </p:sp>
      <p:sp>
        <p:nvSpPr>
          <p:cNvPr id="103" name="Flowchart: Magnetic Disk 102"/>
          <p:cNvSpPr/>
          <p:nvPr/>
        </p:nvSpPr>
        <p:spPr bwMode="auto">
          <a:xfrm>
            <a:off x="11656255" y="4904512"/>
            <a:ext cx="515046" cy="423831"/>
          </a:xfrm>
          <a:prstGeom prst="flowChartMagneticDisk">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endParaRPr lang="en-US" sz="2157" spc="-100" dirty="0">
              <a:gradFill>
                <a:gsLst>
                  <a:gs pos="0">
                    <a:srgbClr val="FFFFFF"/>
                  </a:gs>
                  <a:gs pos="100000">
                    <a:srgbClr val="FFFFFF"/>
                  </a:gs>
                </a:gsLst>
                <a:lin ang="5400000" scaled="0"/>
              </a:gradFill>
              <a:ea typeface="Segoe UI" pitchFamily="34" charset="0"/>
              <a:cs typeface="Segoe UI" pitchFamily="34" charset="0"/>
            </a:endParaRPr>
          </a:p>
        </p:txBody>
      </p:sp>
      <p:sp>
        <p:nvSpPr>
          <p:cNvPr id="119" name="Flowchart: Magnetic Disk 118"/>
          <p:cNvSpPr/>
          <p:nvPr/>
        </p:nvSpPr>
        <p:spPr bwMode="auto">
          <a:xfrm>
            <a:off x="9206179" y="5154972"/>
            <a:ext cx="515046" cy="423831"/>
          </a:xfrm>
          <a:prstGeom prst="flowChartMagneticDisk">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endParaRPr lang="en-US" sz="2157" spc="-100" dirty="0">
              <a:gradFill>
                <a:gsLst>
                  <a:gs pos="0">
                    <a:srgbClr val="FFFFFF"/>
                  </a:gs>
                  <a:gs pos="100000">
                    <a:srgbClr val="FFFFFF"/>
                  </a:gs>
                </a:gsLst>
                <a:lin ang="5400000" scaled="0"/>
              </a:gradFill>
              <a:ea typeface="Segoe UI" pitchFamily="34" charset="0"/>
              <a:cs typeface="Segoe UI" pitchFamily="34" charset="0"/>
            </a:endParaRPr>
          </a:p>
        </p:txBody>
      </p:sp>
      <p:sp>
        <p:nvSpPr>
          <p:cNvPr id="120" name="Flowchart: Magnetic Disk 119"/>
          <p:cNvSpPr/>
          <p:nvPr/>
        </p:nvSpPr>
        <p:spPr bwMode="auto">
          <a:xfrm>
            <a:off x="9773917" y="5150735"/>
            <a:ext cx="515046" cy="423831"/>
          </a:xfrm>
          <a:prstGeom prst="flowChartMagneticDisk">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endParaRPr lang="en-US" sz="2157" spc="-100" dirty="0">
              <a:gradFill>
                <a:gsLst>
                  <a:gs pos="0">
                    <a:srgbClr val="FFFFFF"/>
                  </a:gs>
                  <a:gs pos="100000">
                    <a:srgbClr val="FFFFFF"/>
                  </a:gs>
                </a:gsLst>
                <a:lin ang="5400000" scaled="0"/>
              </a:gradFill>
              <a:ea typeface="Segoe UI" pitchFamily="34" charset="0"/>
              <a:cs typeface="Segoe UI" pitchFamily="34" charset="0"/>
            </a:endParaRPr>
          </a:p>
        </p:txBody>
      </p:sp>
      <p:sp>
        <p:nvSpPr>
          <p:cNvPr id="121" name="Flowchart: Magnetic Disk 120"/>
          <p:cNvSpPr/>
          <p:nvPr/>
        </p:nvSpPr>
        <p:spPr bwMode="auto">
          <a:xfrm>
            <a:off x="10341656" y="5144724"/>
            <a:ext cx="515046" cy="423831"/>
          </a:xfrm>
          <a:prstGeom prst="flowChartMagneticDisk">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endParaRPr lang="en-US" sz="2157" spc="-100" dirty="0">
              <a:gradFill>
                <a:gsLst>
                  <a:gs pos="0">
                    <a:srgbClr val="FFFFFF"/>
                  </a:gs>
                  <a:gs pos="100000">
                    <a:srgbClr val="FFFFFF"/>
                  </a:gs>
                </a:gsLst>
                <a:lin ang="5400000" scaled="0"/>
              </a:gradFill>
              <a:ea typeface="Segoe UI" pitchFamily="34" charset="0"/>
              <a:cs typeface="Segoe UI" pitchFamily="34" charset="0"/>
            </a:endParaRPr>
          </a:p>
        </p:txBody>
      </p:sp>
      <p:sp>
        <p:nvSpPr>
          <p:cNvPr id="122" name="Flowchart: Magnetic Disk 121"/>
          <p:cNvSpPr/>
          <p:nvPr/>
        </p:nvSpPr>
        <p:spPr bwMode="auto">
          <a:xfrm>
            <a:off x="10909398" y="5134949"/>
            <a:ext cx="515046" cy="423831"/>
          </a:xfrm>
          <a:prstGeom prst="flowChartMagneticDisk">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endParaRPr lang="en-US" sz="2157" spc="-100" dirty="0">
              <a:gradFill>
                <a:gsLst>
                  <a:gs pos="0">
                    <a:srgbClr val="FFFFFF"/>
                  </a:gs>
                  <a:gs pos="100000">
                    <a:srgbClr val="FFFFFF"/>
                  </a:gs>
                </a:gsLst>
                <a:lin ang="5400000" scaled="0"/>
              </a:gradFill>
              <a:ea typeface="Segoe UI" pitchFamily="34" charset="0"/>
              <a:cs typeface="Segoe UI" pitchFamily="34" charset="0"/>
            </a:endParaRPr>
          </a:p>
        </p:txBody>
      </p:sp>
      <p:sp>
        <p:nvSpPr>
          <p:cNvPr id="123" name="Flowchart: Magnetic Disk 122"/>
          <p:cNvSpPr/>
          <p:nvPr/>
        </p:nvSpPr>
        <p:spPr bwMode="auto">
          <a:xfrm>
            <a:off x="11477138" y="5137941"/>
            <a:ext cx="515046" cy="423831"/>
          </a:xfrm>
          <a:prstGeom prst="flowChartMagneticDisk">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endParaRPr lang="en-US" sz="2157" spc="-100" dirty="0">
              <a:gradFill>
                <a:gsLst>
                  <a:gs pos="0">
                    <a:srgbClr val="FFFFFF"/>
                  </a:gs>
                  <a:gs pos="100000">
                    <a:srgbClr val="FFFFFF"/>
                  </a:gs>
                </a:gsLst>
                <a:lin ang="5400000" scaled="0"/>
              </a:gradFill>
              <a:ea typeface="Segoe UI" pitchFamily="34" charset="0"/>
              <a:cs typeface="Segoe UI" pitchFamily="34" charset="0"/>
            </a:endParaRPr>
          </a:p>
        </p:txBody>
      </p:sp>
      <p:sp>
        <p:nvSpPr>
          <p:cNvPr id="124" name="Flowchart: Magnetic Disk 123"/>
          <p:cNvSpPr/>
          <p:nvPr/>
        </p:nvSpPr>
        <p:spPr bwMode="auto">
          <a:xfrm>
            <a:off x="9027061" y="5406425"/>
            <a:ext cx="515046" cy="423831"/>
          </a:xfrm>
          <a:prstGeom prst="flowChartMagneticDisk">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endParaRPr lang="en-US" sz="2157" spc="-100" dirty="0">
              <a:gradFill>
                <a:gsLst>
                  <a:gs pos="0">
                    <a:srgbClr val="FFFFFF"/>
                  </a:gs>
                  <a:gs pos="100000">
                    <a:srgbClr val="FFFFFF"/>
                  </a:gs>
                </a:gsLst>
                <a:lin ang="5400000" scaled="0"/>
              </a:gradFill>
              <a:ea typeface="Segoe UI" pitchFamily="34" charset="0"/>
              <a:cs typeface="Segoe UI" pitchFamily="34" charset="0"/>
            </a:endParaRPr>
          </a:p>
        </p:txBody>
      </p:sp>
      <p:sp>
        <p:nvSpPr>
          <p:cNvPr id="125" name="Flowchart: Magnetic Disk 124"/>
          <p:cNvSpPr/>
          <p:nvPr/>
        </p:nvSpPr>
        <p:spPr bwMode="auto">
          <a:xfrm>
            <a:off x="9594800" y="5402188"/>
            <a:ext cx="515046" cy="423831"/>
          </a:xfrm>
          <a:prstGeom prst="flowChartMagneticDisk">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endParaRPr lang="en-US" sz="2157" spc="-100" dirty="0">
              <a:gradFill>
                <a:gsLst>
                  <a:gs pos="0">
                    <a:srgbClr val="FFFFFF"/>
                  </a:gs>
                  <a:gs pos="100000">
                    <a:srgbClr val="FFFFFF"/>
                  </a:gs>
                </a:gsLst>
                <a:lin ang="5400000" scaled="0"/>
              </a:gradFill>
              <a:ea typeface="Segoe UI" pitchFamily="34" charset="0"/>
              <a:cs typeface="Segoe UI" pitchFamily="34" charset="0"/>
            </a:endParaRPr>
          </a:p>
        </p:txBody>
      </p:sp>
      <p:sp>
        <p:nvSpPr>
          <p:cNvPr id="126" name="Flowchart: Magnetic Disk 125"/>
          <p:cNvSpPr/>
          <p:nvPr/>
        </p:nvSpPr>
        <p:spPr bwMode="auto">
          <a:xfrm>
            <a:off x="10162539" y="5396177"/>
            <a:ext cx="515046" cy="423831"/>
          </a:xfrm>
          <a:prstGeom prst="flowChartMagneticDisk">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endParaRPr lang="en-US" sz="2157" spc="-100" dirty="0">
              <a:gradFill>
                <a:gsLst>
                  <a:gs pos="0">
                    <a:srgbClr val="FFFFFF"/>
                  </a:gs>
                  <a:gs pos="100000">
                    <a:srgbClr val="FFFFFF"/>
                  </a:gs>
                </a:gsLst>
                <a:lin ang="5400000" scaled="0"/>
              </a:gradFill>
              <a:ea typeface="Segoe UI" pitchFamily="34" charset="0"/>
              <a:cs typeface="Segoe UI" pitchFamily="34" charset="0"/>
            </a:endParaRPr>
          </a:p>
        </p:txBody>
      </p:sp>
      <p:sp>
        <p:nvSpPr>
          <p:cNvPr id="127" name="Flowchart: Magnetic Disk 126"/>
          <p:cNvSpPr/>
          <p:nvPr/>
        </p:nvSpPr>
        <p:spPr bwMode="auto">
          <a:xfrm>
            <a:off x="10730277" y="5386402"/>
            <a:ext cx="515046" cy="423831"/>
          </a:xfrm>
          <a:prstGeom prst="flowChartMagneticDisk">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endParaRPr lang="en-US" sz="2157" spc="-100" dirty="0">
              <a:gradFill>
                <a:gsLst>
                  <a:gs pos="0">
                    <a:srgbClr val="FFFFFF"/>
                  </a:gs>
                  <a:gs pos="100000">
                    <a:srgbClr val="FFFFFF"/>
                  </a:gs>
                </a:gsLst>
                <a:lin ang="5400000" scaled="0"/>
              </a:gradFill>
              <a:ea typeface="Segoe UI" pitchFamily="34" charset="0"/>
              <a:cs typeface="Segoe UI" pitchFamily="34" charset="0"/>
            </a:endParaRPr>
          </a:p>
        </p:txBody>
      </p:sp>
      <p:sp>
        <p:nvSpPr>
          <p:cNvPr id="128" name="Flowchart: Magnetic Disk 127"/>
          <p:cNvSpPr/>
          <p:nvPr/>
        </p:nvSpPr>
        <p:spPr bwMode="auto">
          <a:xfrm>
            <a:off x="11298015" y="5389395"/>
            <a:ext cx="515046" cy="423831"/>
          </a:xfrm>
          <a:prstGeom prst="flowChartMagneticDisk">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endParaRPr lang="en-US" sz="2157" spc="-100" dirty="0">
              <a:gradFill>
                <a:gsLst>
                  <a:gs pos="0">
                    <a:srgbClr val="FFFFFF"/>
                  </a:gs>
                  <a:gs pos="100000">
                    <a:srgbClr val="FFFFFF"/>
                  </a:gs>
                </a:gsLst>
                <a:lin ang="5400000" scaled="0"/>
              </a:gradFill>
              <a:ea typeface="Segoe UI" pitchFamily="34" charset="0"/>
              <a:cs typeface="Segoe UI" pitchFamily="34" charset="0"/>
            </a:endParaRPr>
          </a:p>
        </p:txBody>
      </p:sp>
      <p:sp>
        <p:nvSpPr>
          <p:cNvPr id="129" name="Flowchart: Magnetic Disk 128"/>
          <p:cNvSpPr/>
          <p:nvPr/>
        </p:nvSpPr>
        <p:spPr bwMode="auto">
          <a:xfrm>
            <a:off x="8870254" y="5656169"/>
            <a:ext cx="515046" cy="423831"/>
          </a:xfrm>
          <a:prstGeom prst="flowChartMagneticDisk">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endParaRPr lang="en-US" sz="2157" spc="-100" dirty="0">
              <a:gradFill>
                <a:gsLst>
                  <a:gs pos="0">
                    <a:srgbClr val="FFFFFF"/>
                  </a:gs>
                  <a:gs pos="100000">
                    <a:srgbClr val="FFFFFF"/>
                  </a:gs>
                </a:gsLst>
                <a:lin ang="5400000" scaled="0"/>
              </a:gradFill>
              <a:ea typeface="Segoe UI" pitchFamily="34" charset="0"/>
              <a:cs typeface="Segoe UI" pitchFamily="34" charset="0"/>
            </a:endParaRPr>
          </a:p>
        </p:txBody>
      </p:sp>
      <p:sp>
        <p:nvSpPr>
          <p:cNvPr id="130" name="Flowchart: Magnetic Disk 129"/>
          <p:cNvSpPr/>
          <p:nvPr/>
        </p:nvSpPr>
        <p:spPr bwMode="auto">
          <a:xfrm>
            <a:off x="9437992" y="5651933"/>
            <a:ext cx="515046" cy="423831"/>
          </a:xfrm>
          <a:prstGeom prst="flowChartMagneticDisk">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endParaRPr lang="en-US" sz="2157" spc="-100" dirty="0">
              <a:gradFill>
                <a:gsLst>
                  <a:gs pos="0">
                    <a:srgbClr val="FFFFFF"/>
                  </a:gs>
                  <a:gs pos="100000">
                    <a:srgbClr val="FFFFFF"/>
                  </a:gs>
                </a:gsLst>
                <a:lin ang="5400000" scaled="0"/>
              </a:gradFill>
              <a:ea typeface="Segoe UI" pitchFamily="34" charset="0"/>
              <a:cs typeface="Segoe UI" pitchFamily="34" charset="0"/>
            </a:endParaRPr>
          </a:p>
        </p:txBody>
      </p:sp>
      <p:sp>
        <p:nvSpPr>
          <p:cNvPr id="131" name="Flowchart: Magnetic Disk 130"/>
          <p:cNvSpPr/>
          <p:nvPr/>
        </p:nvSpPr>
        <p:spPr bwMode="auto">
          <a:xfrm>
            <a:off x="10005731" y="5645922"/>
            <a:ext cx="515046" cy="423831"/>
          </a:xfrm>
          <a:prstGeom prst="flowChartMagneticDisk">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endParaRPr lang="en-US" sz="2157" spc="-100" dirty="0">
              <a:gradFill>
                <a:gsLst>
                  <a:gs pos="0">
                    <a:srgbClr val="FFFFFF"/>
                  </a:gs>
                  <a:gs pos="100000">
                    <a:srgbClr val="FFFFFF"/>
                  </a:gs>
                </a:gsLst>
                <a:lin ang="5400000" scaled="0"/>
              </a:gradFill>
              <a:ea typeface="Segoe UI" pitchFamily="34" charset="0"/>
              <a:cs typeface="Segoe UI" pitchFamily="34" charset="0"/>
            </a:endParaRPr>
          </a:p>
        </p:txBody>
      </p:sp>
      <p:sp>
        <p:nvSpPr>
          <p:cNvPr id="132" name="Flowchart: Magnetic Disk 131"/>
          <p:cNvSpPr/>
          <p:nvPr/>
        </p:nvSpPr>
        <p:spPr bwMode="auto">
          <a:xfrm>
            <a:off x="10573470" y="5636146"/>
            <a:ext cx="515046" cy="423831"/>
          </a:xfrm>
          <a:prstGeom prst="flowChartMagneticDisk">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endParaRPr lang="en-US" sz="2157" spc="-100" dirty="0">
              <a:gradFill>
                <a:gsLst>
                  <a:gs pos="0">
                    <a:srgbClr val="FFFFFF"/>
                  </a:gs>
                  <a:gs pos="100000">
                    <a:srgbClr val="FFFFFF"/>
                  </a:gs>
                </a:gsLst>
                <a:lin ang="5400000" scaled="0"/>
              </a:gradFill>
              <a:ea typeface="Segoe UI" pitchFamily="34" charset="0"/>
              <a:cs typeface="Segoe UI" pitchFamily="34" charset="0"/>
            </a:endParaRPr>
          </a:p>
        </p:txBody>
      </p:sp>
      <p:sp>
        <p:nvSpPr>
          <p:cNvPr id="133" name="Flowchart: Magnetic Disk 132"/>
          <p:cNvSpPr/>
          <p:nvPr/>
        </p:nvSpPr>
        <p:spPr bwMode="auto">
          <a:xfrm>
            <a:off x="11141209" y="5639139"/>
            <a:ext cx="515046" cy="423831"/>
          </a:xfrm>
          <a:prstGeom prst="flowChartMagneticDisk">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endParaRPr lang="en-US" sz="2157" spc="-100" dirty="0">
              <a:gradFill>
                <a:gsLst>
                  <a:gs pos="0">
                    <a:srgbClr val="FFFFFF"/>
                  </a:gs>
                  <a:gs pos="100000">
                    <a:srgbClr val="FFFFFF"/>
                  </a:gs>
                </a:gsLst>
                <a:lin ang="5400000" scaled="0"/>
              </a:gradFill>
              <a:ea typeface="Segoe UI" pitchFamily="34" charset="0"/>
              <a:cs typeface="Segoe UI" pitchFamily="34" charset="0"/>
            </a:endParaRPr>
          </a:p>
        </p:txBody>
      </p:sp>
      <p:sp>
        <p:nvSpPr>
          <p:cNvPr id="134" name="Flowchart: Magnetic Disk 133"/>
          <p:cNvSpPr/>
          <p:nvPr/>
        </p:nvSpPr>
        <p:spPr bwMode="auto">
          <a:xfrm>
            <a:off x="8691132" y="5933143"/>
            <a:ext cx="515046" cy="423831"/>
          </a:xfrm>
          <a:prstGeom prst="flowChartMagneticDisk">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endParaRPr lang="en-US" sz="2157" spc="-100" dirty="0">
              <a:gradFill>
                <a:gsLst>
                  <a:gs pos="0">
                    <a:srgbClr val="FFFFFF"/>
                  </a:gs>
                  <a:gs pos="100000">
                    <a:srgbClr val="FFFFFF"/>
                  </a:gs>
                </a:gsLst>
                <a:lin ang="5400000" scaled="0"/>
              </a:gradFill>
              <a:ea typeface="Segoe UI" pitchFamily="34" charset="0"/>
              <a:cs typeface="Segoe UI" pitchFamily="34" charset="0"/>
            </a:endParaRPr>
          </a:p>
        </p:txBody>
      </p:sp>
      <p:sp>
        <p:nvSpPr>
          <p:cNvPr id="135" name="Flowchart: Magnetic Disk 134"/>
          <p:cNvSpPr/>
          <p:nvPr/>
        </p:nvSpPr>
        <p:spPr bwMode="auto">
          <a:xfrm>
            <a:off x="9258871" y="5928907"/>
            <a:ext cx="515046" cy="423831"/>
          </a:xfrm>
          <a:prstGeom prst="flowChartMagneticDisk">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endParaRPr lang="en-US" sz="2157" spc="-100" dirty="0">
              <a:gradFill>
                <a:gsLst>
                  <a:gs pos="0">
                    <a:srgbClr val="FFFFFF"/>
                  </a:gs>
                  <a:gs pos="100000">
                    <a:srgbClr val="FFFFFF"/>
                  </a:gs>
                </a:gsLst>
                <a:lin ang="5400000" scaled="0"/>
              </a:gradFill>
              <a:ea typeface="Segoe UI" pitchFamily="34" charset="0"/>
              <a:cs typeface="Segoe UI" pitchFamily="34" charset="0"/>
            </a:endParaRPr>
          </a:p>
        </p:txBody>
      </p:sp>
      <p:sp>
        <p:nvSpPr>
          <p:cNvPr id="136" name="Flowchart: Magnetic Disk 135"/>
          <p:cNvSpPr/>
          <p:nvPr/>
        </p:nvSpPr>
        <p:spPr bwMode="auto">
          <a:xfrm>
            <a:off x="9826614" y="5922895"/>
            <a:ext cx="515046" cy="423831"/>
          </a:xfrm>
          <a:prstGeom prst="flowChartMagneticDisk">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endParaRPr lang="en-US" sz="2157" spc="-100" dirty="0">
              <a:gradFill>
                <a:gsLst>
                  <a:gs pos="0">
                    <a:srgbClr val="FFFFFF"/>
                  </a:gs>
                  <a:gs pos="100000">
                    <a:srgbClr val="FFFFFF"/>
                  </a:gs>
                </a:gsLst>
                <a:lin ang="5400000" scaled="0"/>
              </a:gradFill>
              <a:ea typeface="Segoe UI" pitchFamily="34" charset="0"/>
              <a:cs typeface="Segoe UI" pitchFamily="34" charset="0"/>
            </a:endParaRPr>
          </a:p>
        </p:txBody>
      </p:sp>
      <p:sp>
        <p:nvSpPr>
          <p:cNvPr id="137" name="Flowchart: Magnetic Disk 136"/>
          <p:cNvSpPr/>
          <p:nvPr/>
        </p:nvSpPr>
        <p:spPr bwMode="auto">
          <a:xfrm>
            <a:off x="10394352" y="5913120"/>
            <a:ext cx="515046" cy="423831"/>
          </a:xfrm>
          <a:prstGeom prst="flowChartMagneticDisk">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endParaRPr lang="en-US" sz="2157" spc="-100" dirty="0">
              <a:gradFill>
                <a:gsLst>
                  <a:gs pos="0">
                    <a:srgbClr val="FFFFFF"/>
                  </a:gs>
                  <a:gs pos="100000">
                    <a:srgbClr val="FFFFFF"/>
                  </a:gs>
                </a:gsLst>
                <a:lin ang="5400000" scaled="0"/>
              </a:gradFill>
              <a:ea typeface="Segoe UI" pitchFamily="34" charset="0"/>
              <a:cs typeface="Segoe UI" pitchFamily="34" charset="0"/>
            </a:endParaRPr>
          </a:p>
        </p:txBody>
      </p:sp>
      <p:sp>
        <p:nvSpPr>
          <p:cNvPr id="138" name="Flowchart: Magnetic Disk 137"/>
          <p:cNvSpPr/>
          <p:nvPr/>
        </p:nvSpPr>
        <p:spPr bwMode="auto">
          <a:xfrm>
            <a:off x="10962092" y="5916113"/>
            <a:ext cx="515046" cy="423831"/>
          </a:xfrm>
          <a:prstGeom prst="flowChartMagneticDisk">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endParaRPr lang="en-US" sz="2157" spc="-100" dirty="0">
              <a:gradFill>
                <a:gsLst>
                  <a:gs pos="0">
                    <a:srgbClr val="FFFFFF"/>
                  </a:gs>
                  <a:gs pos="100000">
                    <a:srgbClr val="FFFFFF"/>
                  </a:gs>
                </a:gsLst>
                <a:lin ang="5400000" scaled="0"/>
              </a:gradFill>
              <a:ea typeface="Segoe UI" pitchFamily="34" charset="0"/>
              <a:cs typeface="Segoe UI" pitchFamily="34" charset="0"/>
            </a:endParaRPr>
          </a:p>
        </p:txBody>
      </p:sp>
      <p:sp>
        <p:nvSpPr>
          <p:cNvPr id="139" name="TextBox 138"/>
          <p:cNvSpPr txBox="1"/>
          <p:nvPr/>
        </p:nvSpPr>
        <p:spPr>
          <a:xfrm>
            <a:off x="9900347" y="4545052"/>
            <a:ext cx="1561874" cy="393752"/>
          </a:xfrm>
          <a:prstGeom prst="rect">
            <a:avLst/>
          </a:prstGeom>
          <a:noFill/>
        </p:spPr>
        <p:txBody>
          <a:bodyPr wrap="none" lIns="0" tIns="0" rIns="0" bIns="0" rtlCol="0">
            <a:spAutoFit/>
          </a:bodyPr>
          <a:lstStyle/>
          <a:p>
            <a:pPr>
              <a:lnSpc>
                <a:spcPct val="90000"/>
              </a:lnSpc>
            </a:pPr>
            <a:r>
              <a:rPr lang="en-US" sz="2843" spc="-70" dirty="0">
                <a:solidFill>
                  <a:srgbClr val="000000"/>
                </a:solidFill>
                <a:latin typeface="Segoe UI Light" pitchFamily="34" charset="0"/>
              </a:rPr>
              <a:t>VHD blobs</a:t>
            </a:r>
          </a:p>
        </p:txBody>
      </p:sp>
      <p:sp>
        <p:nvSpPr>
          <p:cNvPr id="43" name="Flowchart: Magnetic Disk 42"/>
          <p:cNvSpPr/>
          <p:nvPr/>
        </p:nvSpPr>
        <p:spPr bwMode="auto">
          <a:xfrm>
            <a:off x="8923125" y="2060988"/>
            <a:ext cx="917074" cy="732049"/>
          </a:xfrm>
          <a:prstGeom prst="flowChartMagneticDisk">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r>
              <a:rPr lang="en-US" sz="1765" spc="-100" dirty="0">
                <a:gradFill>
                  <a:gsLst>
                    <a:gs pos="0">
                      <a:srgbClr val="FFFFFF"/>
                    </a:gs>
                    <a:gs pos="100000">
                      <a:srgbClr val="FFFFFF"/>
                    </a:gs>
                  </a:gsLst>
                  <a:lin ang="5400000" scaled="0"/>
                </a:gradFill>
                <a:ea typeface="Segoe UI" pitchFamily="34" charset="0"/>
                <a:cs typeface="Segoe UI" pitchFamily="34" charset="0"/>
              </a:rPr>
              <a:t>Site DB</a:t>
            </a:r>
          </a:p>
        </p:txBody>
      </p:sp>
      <p:sp>
        <p:nvSpPr>
          <p:cNvPr id="44" name="TextBox 43"/>
          <p:cNvSpPr txBox="1"/>
          <p:nvPr/>
        </p:nvSpPr>
        <p:spPr>
          <a:xfrm>
            <a:off x="8635871" y="2860628"/>
            <a:ext cx="3492105" cy="325865"/>
          </a:xfrm>
          <a:prstGeom prst="rect">
            <a:avLst/>
          </a:prstGeom>
          <a:noFill/>
        </p:spPr>
        <p:txBody>
          <a:bodyPr wrap="none" lIns="0" tIns="0" rIns="0" bIns="0" rtlCol="0">
            <a:spAutoFit/>
          </a:bodyPr>
          <a:lstStyle/>
          <a:p>
            <a:pPr>
              <a:lnSpc>
                <a:spcPct val="90000"/>
              </a:lnSpc>
            </a:pPr>
            <a:r>
              <a:rPr lang="en-US" sz="2353" spc="-70" dirty="0">
                <a:solidFill>
                  <a:srgbClr val="000000"/>
                </a:solidFill>
                <a:latin typeface="Segoe UI Light" pitchFamily="34" charset="0"/>
              </a:rPr>
              <a:t>SQL Azure / MySQL / Mongo</a:t>
            </a:r>
          </a:p>
        </p:txBody>
      </p:sp>
      <p:sp>
        <p:nvSpPr>
          <p:cNvPr id="45" name="Rectangle 44"/>
          <p:cNvSpPr/>
          <p:nvPr/>
        </p:nvSpPr>
        <p:spPr bwMode="auto">
          <a:xfrm>
            <a:off x="2941169" y="1213437"/>
            <a:ext cx="1530741" cy="914058"/>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17" tIns="91417" rIns="91417" bIns="91417" numCol="1" spcCol="0" rtlCol="0" fromWordArt="0" anchor="ctr" anchorCtr="0" forceAA="0" compatLnSpc="1">
            <a:prstTxWarp prst="textNoShape">
              <a:avLst/>
            </a:prstTxWarp>
            <a:noAutofit/>
          </a:bodyPr>
          <a:lstStyle/>
          <a:p>
            <a:pPr algn="ctr" defTabSz="913835" fontAlgn="base">
              <a:lnSpc>
                <a:spcPct val="90000"/>
              </a:lnSpc>
              <a:spcBef>
                <a:spcPct val="0"/>
              </a:spcBef>
              <a:spcAft>
                <a:spcPct val="0"/>
              </a:spcAft>
            </a:pPr>
            <a:r>
              <a:rPr lang="en-US" sz="1961" spc="-100" dirty="0">
                <a:solidFill>
                  <a:srgbClr val="000000"/>
                </a:solidFill>
                <a:effectLst>
                  <a:outerShdw blurRad="38100" dist="38100" dir="2700000" algn="tl">
                    <a:srgbClr val="000000">
                      <a:alpha val="43137"/>
                    </a:srgbClr>
                  </a:outerShdw>
                </a:effectLst>
                <a:ea typeface="Segoe UI" pitchFamily="34" charset="0"/>
                <a:cs typeface="Segoe UI" pitchFamily="34" charset="0"/>
              </a:rPr>
              <a:t>API endpoint</a:t>
            </a:r>
          </a:p>
        </p:txBody>
      </p:sp>
      <p:sp>
        <p:nvSpPr>
          <p:cNvPr id="46" name="Rectangle 45"/>
          <p:cNvSpPr/>
          <p:nvPr/>
        </p:nvSpPr>
        <p:spPr bwMode="auto">
          <a:xfrm>
            <a:off x="2941169" y="5386405"/>
            <a:ext cx="1530741" cy="914058"/>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17" tIns="91417" rIns="91417" bIns="91417" numCol="1" spcCol="0" rtlCol="0" fromWordArt="0" anchor="ctr" anchorCtr="0" forceAA="0" compatLnSpc="1">
            <a:prstTxWarp prst="textNoShape">
              <a:avLst/>
            </a:prstTxWarp>
            <a:noAutofit/>
          </a:bodyPr>
          <a:lstStyle/>
          <a:p>
            <a:pPr algn="ctr" defTabSz="913835" fontAlgn="base">
              <a:lnSpc>
                <a:spcPct val="90000"/>
              </a:lnSpc>
              <a:spcBef>
                <a:spcPct val="0"/>
              </a:spcBef>
              <a:spcAft>
                <a:spcPct val="0"/>
              </a:spcAft>
            </a:pPr>
            <a:r>
              <a:rPr lang="en-US" sz="1961" spc="-100" dirty="0">
                <a:solidFill>
                  <a:srgbClr val="000000"/>
                </a:solidFill>
                <a:effectLst>
                  <a:outerShdw blurRad="38100" dist="38100" dir="2700000" algn="tl">
                    <a:srgbClr val="000000">
                      <a:alpha val="43137"/>
                    </a:srgbClr>
                  </a:outerShdw>
                </a:effectLst>
                <a:ea typeface="Segoe UI" pitchFamily="34" charset="0"/>
                <a:cs typeface="Segoe UI" pitchFamily="34" charset="0"/>
              </a:rPr>
              <a:t>Publish endpoint</a:t>
            </a:r>
          </a:p>
        </p:txBody>
      </p:sp>
      <p:sp>
        <p:nvSpPr>
          <p:cNvPr id="47" name="Rectangle 46"/>
          <p:cNvSpPr/>
          <p:nvPr/>
        </p:nvSpPr>
        <p:spPr bwMode="auto">
          <a:xfrm>
            <a:off x="6429956" y="5383631"/>
            <a:ext cx="1530741" cy="914058"/>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17" tIns="91417" rIns="91417" bIns="91417" numCol="1" spcCol="0" rtlCol="0" fromWordArt="0" anchor="ctr" anchorCtr="0" forceAA="0" compatLnSpc="1">
            <a:prstTxWarp prst="textNoShape">
              <a:avLst/>
            </a:prstTxWarp>
            <a:noAutofit/>
          </a:bodyPr>
          <a:lstStyle/>
          <a:p>
            <a:pPr algn="ctr" defTabSz="913835" fontAlgn="base">
              <a:lnSpc>
                <a:spcPct val="90000"/>
              </a:lnSpc>
              <a:spcBef>
                <a:spcPct val="0"/>
              </a:spcBef>
              <a:spcAft>
                <a:spcPct val="0"/>
              </a:spcAft>
            </a:pPr>
            <a:r>
              <a:rPr lang="en-US" sz="1961" spc="-100" dirty="0">
                <a:solidFill>
                  <a:srgbClr val="000000"/>
                </a:solidFill>
                <a:effectLst>
                  <a:outerShdw blurRad="38100" dist="38100" dir="2700000" algn="tl">
                    <a:srgbClr val="000000">
                      <a:alpha val="43137"/>
                    </a:srgbClr>
                  </a:outerShdw>
                </a:effectLst>
                <a:ea typeface="Segoe UI" pitchFamily="34" charset="0"/>
                <a:cs typeface="Segoe UI" pitchFamily="34" charset="0"/>
              </a:rPr>
              <a:t>File Server</a:t>
            </a:r>
          </a:p>
        </p:txBody>
      </p:sp>
      <p:sp>
        <p:nvSpPr>
          <p:cNvPr id="57" name="Rectangle 56"/>
          <p:cNvSpPr/>
          <p:nvPr/>
        </p:nvSpPr>
        <p:spPr bwMode="auto">
          <a:xfrm>
            <a:off x="6216304" y="1213437"/>
            <a:ext cx="1530741" cy="1677971"/>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17" tIns="91417" rIns="91417" bIns="91417" numCol="1" spcCol="0" rtlCol="0" fromWordArt="0" anchor="ctr" anchorCtr="0" forceAA="0" compatLnSpc="1">
            <a:prstTxWarp prst="textNoShape">
              <a:avLst/>
            </a:prstTxWarp>
            <a:noAutofit/>
          </a:bodyPr>
          <a:lstStyle/>
          <a:p>
            <a:pPr algn="ctr" defTabSz="913835" fontAlgn="base">
              <a:lnSpc>
                <a:spcPct val="90000"/>
              </a:lnSpc>
              <a:spcBef>
                <a:spcPct val="0"/>
              </a:spcBef>
              <a:spcAft>
                <a:spcPct val="0"/>
              </a:spcAft>
            </a:pPr>
            <a:r>
              <a:rPr lang="en-US" sz="1961" spc="-100" dirty="0" err="1">
                <a:solidFill>
                  <a:srgbClr val="000000"/>
                </a:solidFill>
                <a:effectLst>
                  <a:outerShdw blurRad="38100" dist="38100" dir="2700000" algn="tl">
                    <a:srgbClr val="000000">
                      <a:alpha val="43137"/>
                    </a:srgbClr>
                  </a:outerShdw>
                </a:effectLst>
                <a:ea typeface="Segoe UI" pitchFamily="34" charset="0"/>
                <a:cs typeface="Segoe UI" pitchFamily="34" charset="0"/>
              </a:rPr>
              <a:t>WebWorker</a:t>
            </a:r>
            <a:endParaRPr lang="en-US" sz="1961" spc="-100" dirty="0">
              <a:solidFill>
                <a:srgbClr val="000000"/>
              </a:solidFill>
              <a:effectLst>
                <a:outerShdw blurRad="38100" dist="38100" dir="2700000" algn="tl">
                  <a:srgbClr val="000000">
                    <a:alpha val="43137"/>
                  </a:srgbClr>
                </a:outerShdw>
              </a:effectLst>
              <a:ea typeface="Segoe UI" pitchFamily="34" charset="0"/>
              <a:cs typeface="Segoe UI" pitchFamily="34" charset="0"/>
            </a:endParaRPr>
          </a:p>
        </p:txBody>
      </p:sp>
      <p:sp>
        <p:nvSpPr>
          <p:cNvPr id="61" name="Flowchart: Magnetic Disk 60"/>
          <p:cNvSpPr/>
          <p:nvPr/>
        </p:nvSpPr>
        <p:spPr bwMode="auto">
          <a:xfrm>
            <a:off x="9967159" y="2060989"/>
            <a:ext cx="884389" cy="705958"/>
          </a:xfrm>
          <a:prstGeom prst="flowChartMagneticDisk">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r>
              <a:rPr lang="en-US" sz="1765" spc="-100" dirty="0">
                <a:gradFill>
                  <a:gsLst>
                    <a:gs pos="0">
                      <a:srgbClr val="FFFFFF"/>
                    </a:gs>
                    <a:gs pos="100000">
                      <a:srgbClr val="FFFFFF"/>
                    </a:gs>
                  </a:gsLst>
                  <a:lin ang="5400000" scaled="0"/>
                </a:gradFill>
                <a:ea typeface="Segoe UI" pitchFamily="34" charset="0"/>
                <a:cs typeface="Segoe UI" pitchFamily="34" charset="0"/>
              </a:rPr>
              <a:t>Site DB</a:t>
            </a:r>
          </a:p>
        </p:txBody>
      </p:sp>
      <p:sp>
        <p:nvSpPr>
          <p:cNvPr id="62" name="Flowchart: Magnetic Disk 61"/>
          <p:cNvSpPr/>
          <p:nvPr/>
        </p:nvSpPr>
        <p:spPr bwMode="auto">
          <a:xfrm>
            <a:off x="10983086" y="2060989"/>
            <a:ext cx="884389" cy="705958"/>
          </a:xfrm>
          <a:prstGeom prst="flowChartMagneticDisk">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r>
              <a:rPr lang="en-US" sz="1765" spc="-100" dirty="0">
                <a:gradFill>
                  <a:gsLst>
                    <a:gs pos="0">
                      <a:srgbClr val="FFFFFF"/>
                    </a:gs>
                    <a:gs pos="100000">
                      <a:srgbClr val="FFFFFF"/>
                    </a:gs>
                  </a:gsLst>
                  <a:lin ang="5400000" scaled="0"/>
                </a:gradFill>
                <a:ea typeface="Segoe UI" pitchFamily="34" charset="0"/>
                <a:cs typeface="Segoe UI" pitchFamily="34" charset="0"/>
              </a:rPr>
              <a:t>Site DB</a:t>
            </a:r>
          </a:p>
        </p:txBody>
      </p:sp>
      <p:sp>
        <p:nvSpPr>
          <p:cNvPr id="49" name="Title 3"/>
          <p:cNvSpPr>
            <a:spLocks noGrp="1"/>
          </p:cNvSpPr>
          <p:nvPr>
            <p:ph type="title"/>
          </p:nvPr>
        </p:nvSpPr>
        <p:spPr/>
        <p:txBody>
          <a:bodyPr/>
          <a:lstStyle/>
          <a:p>
            <a:r>
              <a:rPr lang="en-US" altLang="ja-JP" sz="4313" dirty="0"/>
              <a:t>Serving HTTP(s) Traffic – Inactive Site (‘cold’ site)</a:t>
            </a:r>
            <a:endParaRPr lang="en-US" sz="4313" dirty="0"/>
          </a:p>
        </p:txBody>
      </p:sp>
      <p:cxnSp>
        <p:nvCxnSpPr>
          <p:cNvPr id="71" name="Straight Arrow Connector 38"/>
          <p:cNvCxnSpPr/>
          <p:nvPr/>
        </p:nvCxnSpPr>
        <p:spPr>
          <a:xfrm flipV="1">
            <a:off x="2237592" y="2693374"/>
            <a:ext cx="703580" cy="28692"/>
          </a:xfrm>
          <a:prstGeom prst="straightConnector1">
            <a:avLst/>
          </a:prstGeom>
          <a:ln w="76200" cmpd="sng">
            <a:solidFill>
              <a:srgbClr val="00B05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V="1">
            <a:off x="1347390" y="2723074"/>
            <a:ext cx="920377" cy="16568"/>
          </a:xfrm>
          <a:prstGeom prst="straightConnector1">
            <a:avLst/>
          </a:prstGeom>
          <a:ln w="76200" cmpd="sng">
            <a:solidFill>
              <a:srgbClr val="00B050">
                <a:alpha val="36000"/>
              </a:srgbClr>
            </a:solidFill>
            <a:prstDash val="sysDash"/>
            <a:tailEnd type="none" w="med" len="lg"/>
          </a:ln>
        </p:spPr>
        <p:style>
          <a:lnRef idx="1">
            <a:schemeClr val="accent1"/>
          </a:lnRef>
          <a:fillRef idx="0">
            <a:schemeClr val="accent1"/>
          </a:fillRef>
          <a:effectRef idx="0">
            <a:schemeClr val="accent1"/>
          </a:effectRef>
          <a:fontRef idx="minor">
            <a:schemeClr val="tx1"/>
          </a:fontRef>
        </p:style>
      </p:cxnSp>
      <p:cxnSp>
        <p:nvCxnSpPr>
          <p:cNvPr id="73" name="Straight Arrow Connector 38"/>
          <p:cNvCxnSpPr>
            <a:stCxn id="7" idx="2"/>
          </p:cNvCxnSpPr>
          <p:nvPr/>
        </p:nvCxnSpPr>
        <p:spPr>
          <a:xfrm rot="16200000" flipH="1">
            <a:off x="3841551" y="3032971"/>
            <a:ext cx="814419" cy="1084437"/>
          </a:xfrm>
          <a:prstGeom prst="bentConnector2">
            <a:avLst/>
          </a:prstGeom>
          <a:ln w="76200" cmpd="sng">
            <a:solidFill>
              <a:srgbClr val="92D05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74" name="Straight Arrow Connector 38"/>
          <p:cNvCxnSpPr/>
          <p:nvPr/>
        </p:nvCxnSpPr>
        <p:spPr>
          <a:xfrm flipV="1">
            <a:off x="4452555" y="2662180"/>
            <a:ext cx="1897942" cy="3390"/>
          </a:xfrm>
          <a:prstGeom prst="straightConnector1">
            <a:avLst/>
          </a:prstGeom>
          <a:ln w="76200" cmpd="sng">
            <a:solidFill>
              <a:srgbClr val="00B050"/>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381001" y="1658740"/>
            <a:ext cx="2250127" cy="581847"/>
            <a:chOff x="380852" y="1495694"/>
            <a:chExt cx="2249248" cy="582064"/>
          </a:xfrm>
        </p:grpSpPr>
        <p:sp>
          <p:nvSpPr>
            <p:cNvPr id="23" name="TextBox 22"/>
            <p:cNvSpPr txBox="1"/>
            <p:nvPr/>
          </p:nvSpPr>
          <p:spPr>
            <a:xfrm>
              <a:off x="593686" y="1625954"/>
              <a:ext cx="1553986" cy="325980"/>
            </a:xfrm>
            <a:prstGeom prst="rect">
              <a:avLst/>
            </a:prstGeom>
            <a:noFill/>
          </p:spPr>
          <p:txBody>
            <a:bodyPr wrap="none" lIns="0" tIns="0" rIns="0" bIns="0" rtlCol="0">
              <a:spAutoFit/>
            </a:bodyPr>
            <a:lstStyle/>
            <a:p>
              <a:pPr>
                <a:lnSpc>
                  <a:spcPct val="90000"/>
                </a:lnSpc>
              </a:pPr>
              <a:r>
                <a:rPr lang="en-US" sz="2353" spc="-70" dirty="0">
                  <a:solidFill>
                    <a:srgbClr val="00B050"/>
                  </a:solidFill>
                  <a:latin typeface="Segoe UI Light" pitchFamily="34" charset="0"/>
                </a:rPr>
                <a:t>http://site1..../</a:t>
              </a:r>
            </a:p>
          </p:txBody>
        </p:sp>
        <p:sp>
          <p:nvSpPr>
            <p:cNvPr id="24" name="Oval Callout 23"/>
            <p:cNvSpPr/>
            <p:nvPr/>
          </p:nvSpPr>
          <p:spPr bwMode="auto">
            <a:xfrm>
              <a:off x="380852" y="1495694"/>
              <a:ext cx="2249248" cy="582064"/>
            </a:xfrm>
            <a:prstGeom prst="wedgeEllipseCallout">
              <a:avLst>
                <a:gd name="adj1" fmla="val -30399"/>
                <a:gd name="adj2" fmla="val 67023"/>
              </a:avLst>
            </a:prstGeom>
            <a:solidFill>
              <a:srgbClr val="0C702D">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endParaRPr lang="en-US" sz="2157" spc="-1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030947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wipe(left)">
                                      <p:cBhvr>
                                        <p:cTn id="10" dur="500"/>
                                        <p:tgtEl>
                                          <p:spTgt spid="7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wipe(left)">
                                      <p:cBhvr>
                                        <p:cTn id="15" dur="500"/>
                                        <p:tgtEl>
                                          <p:spTgt spid="7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73"/>
                                        </p:tgtEl>
                                        <p:attrNameLst>
                                          <p:attrName>style.visibility</p:attrName>
                                        </p:attrNameLst>
                                      </p:cBhvr>
                                      <p:to>
                                        <p:strVal val="visible"/>
                                      </p:to>
                                    </p:set>
                                    <p:animEffect transition="in" filter="wipe(left)">
                                      <p:cBhvr>
                                        <p:cTn id="20" dur="500"/>
                                        <p:tgtEl>
                                          <p:spTgt spid="7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57"/>
                                        </p:tgtEl>
                                      </p:cBhvr>
                                    </p:animEffect>
                                    <p:set>
                                      <p:cBhvr>
                                        <p:cTn id="25" dur="1" fill="hold">
                                          <p:stCondLst>
                                            <p:cond delay="499"/>
                                          </p:stCondLst>
                                        </p:cTn>
                                        <p:tgtEl>
                                          <p:spTgt spid="57"/>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59"/>
                                        </p:tgtEl>
                                      </p:cBhvr>
                                    </p:animEffect>
                                    <p:set>
                                      <p:cBhvr>
                                        <p:cTn id="28" dur="1" fill="hold">
                                          <p:stCondLst>
                                            <p:cond delay="499"/>
                                          </p:stCondLst>
                                        </p:cTn>
                                        <p:tgtEl>
                                          <p:spTgt spid="59"/>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60"/>
                                        </p:tgtEl>
                                      </p:cBhvr>
                                    </p:animEffect>
                                    <p:set>
                                      <p:cBhvr>
                                        <p:cTn id="31" dur="1" fill="hold">
                                          <p:stCondLst>
                                            <p:cond delay="499"/>
                                          </p:stCondLst>
                                        </p:cTn>
                                        <p:tgtEl>
                                          <p:spTgt spid="60"/>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63"/>
                                        </p:tgtEl>
                                      </p:cBhvr>
                                    </p:animEffect>
                                    <p:set>
                                      <p:cBhvr>
                                        <p:cTn id="34" dur="1" fill="hold">
                                          <p:stCondLst>
                                            <p:cond delay="499"/>
                                          </p:stCondLst>
                                        </p:cTn>
                                        <p:tgtEl>
                                          <p:spTgt spid="63"/>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43"/>
                                        </p:tgtEl>
                                      </p:cBhvr>
                                    </p:animEffect>
                                    <p:set>
                                      <p:cBhvr>
                                        <p:cTn id="37" dur="1" fill="hold">
                                          <p:stCondLst>
                                            <p:cond delay="499"/>
                                          </p:stCondLst>
                                        </p:cTn>
                                        <p:tgtEl>
                                          <p:spTgt spid="43"/>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64"/>
                                        </p:tgtEl>
                                      </p:cBhvr>
                                    </p:animEffect>
                                    <p:set>
                                      <p:cBhvr>
                                        <p:cTn id="40" dur="1" fill="hold">
                                          <p:stCondLst>
                                            <p:cond delay="499"/>
                                          </p:stCondLst>
                                        </p:cTn>
                                        <p:tgtEl>
                                          <p:spTgt spid="64"/>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65"/>
                                        </p:tgtEl>
                                      </p:cBhvr>
                                    </p:animEffect>
                                    <p:set>
                                      <p:cBhvr>
                                        <p:cTn id="43" dur="1" fill="hold">
                                          <p:stCondLst>
                                            <p:cond delay="499"/>
                                          </p:stCondLst>
                                        </p:cTn>
                                        <p:tgtEl>
                                          <p:spTgt spid="65"/>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62"/>
                                        </p:tgtEl>
                                      </p:cBhvr>
                                    </p:animEffect>
                                    <p:set>
                                      <p:cBhvr>
                                        <p:cTn id="46" dur="1" fill="hold">
                                          <p:stCondLst>
                                            <p:cond delay="499"/>
                                          </p:stCondLst>
                                        </p:cTn>
                                        <p:tgtEl>
                                          <p:spTgt spid="62"/>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26"/>
                                        </p:tgtEl>
                                      </p:cBhvr>
                                    </p:animEffect>
                                    <p:set>
                                      <p:cBhvr>
                                        <p:cTn id="49" dur="1" fill="hold">
                                          <p:stCondLst>
                                            <p:cond delay="499"/>
                                          </p:stCondLst>
                                        </p:cTn>
                                        <p:tgtEl>
                                          <p:spTgt spid="26"/>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81"/>
                                        </p:tgtEl>
                                      </p:cBhvr>
                                    </p:animEffect>
                                    <p:set>
                                      <p:cBhvr>
                                        <p:cTn id="52" dur="1" fill="hold">
                                          <p:stCondLst>
                                            <p:cond delay="499"/>
                                          </p:stCondLst>
                                        </p:cTn>
                                        <p:tgtEl>
                                          <p:spTgt spid="81"/>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82"/>
                                        </p:tgtEl>
                                      </p:cBhvr>
                                    </p:animEffect>
                                    <p:set>
                                      <p:cBhvr>
                                        <p:cTn id="55" dur="1" fill="hold">
                                          <p:stCondLst>
                                            <p:cond delay="499"/>
                                          </p:stCondLst>
                                        </p:cTn>
                                        <p:tgtEl>
                                          <p:spTgt spid="82"/>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83"/>
                                        </p:tgtEl>
                                      </p:cBhvr>
                                    </p:animEffect>
                                    <p:set>
                                      <p:cBhvr>
                                        <p:cTn id="58" dur="1" fill="hold">
                                          <p:stCondLst>
                                            <p:cond delay="499"/>
                                          </p:stCondLst>
                                        </p:cTn>
                                        <p:tgtEl>
                                          <p:spTgt spid="83"/>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119"/>
                                        </p:tgtEl>
                                      </p:cBhvr>
                                    </p:animEffect>
                                    <p:set>
                                      <p:cBhvr>
                                        <p:cTn id="61" dur="1" fill="hold">
                                          <p:stCondLst>
                                            <p:cond delay="499"/>
                                          </p:stCondLst>
                                        </p:cTn>
                                        <p:tgtEl>
                                          <p:spTgt spid="119"/>
                                        </p:tgtEl>
                                        <p:attrNameLst>
                                          <p:attrName>style.visibility</p:attrName>
                                        </p:attrNameLst>
                                      </p:cBhvr>
                                      <p:to>
                                        <p:strVal val="hidden"/>
                                      </p:to>
                                    </p:set>
                                  </p:childTnLst>
                                </p:cTn>
                              </p:par>
                              <p:par>
                                <p:cTn id="62" presetID="10" presetClass="exit" presetSubtype="0" fill="hold" grpId="0" nodeType="withEffect">
                                  <p:stCondLst>
                                    <p:cond delay="0"/>
                                  </p:stCondLst>
                                  <p:childTnLst>
                                    <p:animEffect transition="out" filter="fade">
                                      <p:cBhvr>
                                        <p:cTn id="63" dur="500"/>
                                        <p:tgtEl>
                                          <p:spTgt spid="120"/>
                                        </p:tgtEl>
                                      </p:cBhvr>
                                    </p:animEffect>
                                    <p:set>
                                      <p:cBhvr>
                                        <p:cTn id="64" dur="1" fill="hold">
                                          <p:stCondLst>
                                            <p:cond delay="499"/>
                                          </p:stCondLst>
                                        </p:cTn>
                                        <p:tgtEl>
                                          <p:spTgt spid="120"/>
                                        </p:tgtEl>
                                        <p:attrNameLst>
                                          <p:attrName>style.visibility</p:attrName>
                                        </p:attrNameLst>
                                      </p:cBhvr>
                                      <p:to>
                                        <p:strVal val="hidden"/>
                                      </p:to>
                                    </p:set>
                                  </p:childTnLst>
                                </p:cTn>
                              </p:par>
                              <p:par>
                                <p:cTn id="65" presetID="10" presetClass="exit" presetSubtype="0" fill="hold" grpId="0" nodeType="withEffect">
                                  <p:stCondLst>
                                    <p:cond delay="0"/>
                                  </p:stCondLst>
                                  <p:childTnLst>
                                    <p:animEffect transition="out" filter="fade">
                                      <p:cBhvr>
                                        <p:cTn id="66" dur="500"/>
                                        <p:tgtEl>
                                          <p:spTgt spid="121"/>
                                        </p:tgtEl>
                                      </p:cBhvr>
                                    </p:animEffect>
                                    <p:set>
                                      <p:cBhvr>
                                        <p:cTn id="67" dur="1" fill="hold">
                                          <p:stCondLst>
                                            <p:cond delay="499"/>
                                          </p:stCondLst>
                                        </p:cTn>
                                        <p:tgtEl>
                                          <p:spTgt spid="121"/>
                                        </p:tgtEl>
                                        <p:attrNameLst>
                                          <p:attrName>style.visibility</p:attrName>
                                        </p:attrNameLst>
                                      </p:cBhvr>
                                      <p:to>
                                        <p:strVal val="hidden"/>
                                      </p:to>
                                    </p:set>
                                  </p:childTnLst>
                                </p:cTn>
                              </p:par>
                              <p:par>
                                <p:cTn id="68" presetID="10" presetClass="exit" presetSubtype="0" fill="hold" grpId="0" nodeType="withEffect">
                                  <p:stCondLst>
                                    <p:cond delay="0"/>
                                  </p:stCondLst>
                                  <p:childTnLst>
                                    <p:animEffect transition="out" filter="fade">
                                      <p:cBhvr>
                                        <p:cTn id="69" dur="500"/>
                                        <p:tgtEl>
                                          <p:spTgt spid="122"/>
                                        </p:tgtEl>
                                      </p:cBhvr>
                                    </p:animEffect>
                                    <p:set>
                                      <p:cBhvr>
                                        <p:cTn id="70" dur="1" fill="hold">
                                          <p:stCondLst>
                                            <p:cond delay="499"/>
                                          </p:stCondLst>
                                        </p:cTn>
                                        <p:tgtEl>
                                          <p:spTgt spid="122"/>
                                        </p:tgtEl>
                                        <p:attrNameLst>
                                          <p:attrName>style.visibility</p:attrName>
                                        </p:attrNameLst>
                                      </p:cBhvr>
                                      <p:to>
                                        <p:strVal val="hidden"/>
                                      </p:to>
                                    </p:set>
                                  </p:childTnLst>
                                </p:cTn>
                              </p:par>
                              <p:par>
                                <p:cTn id="71" presetID="10" presetClass="exit" presetSubtype="0" fill="hold" grpId="0" nodeType="withEffect">
                                  <p:stCondLst>
                                    <p:cond delay="0"/>
                                  </p:stCondLst>
                                  <p:childTnLst>
                                    <p:animEffect transition="out" filter="fade">
                                      <p:cBhvr>
                                        <p:cTn id="72" dur="500"/>
                                        <p:tgtEl>
                                          <p:spTgt spid="123"/>
                                        </p:tgtEl>
                                      </p:cBhvr>
                                    </p:animEffect>
                                    <p:set>
                                      <p:cBhvr>
                                        <p:cTn id="73" dur="1" fill="hold">
                                          <p:stCondLst>
                                            <p:cond delay="499"/>
                                          </p:stCondLst>
                                        </p:cTn>
                                        <p:tgtEl>
                                          <p:spTgt spid="123"/>
                                        </p:tgtEl>
                                        <p:attrNameLst>
                                          <p:attrName>style.visibility</p:attrName>
                                        </p:attrNameLst>
                                      </p:cBhvr>
                                      <p:to>
                                        <p:strVal val="hidden"/>
                                      </p:to>
                                    </p:set>
                                  </p:childTnLst>
                                </p:cTn>
                              </p:par>
                              <p:par>
                                <p:cTn id="74" presetID="10" presetClass="exit" presetSubtype="0" fill="hold" grpId="0" nodeType="withEffect">
                                  <p:stCondLst>
                                    <p:cond delay="0"/>
                                  </p:stCondLst>
                                  <p:childTnLst>
                                    <p:animEffect transition="out" filter="fade">
                                      <p:cBhvr>
                                        <p:cTn id="75" dur="500"/>
                                        <p:tgtEl>
                                          <p:spTgt spid="103"/>
                                        </p:tgtEl>
                                      </p:cBhvr>
                                    </p:animEffect>
                                    <p:set>
                                      <p:cBhvr>
                                        <p:cTn id="76" dur="1" fill="hold">
                                          <p:stCondLst>
                                            <p:cond delay="499"/>
                                          </p:stCondLst>
                                        </p:cTn>
                                        <p:tgtEl>
                                          <p:spTgt spid="103"/>
                                        </p:tgtEl>
                                        <p:attrNameLst>
                                          <p:attrName>style.visibility</p:attrName>
                                        </p:attrNameLst>
                                      </p:cBhvr>
                                      <p:to>
                                        <p:strVal val="hidden"/>
                                      </p:to>
                                    </p:set>
                                  </p:childTnLst>
                                </p:cTn>
                              </p:par>
                              <p:par>
                                <p:cTn id="77" presetID="10" presetClass="exit" presetSubtype="0" fill="hold" grpId="0" nodeType="withEffect">
                                  <p:stCondLst>
                                    <p:cond delay="0"/>
                                  </p:stCondLst>
                                  <p:childTnLst>
                                    <p:animEffect transition="out" filter="fade">
                                      <p:cBhvr>
                                        <p:cTn id="78" dur="500"/>
                                        <p:tgtEl>
                                          <p:spTgt spid="134"/>
                                        </p:tgtEl>
                                      </p:cBhvr>
                                    </p:animEffect>
                                    <p:set>
                                      <p:cBhvr>
                                        <p:cTn id="79" dur="1" fill="hold">
                                          <p:stCondLst>
                                            <p:cond delay="499"/>
                                          </p:stCondLst>
                                        </p:cTn>
                                        <p:tgtEl>
                                          <p:spTgt spid="134"/>
                                        </p:tgtEl>
                                        <p:attrNameLst>
                                          <p:attrName>style.visibility</p:attrName>
                                        </p:attrNameLst>
                                      </p:cBhvr>
                                      <p:to>
                                        <p:strVal val="hidden"/>
                                      </p:to>
                                    </p:set>
                                  </p:childTnLst>
                                </p:cTn>
                              </p:par>
                              <p:par>
                                <p:cTn id="80" presetID="10" presetClass="exit" presetSubtype="0" fill="hold" grpId="0" nodeType="withEffect">
                                  <p:stCondLst>
                                    <p:cond delay="0"/>
                                  </p:stCondLst>
                                  <p:childTnLst>
                                    <p:animEffect transition="out" filter="fade">
                                      <p:cBhvr>
                                        <p:cTn id="81" dur="500"/>
                                        <p:tgtEl>
                                          <p:spTgt spid="135"/>
                                        </p:tgtEl>
                                      </p:cBhvr>
                                    </p:animEffect>
                                    <p:set>
                                      <p:cBhvr>
                                        <p:cTn id="82" dur="1" fill="hold">
                                          <p:stCondLst>
                                            <p:cond delay="499"/>
                                          </p:stCondLst>
                                        </p:cTn>
                                        <p:tgtEl>
                                          <p:spTgt spid="135"/>
                                        </p:tgtEl>
                                        <p:attrNameLst>
                                          <p:attrName>style.visibility</p:attrName>
                                        </p:attrNameLst>
                                      </p:cBhvr>
                                      <p:to>
                                        <p:strVal val="hidden"/>
                                      </p:to>
                                    </p:set>
                                  </p:childTnLst>
                                </p:cTn>
                              </p:par>
                              <p:par>
                                <p:cTn id="83" presetID="10" presetClass="exit" presetSubtype="0" fill="hold" grpId="0" nodeType="withEffect">
                                  <p:stCondLst>
                                    <p:cond delay="0"/>
                                  </p:stCondLst>
                                  <p:childTnLst>
                                    <p:animEffect transition="out" filter="fade">
                                      <p:cBhvr>
                                        <p:cTn id="84" dur="500"/>
                                        <p:tgtEl>
                                          <p:spTgt spid="136"/>
                                        </p:tgtEl>
                                      </p:cBhvr>
                                    </p:animEffect>
                                    <p:set>
                                      <p:cBhvr>
                                        <p:cTn id="85" dur="1" fill="hold">
                                          <p:stCondLst>
                                            <p:cond delay="499"/>
                                          </p:stCondLst>
                                        </p:cTn>
                                        <p:tgtEl>
                                          <p:spTgt spid="136"/>
                                        </p:tgtEl>
                                        <p:attrNameLst>
                                          <p:attrName>style.visibility</p:attrName>
                                        </p:attrNameLst>
                                      </p:cBhvr>
                                      <p:to>
                                        <p:strVal val="hidden"/>
                                      </p:to>
                                    </p:set>
                                  </p:childTnLst>
                                </p:cTn>
                              </p:par>
                              <p:par>
                                <p:cTn id="86" presetID="10" presetClass="exit" presetSubtype="0" fill="hold" grpId="0" nodeType="withEffect">
                                  <p:stCondLst>
                                    <p:cond delay="0"/>
                                  </p:stCondLst>
                                  <p:childTnLst>
                                    <p:animEffect transition="out" filter="fade">
                                      <p:cBhvr>
                                        <p:cTn id="87" dur="500"/>
                                        <p:tgtEl>
                                          <p:spTgt spid="137"/>
                                        </p:tgtEl>
                                      </p:cBhvr>
                                    </p:animEffect>
                                    <p:set>
                                      <p:cBhvr>
                                        <p:cTn id="88" dur="1" fill="hold">
                                          <p:stCondLst>
                                            <p:cond delay="499"/>
                                          </p:stCondLst>
                                        </p:cTn>
                                        <p:tgtEl>
                                          <p:spTgt spid="137"/>
                                        </p:tgtEl>
                                        <p:attrNameLst>
                                          <p:attrName>style.visibility</p:attrName>
                                        </p:attrNameLst>
                                      </p:cBhvr>
                                      <p:to>
                                        <p:strVal val="hidden"/>
                                      </p:to>
                                    </p:set>
                                  </p:childTnLst>
                                </p:cTn>
                              </p:par>
                              <p:par>
                                <p:cTn id="89" presetID="10" presetClass="exit" presetSubtype="0" fill="hold" grpId="0" nodeType="withEffect">
                                  <p:stCondLst>
                                    <p:cond delay="0"/>
                                  </p:stCondLst>
                                  <p:childTnLst>
                                    <p:animEffect transition="out" filter="fade">
                                      <p:cBhvr>
                                        <p:cTn id="90" dur="500"/>
                                        <p:tgtEl>
                                          <p:spTgt spid="138"/>
                                        </p:tgtEl>
                                      </p:cBhvr>
                                    </p:animEffect>
                                    <p:set>
                                      <p:cBhvr>
                                        <p:cTn id="91" dur="1" fill="hold">
                                          <p:stCondLst>
                                            <p:cond delay="499"/>
                                          </p:stCondLst>
                                        </p:cTn>
                                        <p:tgtEl>
                                          <p:spTgt spid="138"/>
                                        </p:tgtEl>
                                        <p:attrNameLst>
                                          <p:attrName>style.visibility</p:attrName>
                                        </p:attrNameLst>
                                      </p:cBhvr>
                                      <p:to>
                                        <p:strVal val="hidden"/>
                                      </p:to>
                                    </p:set>
                                  </p:childTnLst>
                                </p:cTn>
                              </p:par>
                              <p:par>
                                <p:cTn id="92" presetID="10" presetClass="exit" presetSubtype="0" fill="hold" grpId="0" nodeType="withEffect">
                                  <p:stCondLst>
                                    <p:cond delay="0"/>
                                  </p:stCondLst>
                                  <p:childTnLst>
                                    <p:animEffect transition="out" filter="fade">
                                      <p:cBhvr>
                                        <p:cTn id="93" dur="500"/>
                                        <p:tgtEl>
                                          <p:spTgt spid="124"/>
                                        </p:tgtEl>
                                      </p:cBhvr>
                                    </p:animEffect>
                                    <p:set>
                                      <p:cBhvr>
                                        <p:cTn id="94" dur="1" fill="hold">
                                          <p:stCondLst>
                                            <p:cond delay="499"/>
                                          </p:stCondLst>
                                        </p:cTn>
                                        <p:tgtEl>
                                          <p:spTgt spid="124"/>
                                        </p:tgtEl>
                                        <p:attrNameLst>
                                          <p:attrName>style.visibility</p:attrName>
                                        </p:attrNameLst>
                                      </p:cBhvr>
                                      <p:to>
                                        <p:strVal val="hidden"/>
                                      </p:to>
                                    </p:set>
                                  </p:childTnLst>
                                </p:cTn>
                              </p:par>
                              <p:par>
                                <p:cTn id="95" presetID="10" presetClass="exit" presetSubtype="0" fill="hold" grpId="0" nodeType="withEffect">
                                  <p:stCondLst>
                                    <p:cond delay="0"/>
                                  </p:stCondLst>
                                  <p:childTnLst>
                                    <p:animEffect transition="out" filter="fade">
                                      <p:cBhvr>
                                        <p:cTn id="96" dur="500"/>
                                        <p:tgtEl>
                                          <p:spTgt spid="129"/>
                                        </p:tgtEl>
                                      </p:cBhvr>
                                    </p:animEffect>
                                    <p:set>
                                      <p:cBhvr>
                                        <p:cTn id="97" dur="1" fill="hold">
                                          <p:stCondLst>
                                            <p:cond delay="499"/>
                                          </p:stCondLst>
                                        </p:cTn>
                                        <p:tgtEl>
                                          <p:spTgt spid="129"/>
                                        </p:tgtEl>
                                        <p:attrNameLst>
                                          <p:attrName>style.visibility</p:attrName>
                                        </p:attrNameLst>
                                      </p:cBhvr>
                                      <p:to>
                                        <p:strVal val="hidden"/>
                                      </p:to>
                                    </p:set>
                                  </p:childTnLst>
                                </p:cTn>
                              </p:par>
                              <p:par>
                                <p:cTn id="98" presetID="10" presetClass="exit" presetSubtype="0" fill="hold" grpId="0" nodeType="withEffect">
                                  <p:stCondLst>
                                    <p:cond delay="0"/>
                                  </p:stCondLst>
                                  <p:childTnLst>
                                    <p:animEffect transition="out" filter="fade">
                                      <p:cBhvr>
                                        <p:cTn id="99" dur="500"/>
                                        <p:tgtEl>
                                          <p:spTgt spid="127"/>
                                        </p:tgtEl>
                                      </p:cBhvr>
                                    </p:animEffect>
                                    <p:set>
                                      <p:cBhvr>
                                        <p:cTn id="100" dur="1" fill="hold">
                                          <p:stCondLst>
                                            <p:cond delay="499"/>
                                          </p:stCondLst>
                                        </p:cTn>
                                        <p:tgtEl>
                                          <p:spTgt spid="127"/>
                                        </p:tgtEl>
                                        <p:attrNameLst>
                                          <p:attrName>style.visibility</p:attrName>
                                        </p:attrNameLst>
                                      </p:cBhvr>
                                      <p:to>
                                        <p:strVal val="hidden"/>
                                      </p:to>
                                    </p:set>
                                  </p:childTnLst>
                                </p:cTn>
                              </p:par>
                              <p:par>
                                <p:cTn id="101" presetID="10" presetClass="exit" presetSubtype="0" fill="hold" grpId="0" nodeType="withEffect">
                                  <p:stCondLst>
                                    <p:cond delay="0"/>
                                  </p:stCondLst>
                                  <p:childTnLst>
                                    <p:animEffect transition="out" filter="fade">
                                      <p:cBhvr>
                                        <p:cTn id="102" dur="500"/>
                                        <p:tgtEl>
                                          <p:spTgt spid="132"/>
                                        </p:tgtEl>
                                      </p:cBhvr>
                                    </p:animEffect>
                                    <p:set>
                                      <p:cBhvr>
                                        <p:cTn id="103" dur="1" fill="hold">
                                          <p:stCondLst>
                                            <p:cond delay="499"/>
                                          </p:stCondLst>
                                        </p:cTn>
                                        <p:tgtEl>
                                          <p:spTgt spid="132"/>
                                        </p:tgtEl>
                                        <p:attrNameLst>
                                          <p:attrName>style.visibility</p:attrName>
                                        </p:attrNameLst>
                                      </p:cBhvr>
                                      <p:to>
                                        <p:strVal val="hidden"/>
                                      </p:to>
                                    </p:set>
                                  </p:childTnLst>
                                </p:cTn>
                              </p:par>
                              <p:par>
                                <p:cTn id="104" presetID="10" presetClass="exit" presetSubtype="0" fill="hold" grpId="0" nodeType="withEffect">
                                  <p:stCondLst>
                                    <p:cond delay="0"/>
                                  </p:stCondLst>
                                  <p:childTnLst>
                                    <p:animEffect transition="out" filter="fade">
                                      <p:cBhvr>
                                        <p:cTn id="105" dur="500"/>
                                        <p:tgtEl>
                                          <p:spTgt spid="133"/>
                                        </p:tgtEl>
                                      </p:cBhvr>
                                    </p:animEffect>
                                    <p:set>
                                      <p:cBhvr>
                                        <p:cTn id="106" dur="1" fill="hold">
                                          <p:stCondLst>
                                            <p:cond delay="499"/>
                                          </p:stCondLst>
                                        </p:cTn>
                                        <p:tgtEl>
                                          <p:spTgt spid="133"/>
                                        </p:tgtEl>
                                        <p:attrNameLst>
                                          <p:attrName>style.visibility</p:attrName>
                                        </p:attrNameLst>
                                      </p:cBhvr>
                                      <p:to>
                                        <p:strVal val="hidden"/>
                                      </p:to>
                                    </p:set>
                                  </p:childTnLst>
                                </p:cTn>
                              </p:par>
                              <p:par>
                                <p:cTn id="107" presetID="10" presetClass="exit" presetSubtype="0" fill="hold" grpId="0" nodeType="withEffect">
                                  <p:stCondLst>
                                    <p:cond delay="0"/>
                                  </p:stCondLst>
                                  <p:childTnLst>
                                    <p:animEffect transition="out" filter="fade">
                                      <p:cBhvr>
                                        <p:cTn id="108" dur="500"/>
                                        <p:tgtEl>
                                          <p:spTgt spid="128"/>
                                        </p:tgtEl>
                                      </p:cBhvr>
                                    </p:animEffect>
                                    <p:set>
                                      <p:cBhvr>
                                        <p:cTn id="109" dur="1" fill="hold">
                                          <p:stCondLst>
                                            <p:cond delay="499"/>
                                          </p:stCondLst>
                                        </p:cTn>
                                        <p:tgtEl>
                                          <p:spTgt spid="128"/>
                                        </p:tgtEl>
                                        <p:attrNameLst>
                                          <p:attrName>style.visibility</p:attrName>
                                        </p:attrNameLst>
                                      </p:cBhvr>
                                      <p:to>
                                        <p:strVal val="hidden"/>
                                      </p:to>
                                    </p:set>
                                  </p:childTnLst>
                                </p:cTn>
                              </p:par>
                              <p:par>
                                <p:cTn id="110" presetID="10" presetClass="exit" presetSubtype="0" fill="hold" grpId="0" nodeType="withEffect">
                                  <p:stCondLst>
                                    <p:cond delay="0"/>
                                  </p:stCondLst>
                                  <p:childTnLst>
                                    <p:animEffect transition="out" filter="fade">
                                      <p:cBhvr>
                                        <p:cTn id="111" dur="500"/>
                                        <p:tgtEl>
                                          <p:spTgt spid="126"/>
                                        </p:tgtEl>
                                      </p:cBhvr>
                                    </p:animEffect>
                                    <p:set>
                                      <p:cBhvr>
                                        <p:cTn id="112" dur="1" fill="hold">
                                          <p:stCondLst>
                                            <p:cond delay="499"/>
                                          </p:stCondLst>
                                        </p:cTn>
                                        <p:tgtEl>
                                          <p:spTgt spid="126"/>
                                        </p:tgtEl>
                                        <p:attrNameLst>
                                          <p:attrName>style.visibility</p:attrName>
                                        </p:attrNameLst>
                                      </p:cBhvr>
                                      <p:to>
                                        <p:strVal val="hidden"/>
                                      </p:to>
                                    </p:set>
                                  </p:childTnLst>
                                </p:cTn>
                              </p:par>
                              <p:par>
                                <p:cTn id="113" presetID="10" presetClass="exit" presetSubtype="0" fill="hold" grpId="0" nodeType="withEffect">
                                  <p:stCondLst>
                                    <p:cond delay="0"/>
                                  </p:stCondLst>
                                  <p:childTnLst>
                                    <p:animEffect transition="out" filter="fade">
                                      <p:cBhvr>
                                        <p:cTn id="114" dur="500"/>
                                        <p:tgtEl>
                                          <p:spTgt spid="131"/>
                                        </p:tgtEl>
                                      </p:cBhvr>
                                    </p:animEffect>
                                    <p:set>
                                      <p:cBhvr>
                                        <p:cTn id="115" dur="1" fill="hold">
                                          <p:stCondLst>
                                            <p:cond delay="499"/>
                                          </p:stCondLst>
                                        </p:cTn>
                                        <p:tgtEl>
                                          <p:spTgt spid="131"/>
                                        </p:tgtEl>
                                        <p:attrNameLst>
                                          <p:attrName>style.visibility</p:attrName>
                                        </p:attrNameLst>
                                      </p:cBhvr>
                                      <p:to>
                                        <p:strVal val="hidden"/>
                                      </p:to>
                                    </p:set>
                                  </p:childTnLst>
                                </p:cTn>
                              </p:par>
                              <p:par>
                                <p:cTn id="116" presetID="10" presetClass="exit" presetSubtype="0" fill="hold" grpId="0" nodeType="withEffect">
                                  <p:stCondLst>
                                    <p:cond delay="0"/>
                                  </p:stCondLst>
                                  <p:childTnLst>
                                    <p:animEffect transition="out" filter="fade">
                                      <p:cBhvr>
                                        <p:cTn id="117" dur="500"/>
                                        <p:tgtEl>
                                          <p:spTgt spid="130"/>
                                        </p:tgtEl>
                                      </p:cBhvr>
                                    </p:animEffect>
                                    <p:set>
                                      <p:cBhvr>
                                        <p:cTn id="118" dur="1" fill="hold">
                                          <p:stCondLst>
                                            <p:cond delay="499"/>
                                          </p:stCondLst>
                                        </p:cTn>
                                        <p:tgtEl>
                                          <p:spTgt spid="130"/>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nodeType="clickEffect">
                                  <p:stCondLst>
                                    <p:cond delay="0"/>
                                  </p:stCondLst>
                                  <p:childTnLst>
                                    <p:set>
                                      <p:cBhvr>
                                        <p:cTn id="122" dur="1" fill="hold">
                                          <p:stCondLst>
                                            <p:cond delay="0"/>
                                          </p:stCondLst>
                                        </p:cTn>
                                        <p:tgtEl>
                                          <p:spTgt spid="74"/>
                                        </p:tgtEl>
                                        <p:attrNameLst>
                                          <p:attrName>style.visibility</p:attrName>
                                        </p:attrNameLst>
                                      </p:cBhvr>
                                      <p:to>
                                        <p:strVal val="visible"/>
                                      </p:to>
                                    </p:set>
                                    <p:animEffect transition="in" filter="wipe(left)">
                                      <p:cBhvr>
                                        <p:cTn id="123"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P spid="60" grpId="0" animBg="1"/>
      <p:bldP spid="59" grpId="0" animBg="1"/>
      <p:bldP spid="26" grpId="0" animBg="1"/>
      <p:bldP spid="81" grpId="0" animBg="1"/>
      <p:bldP spid="82" grpId="0" animBg="1"/>
      <p:bldP spid="83" grpId="0" animBg="1"/>
      <p:bldP spid="103" grpId="0" animBg="1"/>
      <p:bldP spid="119" grpId="0" animBg="1"/>
      <p:bldP spid="120" grpId="0" animBg="1"/>
      <p:bldP spid="121" grpId="0" animBg="1"/>
      <p:bldP spid="122" grpId="0" animBg="1"/>
      <p:bldP spid="123" grpId="0" animBg="1"/>
      <p:bldP spid="124"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43" grpId="0" animBg="1"/>
      <p:bldP spid="57" grpId="0" animBg="1"/>
      <p:bldP spid="6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p:cNvGrpSpPr/>
          <p:nvPr/>
        </p:nvGrpSpPr>
        <p:grpSpPr>
          <a:xfrm>
            <a:off x="372813" y="2329906"/>
            <a:ext cx="994792" cy="588367"/>
            <a:chOff x="380852" y="4004929"/>
            <a:chExt cx="994404" cy="588587"/>
          </a:xfrm>
        </p:grpSpPr>
        <p:grpSp>
          <p:nvGrpSpPr>
            <p:cNvPr id="51" name="Group 50"/>
            <p:cNvGrpSpPr/>
            <p:nvPr/>
          </p:nvGrpSpPr>
          <p:grpSpPr>
            <a:xfrm>
              <a:off x="380852" y="4004929"/>
              <a:ext cx="852854" cy="409892"/>
              <a:chOff x="380852" y="5307946"/>
              <a:chExt cx="852854" cy="409892"/>
            </a:xfrm>
          </p:grpSpPr>
          <p:cxnSp>
            <p:nvCxnSpPr>
              <p:cNvPr id="53" name="Straight Arrow Connector 52"/>
              <p:cNvCxnSpPr/>
              <p:nvPr/>
            </p:nvCxnSpPr>
            <p:spPr>
              <a:xfrm>
                <a:off x="380852" y="5717838"/>
                <a:ext cx="852854" cy="0"/>
              </a:xfrm>
              <a:prstGeom prst="straightConnector1">
                <a:avLst/>
              </a:prstGeom>
              <a:ln w="76200" cmpd="sng">
                <a:solidFill>
                  <a:srgbClr val="00B050"/>
                </a:solidFill>
                <a:tailEnd type="triangle" w="med" len="lg"/>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39159" y="5307946"/>
                <a:ext cx="647425" cy="325980"/>
              </a:xfrm>
              <a:prstGeom prst="rect">
                <a:avLst/>
              </a:prstGeom>
              <a:noFill/>
            </p:spPr>
            <p:txBody>
              <a:bodyPr wrap="none" lIns="0" tIns="0" rIns="0" bIns="0" rtlCol="0">
                <a:spAutoFit/>
              </a:bodyPr>
              <a:lstStyle/>
              <a:p>
                <a:pPr>
                  <a:lnSpc>
                    <a:spcPct val="90000"/>
                  </a:lnSpc>
                </a:pPr>
                <a:r>
                  <a:rPr lang="en-US" sz="2353" b="1" spc="-70" dirty="0">
                    <a:solidFill>
                      <a:srgbClr val="00B050"/>
                    </a:solidFill>
                    <a:latin typeface="Segoe UI Light" pitchFamily="34" charset="0"/>
                  </a:rPr>
                  <a:t>HTTP</a:t>
                </a:r>
              </a:p>
            </p:txBody>
          </p:sp>
        </p:grpSp>
        <p:sp>
          <p:nvSpPr>
            <p:cNvPr id="52" name="Oval 51"/>
            <p:cNvSpPr/>
            <p:nvPr/>
          </p:nvSpPr>
          <p:spPr bwMode="auto">
            <a:xfrm>
              <a:off x="1236855" y="4236125"/>
              <a:ext cx="138401" cy="3573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endParaRPr lang="en-US" sz="2157" spc="-1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58" name="Rectangle 57"/>
          <p:cNvSpPr/>
          <p:nvPr/>
        </p:nvSpPr>
        <p:spPr bwMode="auto">
          <a:xfrm>
            <a:off x="6353447" y="1410289"/>
            <a:ext cx="1530741" cy="1677971"/>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17" tIns="91417" rIns="91417" bIns="91417" numCol="1" spcCol="0" rtlCol="0" fromWordArt="0" anchor="ctr" anchorCtr="0" forceAA="0" compatLnSpc="1">
            <a:prstTxWarp prst="textNoShape">
              <a:avLst/>
            </a:prstTxWarp>
            <a:noAutofit/>
          </a:bodyPr>
          <a:lstStyle/>
          <a:p>
            <a:pPr algn="ctr" defTabSz="913835" fontAlgn="base">
              <a:lnSpc>
                <a:spcPct val="90000"/>
              </a:lnSpc>
              <a:spcBef>
                <a:spcPct val="0"/>
              </a:spcBef>
              <a:spcAft>
                <a:spcPct val="0"/>
              </a:spcAft>
            </a:pPr>
            <a:endParaRPr lang="en-US" sz="2157" spc="-100" dirty="0">
              <a:solidFill>
                <a:srgbClr val="000000"/>
              </a:solidFill>
              <a:effectLst>
                <a:outerShdw blurRad="38100" dist="38100" dir="2700000" algn="tl">
                  <a:srgbClr val="000000">
                    <a:alpha val="43137"/>
                  </a:srgbClr>
                </a:outerShdw>
              </a:effectLst>
              <a:ea typeface="Segoe UI" pitchFamily="34" charset="0"/>
              <a:cs typeface="Segoe UI" pitchFamily="34" charset="0"/>
            </a:endParaRPr>
          </a:p>
        </p:txBody>
      </p:sp>
      <p:sp>
        <p:nvSpPr>
          <p:cNvPr id="5" name="Rectangle 4"/>
          <p:cNvSpPr/>
          <p:nvPr/>
        </p:nvSpPr>
        <p:spPr bwMode="auto">
          <a:xfrm>
            <a:off x="1365491" y="1213441"/>
            <a:ext cx="902273" cy="5203642"/>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7" tIns="91417" rIns="91417" bIns="91417" numCol="1" spcCol="0" rtlCol="0" fromWordArt="0" anchor="ctr" anchorCtr="0" forceAA="0" compatLnSpc="1">
            <a:prstTxWarp prst="textNoShape">
              <a:avLst/>
            </a:prstTxWarp>
            <a:noAutofit/>
          </a:bodyPr>
          <a:lstStyle/>
          <a:p>
            <a:pPr algn="ctr" defTabSz="913835" fontAlgn="base">
              <a:lnSpc>
                <a:spcPct val="90000"/>
              </a:lnSpc>
              <a:spcBef>
                <a:spcPct val="0"/>
              </a:spcBef>
              <a:spcAft>
                <a:spcPct val="0"/>
              </a:spcAft>
            </a:pPr>
            <a:r>
              <a:rPr lang="en-US" sz="2157" spc="-100" dirty="0">
                <a:gradFill>
                  <a:gsLst>
                    <a:gs pos="0">
                      <a:srgbClr val="FFFFFF"/>
                    </a:gs>
                    <a:gs pos="100000">
                      <a:srgbClr val="FFFFFF"/>
                    </a:gs>
                  </a:gsLst>
                  <a:lin ang="5400000" scaled="0"/>
                </a:gradFill>
                <a:ea typeface="Segoe UI" pitchFamily="34" charset="0"/>
                <a:cs typeface="Segoe UI" pitchFamily="34" charset="0"/>
              </a:rPr>
              <a:t>Azure LB</a:t>
            </a:r>
          </a:p>
        </p:txBody>
      </p:sp>
      <p:sp>
        <p:nvSpPr>
          <p:cNvPr id="7" name="Rectangle 6"/>
          <p:cNvSpPr/>
          <p:nvPr/>
        </p:nvSpPr>
        <p:spPr bwMode="auto">
          <a:xfrm>
            <a:off x="2941169" y="2253926"/>
            <a:ext cx="1530741" cy="91405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17" tIns="91417" rIns="91417" bIns="91417" numCol="1" spcCol="0" rtlCol="0" fromWordArt="0" anchor="ctr" anchorCtr="0" forceAA="0" compatLnSpc="1">
            <a:prstTxWarp prst="textNoShape">
              <a:avLst/>
            </a:prstTxWarp>
            <a:noAutofit/>
          </a:bodyPr>
          <a:lstStyle/>
          <a:p>
            <a:pPr algn="ctr" defTabSz="913835" fontAlgn="base">
              <a:lnSpc>
                <a:spcPct val="90000"/>
              </a:lnSpc>
              <a:spcBef>
                <a:spcPct val="0"/>
              </a:spcBef>
              <a:spcAft>
                <a:spcPct val="0"/>
              </a:spcAft>
            </a:pPr>
            <a:r>
              <a:rPr lang="en-US" sz="1961" spc="-100" dirty="0">
                <a:solidFill>
                  <a:srgbClr val="000000"/>
                </a:solidFill>
                <a:effectLst>
                  <a:outerShdw blurRad="38100" dist="38100" dir="2700000" algn="tl">
                    <a:srgbClr val="000000">
                      <a:alpha val="43137"/>
                    </a:srgbClr>
                  </a:outerShdw>
                </a:effectLst>
                <a:ea typeface="Segoe UI" pitchFamily="34" charset="0"/>
                <a:cs typeface="Segoe UI" pitchFamily="34" charset="0"/>
              </a:rPr>
              <a:t>Frontend</a:t>
            </a:r>
          </a:p>
          <a:p>
            <a:pPr algn="ctr" defTabSz="913835" fontAlgn="base">
              <a:lnSpc>
                <a:spcPct val="90000"/>
              </a:lnSpc>
              <a:spcBef>
                <a:spcPct val="0"/>
              </a:spcBef>
              <a:spcAft>
                <a:spcPct val="0"/>
              </a:spcAft>
            </a:pPr>
            <a:r>
              <a:rPr lang="en-US" sz="1961" spc="-100" dirty="0">
                <a:solidFill>
                  <a:srgbClr val="000000"/>
                </a:solidFill>
                <a:effectLst>
                  <a:outerShdw blurRad="38100" dist="38100" dir="2700000" algn="tl">
                    <a:srgbClr val="000000">
                      <a:alpha val="43137"/>
                    </a:srgbClr>
                  </a:outerShdw>
                </a:effectLst>
                <a:ea typeface="Segoe UI" pitchFamily="34" charset="0"/>
                <a:cs typeface="Segoe UI" pitchFamily="34" charset="0"/>
              </a:rPr>
              <a:t>(IIS ARR)</a:t>
            </a:r>
          </a:p>
        </p:txBody>
      </p:sp>
      <p:sp>
        <p:nvSpPr>
          <p:cNvPr id="8" name="Flowchart: Magnetic Disk 7"/>
          <p:cNvSpPr/>
          <p:nvPr/>
        </p:nvSpPr>
        <p:spPr bwMode="auto">
          <a:xfrm>
            <a:off x="4712516" y="3471909"/>
            <a:ext cx="1203030" cy="1082450"/>
          </a:xfrm>
          <a:prstGeom prst="flowChartMagneticDisk">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r>
              <a:rPr lang="en-US" sz="1568" spc="-100" dirty="0">
                <a:gradFill>
                  <a:gsLst>
                    <a:gs pos="0">
                      <a:srgbClr val="FFFFFF"/>
                    </a:gs>
                    <a:gs pos="100000">
                      <a:srgbClr val="FFFFFF"/>
                    </a:gs>
                  </a:gsLst>
                  <a:lin ang="5400000" scaled="0"/>
                </a:gradFill>
                <a:ea typeface="Segoe UI" pitchFamily="34" charset="0"/>
                <a:cs typeface="Segoe UI" pitchFamily="34" charset="0"/>
              </a:rPr>
              <a:t>Runtime DB</a:t>
            </a:r>
          </a:p>
          <a:p>
            <a:pPr algn="ctr" defTabSz="913835" fontAlgn="base">
              <a:lnSpc>
                <a:spcPct val="90000"/>
              </a:lnSpc>
              <a:spcBef>
                <a:spcPct val="0"/>
              </a:spcBef>
              <a:spcAft>
                <a:spcPct val="0"/>
              </a:spcAft>
            </a:pPr>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4832819" y="4613917"/>
            <a:ext cx="1033040" cy="271549"/>
          </a:xfrm>
          <a:prstGeom prst="rect">
            <a:avLst/>
          </a:prstGeom>
          <a:noFill/>
        </p:spPr>
        <p:txBody>
          <a:bodyPr wrap="none" lIns="0" tIns="0" rIns="0" bIns="0" rtlCol="0">
            <a:spAutoFit/>
          </a:bodyPr>
          <a:lstStyle/>
          <a:p>
            <a:pPr>
              <a:lnSpc>
                <a:spcPct val="90000"/>
              </a:lnSpc>
            </a:pPr>
            <a:r>
              <a:rPr lang="en-US" sz="1961" spc="-70" dirty="0">
                <a:solidFill>
                  <a:srgbClr val="000000"/>
                </a:solidFill>
                <a:latin typeface="Segoe UI Light" pitchFamily="34" charset="0"/>
              </a:rPr>
              <a:t>SQL Azure</a:t>
            </a:r>
          </a:p>
        </p:txBody>
      </p:sp>
      <p:sp>
        <p:nvSpPr>
          <p:cNvPr id="125" name="Flowchart: Magnetic Disk 124"/>
          <p:cNvSpPr/>
          <p:nvPr/>
        </p:nvSpPr>
        <p:spPr bwMode="auto">
          <a:xfrm>
            <a:off x="9594800" y="5402188"/>
            <a:ext cx="515046" cy="423831"/>
          </a:xfrm>
          <a:prstGeom prst="flowChartMagneticDisk">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endParaRPr lang="en-US" sz="2157" spc="-100" dirty="0">
              <a:gradFill>
                <a:gsLst>
                  <a:gs pos="0">
                    <a:srgbClr val="FFFFFF"/>
                  </a:gs>
                  <a:gs pos="100000">
                    <a:srgbClr val="FFFFFF"/>
                  </a:gs>
                </a:gsLst>
                <a:lin ang="5400000" scaled="0"/>
              </a:gradFill>
              <a:ea typeface="Segoe UI" pitchFamily="34" charset="0"/>
              <a:cs typeface="Segoe UI" pitchFamily="34" charset="0"/>
            </a:endParaRPr>
          </a:p>
        </p:txBody>
      </p:sp>
      <p:sp>
        <p:nvSpPr>
          <p:cNvPr id="139" name="TextBox 138"/>
          <p:cNvSpPr txBox="1"/>
          <p:nvPr/>
        </p:nvSpPr>
        <p:spPr>
          <a:xfrm>
            <a:off x="9900347" y="4545052"/>
            <a:ext cx="1561874" cy="393752"/>
          </a:xfrm>
          <a:prstGeom prst="rect">
            <a:avLst/>
          </a:prstGeom>
          <a:noFill/>
        </p:spPr>
        <p:txBody>
          <a:bodyPr wrap="none" lIns="0" tIns="0" rIns="0" bIns="0" rtlCol="0">
            <a:spAutoFit/>
          </a:bodyPr>
          <a:lstStyle/>
          <a:p>
            <a:pPr>
              <a:lnSpc>
                <a:spcPct val="90000"/>
              </a:lnSpc>
            </a:pPr>
            <a:r>
              <a:rPr lang="en-US" sz="2843" spc="-70" dirty="0">
                <a:solidFill>
                  <a:srgbClr val="000000"/>
                </a:solidFill>
                <a:latin typeface="Segoe UI Light" pitchFamily="34" charset="0"/>
              </a:rPr>
              <a:t>VHD blobs</a:t>
            </a:r>
          </a:p>
        </p:txBody>
      </p:sp>
      <p:sp>
        <p:nvSpPr>
          <p:cNvPr id="44" name="TextBox 43"/>
          <p:cNvSpPr txBox="1"/>
          <p:nvPr/>
        </p:nvSpPr>
        <p:spPr>
          <a:xfrm>
            <a:off x="9770836" y="2860628"/>
            <a:ext cx="1254895" cy="325858"/>
          </a:xfrm>
          <a:prstGeom prst="rect">
            <a:avLst/>
          </a:prstGeom>
          <a:noFill/>
        </p:spPr>
        <p:txBody>
          <a:bodyPr wrap="none" lIns="0" tIns="0" rIns="0" bIns="0" rtlCol="0">
            <a:spAutoFit/>
          </a:bodyPr>
          <a:lstStyle/>
          <a:p>
            <a:pPr>
              <a:lnSpc>
                <a:spcPct val="90000"/>
              </a:lnSpc>
            </a:pPr>
            <a:r>
              <a:rPr lang="en-US" sz="2353" spc="-70" dirty="0">
                <a:solidFill>
                  <a:srgbClr val="000000"/>
                </a:solidFill>
                <a:latin typeface="Segoe UI Light" pitchFamily="34" charset="0"/>
              </a:rPr>
              <a:t>SQL Azure</a:t>
            </a:r>
          </a:p>
        </p:txBody>
      </p:sp>
      <p:sp>
        <p:nvSpPr>
          <p:cNvPr id="45" name="Rectangle 44"/>
          <p:cNvSpPr/>
          <p:nvPr/>
        </p:nvSpPr>
        <p:spPr bwMode="auto">
          <a:xfrm>
            <a:off x="2941169" y="1213437"/>
            <a:ext cx="1530741" cy="91405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17" tIns="91417" rIns="91417" bIns="91417" numCol="1" spcCol="0" rtlCol="0" fromWordArt="0" anchor="ctr" anchorCtr="0" forceAA="0" compatLnSpc="1">
            <a:prstTxWarp prst="textNoShape">
              <a:avLst/>
            </a:prstTxWarp>
            <a:noAutofit/>
          </a:bodyPr>
          <a:lstStyle/>
          <a:p>
            <a:pPr algn="ctr" defTabSz="913835" fontAlgn="base">
              <a:lnSpc>
                <a:spcPct val="90000"/>
              </a:lnSpc>
              <a:spcBef>
                <a:spcPct val="0"/>
              </a:spcBef>
              <a:spcAft>
                <a:spcPct val="0"/>
              </a:spcAft>
            </a:pPr>
            <a:r>
              <a:rPr lang="en-US" sz="1961" spc="-100" dirty="0">
                <a:solidFill>
                  <a:srgbClr val="000000"/>
                </a:solidFill>
                <a:effectLst>
                  <a:outerShdw blurRad="38100" dist="38100" dir="2700000" algn="tl">
                    <a:srgbClr val="000000">
                      <a:alpha val="43137"/>
                    </a:srgbClr>
                  </a:outerShdw>
                </a:effectLst>
                <a:ea typeface="Segoe UI" pitchFamily="34" charset="0"/>
                <a:cs typeface="Segoe UI" pitchFamily="34" charset="0"/>
              </a:rPr>
              <a:t>API endpoint</a:t>
            </a:r>
          </a:p>
        </p:txBody>
      </p:sp>
      <p:sp>
        <p:nvSpPr>
          <p:cNvPr id="46" name="Rectangle 45"/>
          <p:cNvSpPr/>
          <p:nvPr/>
        </p:nvSpPr>
        <p:spPr bwMode="auto">
          <a:xfrm>
            <a:off x="2941169" y="5386405"/>
            <a:ext cx="1530741" cy="91405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17" tIns="91417" rIns="91417" bIns="91417" numCol="1" spcCol="0" rtlCol="0" fromWordArt="0" anchor="ctr" anchorCtr="0" forceAA="0" compatLnSpc="1">
            <a:prstTxWarp prst="textNoShape">
              <a:avLst/>
            </a:prstTxWarp>
            <a:noAutofit/>
          </a:bodyPr>
          <a:lstStyle/>
          <a:p>
            <a:pPr algn="ctr" defTabSz="913835" fontAlgn="base">
              <a:lnSpc>
                <a:spcPct val="90000"/>
              </a:lnSpc>
              <a:spcBef>
                <a:spcPct val="0"/>
              </a:spcBef>
              <a:spcAft>
                <a:spcPct val="0"/>
              </a:spcAft>
            </a:pPr>
            <a:r>
              <a:rPr lang="en-US" sz="1961" spc="-100" dirty="0">
                <a:solidFill>
                  <a:srgbClr val="000000"/>
                </a:solidFill>
                <a:effectLst>
                  <a:outerShdw blurRad="38100" dist="38100" dir="2700000" algn="tl">
                    <a:srgbClr val="000000">
                      <a:alpha val="43137"/>
                    </a:srgbClr>
                  </a:outerShdw>
                </a:effectLst>
                <a:ea typeface="Segoe UI" pitchFamily="34" charset="0"/>
                <a:cs typeface="Segoe UI" pitchFamily="34" charset="0"/>
              </a:rPr>
              <a:t>Publish endpoint</a:t>
            </a:r>
          </a:p>
        </p:txBody>
      </p:sp>
      <p:sp>
        <p:nvSpPr>
          <p:cNvPr id="47" name="Rectangle 46"/>
          <p:cNvSpPr/>
          <p:nvPr/>
        </p:nvSpPr>
        <p:spPr bwMode="auto">
          <a:xfrm>
            <a:off x="6429956" y="5383631"/>
            <a:ext cx="1530741" cy="91405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17" tIns="91417" rIns="91417" bIns="91417" numCol="1" spcCol="0" rtlCol="0" fromWordArt="0" anchor="ctr" anchorCtr="0" forceAA="0" compatLnSpc="1">
            <a:prstTxWarp prst="textNoShape">
              <a:avLst/>
            </a:prstTxWarp>
            <a:noAutofit/>
          </a:bodyPr>
          <a:lstStyle/>
          <a:p>
            <a:pPr algn="ctr" defTabSz="913835" fontAlgn="base">
              <a:lnSpc>
                <a:spcPct val="90000"/>
              </a:lnSpc>
              <a:spcBef>
                <a:spcPct val="0"/>
              </a:spcBef>
              <a:spcAft>
                <a:spcPct val="0"/>
              </a:spcAft>
            </a:pPr>
            <a:r>
              <a:rPr lang="en-US" sz="1961" spc="-100" dirty="0">
                <a:solidFill>
                  <a:srgbClr val="000000"/>
                </a:solidFill>
                <a:effectLst>
                  <a:outerShdw blurRad="38100" dist="38100" dir="2700000" algn="tl">
                    <a:srgbClr val="000000">
                      <a:alpha val="43137"/>
                    </a:srgbClr>
                  </a:outerShdw>
                </a:effectLst>
                <a:ea typeface="Segoe UI" pitchFamily="34" charset="0"/>
                <a:cs typeface="Segoe UI" pitchFamily="34" charset="0"/>
              </a:rPr>
              <a:t>File Server</a:t>
            </a:r>
          </a:p>
        </p:txBody>
      </p:sp>
      <p:sp>
        <p:nvSpPr>
          <p:cNvPr id="61" name="Flowchart: Magnetic Disk 60"/>
          <p:cNvSpPr/>
          <p:nvPr/>
        </p:nvSpPr>
        <p:spPr bwMode="auto">
          <a:xfrm>
            <a:off x="9967159" y="2060989"/>
            <a:ext cx="884389" cy="705958"/>
          </a:xfrm>
          <a:prstGeom prst="flowChartMagneticDisk">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r>
              <a:rPr lang="en-US" sz="1765" spc="-100" dirty="0">
                <a:gradFill>
                  <a:gsLst>
                    <a:gs pos="0">
                      <a:srgbClr val="FFFFFF"/>
                    </a:gs>
                    <a:gs pos="100000">
                      <a:srgbClr val="FFFFFF"/>
                    </a:gs>
                  </a:gsLst>
                  <a:lin ang="5400000" scaled="0"/>
                </a:gradFill>
                <a:ea typeface="Segoe UI" pitchFamily="34" charset="0"/>
                <a:cs typeface="Segoe UI" pitchFamily="34" charset="0"/>
              </a:rPr>
              <a:t>Site DB</a:t>
            </a:r>
          </a:p>
        </p:txBody>
      </p:sp>
      <p:sp>
        <p:nvSpPr>
          <p:cNvPr id="49" name="Title 3"/>
          <p:cNvSpPr>
            <a:spLocks noGrp="1"/>
          </p:cNvSpPr>
          <p:nvPr>
            <p:ph type="title"/>
          </p:nvPr>
        </p:nvSpPr>
        <p:spPr/>
        <p:txBody>
          <a:bodyPr/>
          <a:lstStyle/>
          <a:p>
            <a:r>
              <a:rPr lang="en-US" altLang="ja-JP" sz="4313" dirty="0"/>
              <a:t>Serving HTTP(s) Traffic – Inactive Site (‘cold’ site)</a:t>
            </a:r>
            <a:endParaRPr lang="en-US" sz="4313" dirty="0"/>
          </a:p>
        </p:txBody>
      </p:sp>
      <p:cxnSp>
        <p:nvCxnSpPr>
          <p:cNvPr id="71" name="Straight Arrow Connector 38"/>
          <p:cNvCxnSpPr/>
          <p:nvPr/>
        </p:nvCxnSpPr>
        <p:spPr>
          <a:xfrm flipV="1">
            <a:off x="2237592" y="2693374"/>
            <a:ext cx="703580" cy="28692"/>
          </a:xfrm>
          <a:prstGeom prst="straightConnector1">
            <a:avLst/>
          </a:prstGeom>
          <a:ln w="76200" cmpd="sng">
            <a:solidFill>
              <a:srgbClr val="00B05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V="1">
            <a:off x="1347390" y="2723074"/>
            <a:ext cx="920377" cy="16568"/>
          </a:xfrm>
          <a:prstGeom prst="straightConnector1">
            <a:avLst/>
          </a:prstGeom>
          <a:ln w="76200" cmpd="sng">
            <a:solidFill>
              <a:srgbClr val="00B050">
                <a:alpha val="36000"/>
              </a:srgbClr>
            </a:solidFill>
            <a:prstDash val="sysDash"/>
            <a:tailEnd type="none" w="med" len="lg"/>
          </a:ln>
        </p:spPr>
        <p:style>
          <a:lnRef idx="1">
            <a:schemeClr val="accent1"/>
          </a:lnRef>
          <a:fillRef idx="0">
            <a:schemeClr val="accent1"/>
          </a:fillRef>
          <a:effectRef idx="0">
            <a:schemeClr val="accent1"/>
          </a:effectRef>
          <a:fontRef idx="minor">
            <a:schemeClr val="tx1"/>
          </a:fontRef>
        </p:style>
      </p:cxnSp>
      <p:cxnSp>
        <p:nvCxnSpPr>
          <p:cNvPr id="73" name="Straight Arrow Connector 38"/>
          <p:cNvCxnSpPr>
            <a:stCxn id="7" idx="2"/>
          </p:cNvCxnSpPr>
          <p:nvPr/>
        </p:nvCxnSpPr>
        <p:spPr>
          <a:xfrm rot="16200000" flipH="1">
            <a:off x="3841551" y="3032971"/>
            <a:ext cx="814419" cy="1084437"/>
          </a:xfrm>
          <a:prstGeom prst="bentConnector2">
            <a:avLst/>
          </a:prstGeom>
          <a:ln w="76200" cmpd="sng">
            <a:solidFill>
              <a:srgbClr val="92D05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74" name="Straight Arrow Connector 38"/>
          <p:cNvCxnSpPr/>
          <p:nvPr/>
        </p:nvCxnSpPr>
        <p:spPr>
          <a:xfrm flipV="1">
            <a:off x="4452555" y="2662180"/>
            <a:ext cx="1897942" cy="3390"/>
          </a:xfrm>
          <a:prstGeom prst="straightConnector1">
            <a:avLst/>
          </a:prstGeom>
          <a:ln w="76200" cmpd="sng">
            <a:solidFill>
              <a:srgbClr val="00B050"/>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381001" y="1658740"/>
            <a:ext cx="2250127" cy="581847"/>
            <a:chOff x="380852" y="1495694"/>
            <a:chExt cx="2249248" cy="582064"/>
          </a:xfrm>
        </p:grpSpPr>
        <p:sp>
          <p:nvSpPr>
            <p:cNvPr id="23" name="TextBox 22"/>
            <p:cNvSpPr txBox="1"/>
            <p:nvPr/>
          </p:nvSpPr>
          <p:spPr>
            <a:xfrm>
              <a:off x="593686" y="1625954"/>
              <a:ext cx="1553986" cy="325980"/>
            </a:xfrm>
            <a:prstGeom prst="rect">
              <a:avLst/>
            </a:prstGeom>
            <a:noFill/>
          </p:spPr>
          <p:txBody>
            <a:bodyPr wrap="none" lIns="0" tIns="0" rIns="0" bIns="0" rtlCol="0">
              <a:spAutoFit/>
            </a:bodyPr>
            <a:lstStyle/>
            <a:p>
              <a:pPr>
                <a:lnSpc>
                  <a:spcPct val="90000"/>
                </a:lnSpc>
              </a:pPr>
              <a:r>
                <a:rPr lang="en-US" sz="2353" spc="-70" dirty="0">
                  <a:solidFill>
                    <a:srgbClr val="00B050"/>
                  </a:solidFill>
                  <a:latin typeface="Segoe UI Light" pitchFamily="34" charset="0"/>
                </a:rPr>
                <a:t>http://site1..../</a:t>
              </a:r>
            </a:p>
          </p:txBody>
        </p:sp>
        <p:sp>
          <p:nvSpPr>
            <p:cNvPr id="24" name="Oval Callout 23"/>
            <p:cNvSpPr/>
            <p:nvPr/>
          </p:nvSpPr>
          <p:spPr bwMode="auto">
            <a:xfrm>
              <a:off x="380852" y="1495694"/>
              <a:ext cx="2249248" cy="582064"/>
            </a:xfrm>
            <a:prstGeom prst="wedgeEllipseCallout">
              <a:avLst>
                <a:gd name="adj1" fmla="val -30399"/>
                <a:gd name="adj2" fmla="val 67023"/>
              </a:avLst>
            </a:prstGeom>
            <a:solidFill>
              <a:srgbClr val="0C702D">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endParaRPr lang="en-US" sz="2157" spc="-1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68" name="Rectangle 67"/>
          <p:cNvSpPr/>
          <p:nvPr/>
        </p:nvSpPr>
        <p:spPr bwMode="auto">
          <a:xfrm>
            <a:off x="6353447" y="1410289"/>
            <a:ext cx="1530741" cy="1677971"/>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7" tIns="91417" rIns="91417" bIns="91417" numCol="1" spcCol="0" rtlCol="0" fromWordArt="0" anchor="ctr" anchorCtr="0" forceAA="0" compatLnSpc="1">
            <a:prstTxWarp prst="textNoShape">
              <a:avLst/>
            </a:prstTxWarp>
            <a:noAutofit/>
          </a:bodyPr>
          <a:lstStyle/>
          <a:p>
            <a:pPr algn="ctr" defTabSz="913835" fontAlgn="base">
              <a:lnSpc>
                <a:spcPct val="90000"/>
              </a:lnSpc>
              <a:spcBef>
                <a:spcPct val="0"/>
              </a:spcBef>
              <a:spcAft>
                <a:spcPct val="0"/>
              </a:spcAft>
            </a:pPr>
            <a:r>
              <a:rPr lang="en-US" sz="2157" spc="-100" dirty="0" err="1">
                <a:solidFill>
                  <a:srgbClr val="000000"/>
                </a:solidFill>
                <a:effectLst>
                  <a:outerShdw blurRad="38100" dist="38100" dir="2700000" algn="tl">
                    <a:srgbClr val="000000">
                      <a:alpha val="43137"/>
                    </a:srgbClr>
                  </a:outerShdw>
                </a:effectLst>
                <a:ea typeface="Segoe UI" pitchFamily="34" charset="0"/>
                <a:cs typeface="Segoe UI" pitchFamily="34" charset="0"/>
              </a:rPr>
              <a:t>WebWorker</a:t>
            </a:r>
            <a:endParaRPr lang="en-US" sz="2157" spc="-100" dirty="0">
              <a:solidFill>
                <a:srgbClr val="000000"/>
              </a:solidFill>
              <a:effectLst>
                <a:outerShdw blurRad="38100" dist="38100" dir="2700000" algn="tl">
                  <a:srgbClr val="000000">
                    <a:alpha val="43137"/>
                  </a:srgbClr>
                </a:outerShdw>
              </a:effectLst>
              <a:ea typeface="Segoe UI" pitchFamily="34" charset="0"/>
              <a:cs typeface="Segoe UI" pitchFamily="34" charset="0"/>
            </a:endParaRPr>
          </a:p>
        </p:txBody>
      </p:sp>
      <p:cxnSp>
        <p:nvCxnSpPr>
          <p:cNvPr id="69" name="Straight Arrow Connector 38"/>
          <p:cNvCxnSpPr/>
          <p:nvPr/>
        </p:nvCxnSpPr>
        <p:spPr>
          <a:xfrm rot="5400000">
            <a:off x="2873625" y="2942156"/>
            <a:ext cx="915912" cy="1208129"/>
          </a:xfrm>
          <a:prstGeom prst="bentConnector2">
            <a:avLst/>
          </a:prstGeom>
          <a:ln w="76200" cmpd="sng">
            <a:solidFill>
              <a:srgbClr val="92D05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bwMode="auto">
          <a:xfrm>
            <a:off x="6514752" y="2413968"/>
            <a:ext cx="1205338" cy="612797"/>
          </a:xfrm>
          <a:prstGeom prst="roundRect">
            <a:avLst/>
          </a:prstGeom>
          <a:noFill/>
          <a:ln w="76200">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endParaRPr lang="en-US" sz="2157" spc="-1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ounded Rectangle 13"/>
          <p:cNvSpPr/>
          <p:nvPr/>
        </p:nvSpPr>
        <p:spPr bwMode="auto">
          <a:xfrm>
            <a:off x="3449132" y="2413969"/>
            <a:ext cx="1205338" cy="612797"/>
          </a:xfrm>
          <a:prstGeom prst="roundRect">
            <a:avLst/>
          </a:prstGeom>
          <a:solidFill>
            <a:schemeClr val="bg2">
              <a:lumMod val="20000"/>
              <a:lumOff val="80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r>
              <a:rPr lang="en-US" sz="2157" spc="-100" dirty="0">
                <a:solidFill>
                  <a:srgbClr val="FFFFFF">
                    <a:lumMod val="85000"/>
                    <a:lumOff val="15000"/>
                  </a:srgbClr>
                </a:solidFill>
                <a:effectLst>
                  <a:outerShdw blurRad="50800" dist="38100" dir="5400000" algn="t" rotWithShape="0">
                    <a:prstClr val="black">
                      <a:alpha val="40000"/>
                    </a:prstClr>
                  </a:outerShdw>
                </a:effectLst>
                <a:ea typeface="Segoe UI" pitchFamily="34" charset="0"/>
                <a:cs typeface="Segoe UI" pitchFamily="34" charset="0"/>
              </a:rPr>
              <a:t>site1</a:t>
            </a:r>
          </a:p>
        </p:txBody>
      </p:sp>
      <p:sp>
        <p:nvSpPr>
          <p:cNvPr id="77" name="Rounded Rectangle 76"/>
          <p:cNvSpPr/>
          <p:nvPr/>
        </p:nvSpPr>
        <p:spPr bwMode="auto">
          <a:xfrm>
            <a:off x="3449132" y="2413969"/>
            <a:ext cx="1205338" cy="612797"/>
          </a:xfrm>
          <a:prstGeom prst="roundRect">
            <a:avLst/>
          </a:prstGeom>
          <a:solidFill>
            <a:srgbClr val="FFFF66"/>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r>
              <a:rPr lang="en-US" sz="2157" spc="-100" dirty="0">
                <a:solidFill>
                  <a:srgbClr val="FFFFFF">
                    <a:lumMod val="85000"/>
                    <a:lumOff val="15000"/>
                  </a:srgbClr>
                </a:solidFill>
                <a:effectLst>
                  <a:outerShdw blurRad="50800" dist="38100" dir="5400000" algn="t" rotWithShape="0">
                    <a:prstClr val="black">
                      <a:alpha val="40000"/>
                    </a:prstClr>
                  </a:outerShdw>
                </a:effectLst>
                <a:ea typeface="Segoe UI" pitchFamily="34" charset="0"/>
                <a:cs typeface="Segoe UI" pitchFamily="34" charset="0"/>
              </a:rPr>
              <a:t>site1</a:t>
            </a:r>
          </a:p>
        </p:txBody>
      </p:sp>
      <p:cxnSp>
        <p:nvCxnSpPr>
          <p:cNvPr id="78" name="Straight Arrow Connector 38"/>
          <p:cNvCxnSpPr/>
          <p:nvPr/>
        </p:nvCxnSpPr>
        <p:spPr>
          <a:xfrm>
            <a:off x="4171152" y="3102926"/>
            <a:ext cx="0" cy="2280705"/>
          </a:xfrm>
          <a:prstGeom prst="straightConnector1">
            <a:avLst/>
          </a:prstGeom>
          <a:ln w="76200" cmpd="sng">
            <a:solidFill>
              <a:srgbClr val="0070C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79" name="Straight Arrow Connector 38"/>
          <p:cNvCxnSpPr/>
          <p:nvPr/>
        </p:nvCxnSpPr>
        <p:spPr>
          <a:xfrm flipH="1">
            <a:off x="4790979" y="5614108"/>
            <a:ext cx="1723777" cy="9112"/>
          </a:xfrm>
          <a:prstGeom prst="straightConnector1">
            <a:avLst/>
          </a:prstGeom>
          <a:ln w="76200" cmpd="sng">
            <a:solidFill>
              <a:srgbClr val="0070C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80" name="Straight Arrow Connector 38"/>
          <p:cNvCxnSpPr/>
          <p:nvPr/>
        </p:nvCxnSpPr>
        <p:spPr>
          <a:xfrm flipV="1">
            <a:off x="4552804" y="2493507"/>
            <a:ext cx="2474051" cy="257134"/>
          </a:xfrm>
          <a:prstGeom prst="straightConnector1">
            <a:avLst/>
          </a:prstGeom>
          <a:ln w="76200" cmpd="sng">
            <a:solidFill>
              <a:srgbClr val="92D05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84" name="Straight Arrow Connector 38"/>
          <p:cNvCxnSpPr/>
          <p:nvPr/>
        </p:nvCxnSpPr>
        <p:spPr>
          <a:xfrm flipH="1" flipV="1">
            <a:off x="1365495" y="2870856"/>
            <a:ext cx="2064896" cy="1"/>
          </a:xfrm>
          <a:prstGeom prst="straightConnector1">
            <a:avLst/>
          </a:prstGeom>
          <a:ln w="76200" cmpd="sng">
            <a:solidFill>
              <a:srgbClr val="00B050"/>
            </a:solidFill>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5223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decel="70000" fill="hold" nodeType="withEffect">
                                  <p:stCondLst>
                                    <p:cond delay="0"/>
                                  </p:stCondLst>
                                  <p:childTnLst>
                                    <p:animMotion origin="layout" path="M -2.05028E-6 -3.26082E-6 L -0.24997 -3.26082E-6 " pathEditMode="relative" rAng="0" ptsTypes="AA">
                                      <p:cBhvr>
                                        <p:cTn id="6" dur="500" fill="hold"/>
                                        <p:tgtEl>
                                          <p:spTgt spid="50"/>
                                        </p:tgtEl>
                                        <p:attrNameLst>
                                          <p:attrName>ppt_x</p:attrName>
                                          <p:attrName>ppt_y</p:attrName>
                                        </p:attrNameLst>
                                      </p:cBhvr>
                                      <p:rCtr x="-12492" y="0"/>
                                    </p:animMotion>
                                  </p:childTnLst>
                                </p:cTn>
                              </p:par>
                              <p:par>
                                <p:cTn id="7" presetID="35" presetClass="path" presetSubtype="0" decel="70000" fill="hold" grpId="0" nodeType="withEffect">
                                  <p:stCondLst>
                                    <p:cond delay="0"/>
                                  </p:stCondLst>
                                  <p:childTnLst>
                                    <p:animMotion origin="layout" path="M -1.80539E-6 3.72599E-6 L -0.24997 3.72599E-6 " pathEditMode="relative" rAng="0" ptsTypes="AA">
                                      <p:cBhvr>
                                        <p:cTn id="8" dur="500" fill="hold"/>
                                        <p:tgtEl>
                                          <p:spTgt spid="58"/>
                                        </p:tgtEl>
                                        <p:attrNameLst>
                                          <p:attrName>ppt_x</p:attrName>
                                          <p:attrName>ppt_y</p:attrName>
                                        </p:attrNameLst>
                                      </p:cBhvr>
                                      <p:rCtr x="-12505" y="0"/>
                                    </p:animMotion>
                                  </p:childTnLst>
                                </p:cTn>
                              </p:par>
                              <p:par>
                                <p:cTn id="9" presetID="35" presetClass="path" presetSubtype="0" decel="70000" fill="hold" grpId="0" nodeType="withEffect">
                                  <p:stCondLst>
                                    <p:cond delay="0"/>
                                  </p:stCondLst>
                                  <p:childTnLst>
                                    <p:animMotion origin="layout" path="M 3.45708E-6 4.37862E-6 L -0.24997 4.37862E-6 " pathEditMode="relative" rAng="0" ptsTypes="AA">
                                      <p:cBhvr>
                                        <p:cTn id="10" dur="500" fill="hold"/>
                                        <p:tgtEl>
                                          <p:spTgt spid="5"/>
                                        </p:tgtEl>
                                        <p:attrNameLst>
                                          <p:attrName>ppt_x</p:attrName>
                                          <p:attrName>ppt_y</p:attrName>
                                        </p:attrNameLst>
                                      </p:cBhvr>
                                      <p:rCtr x="-12505" y="0"/>
                                    </p:animMotion>
                                  </p:childTnLst>
                                </p:cTn>
                              </p:par>
                              <p:par>
                                <p:cTn id="11" presetID="35" presetClass="path" presetSubtype="0" decel="70000" fill="hold" grpId="0" nodeType="withEffect">
                                  <p:stCondLst>
                                    <p:cond delay="0"/>
                                  </p:stCondLst>
                                  <p:childTnLst>
                                    <p:animMotion origin="layout" path="M 4.99023E-6 -1.79588E-6 L -0.24997 -1.79588E-6 " pathEditMode="relative" rAng="0" ptsTypes="AA">
                                      <p:cBhvr>
                                        <p:cTn id="12" dur="500" fill="hold"/>
                                        <p:tgtEl>
                                          <p:spTgt spid="7"/>
                                        </p:tgtEl>
                                        <p:attrNameLst>
                                          <p:attrName>ppt_x</p:attrName>
                                          <p:attrName>ppt_y</p:attrName>
                                        </p:attrNameLst>
                                      </p:cBhvr>
                                      <p:rCtr x="-12505" y="0"/>
                                    </p:animMotion>
                                  </p:childTnLst>
                                </p:cTn>
                              </p:par>
                              <p:par>
                                <p:cTn id="13" presetID="35" presetClass="path" presetSubtype="0" decel="70000" fill="hold" grpId="0" nodeType="withEffect">
                                  <p:stCondLst>
                                    <p:cond delay="0"/>
                                  </p:stCondLst>
                                  <p:childTnLst>
                                    <p:animMotion origin="layout" path="M 4.88733E-6 1.91159E-6 L -0.24997 1.91159E-6 " pathEditMode="relative" rAng="0" ptsTypes="AA">
                                      <p:cBhvr>
                                        <p:cTn id="14" dur="500" fill="hold"/>
                                        <p:tgtEl>
                                          <p:spTgt spid="8"/>
                                        </p:tgtEl>
                                        <p:attrNameLst>
                                          <p:attrName>ppt_x</p:attrName>
                                          <p:attrName>ppt_y</p:attrName>
                                        </p:attrNameLst>
                                      </p:cBhvr>
                                      <p:rCtr x="-12505" y="0"/>
                                    </p:animMotion>
                                  </p:childTnLst>
                                </p:cTn>
                              </p:par>
                              <p:par>
                                <p:cTn id="15" presetID="35" presetClass="path" presetSubtype="0" decel="70000" fill="hold" grpId="0" nodeType="withEffect">
                                  <p:stCondLst>
                                    <p:cond delay="0"/>
                                  </p:stCondLst>
                                  <p:childTnLst>
                                    <p:animMotion origin="layout" path="M 4.88733E-6 1.91159E-6 L -0.24997 1.91159E-6 " pathEditMode="relative" rAng="0" ptsTypes="AA">
                                      <p:cBhvr>
                                        <p:cTn id="16" dur="500" fill="hold"/>
                                        <p:tgtEl>
                                          <p:spTgt spid="9"/>
                                        </p:tgtEl>
                                        <p:attrNameLst>
                                          <p:attrName>ppt_x</p:attrName>
                                          <p:attrName>ppt_y</p:attrName>
                                        </p:attrNameLst>
                                      </p:cBhvr>
                                      <p:rCtr x="-12505" y="0"/>
                                    </p:animMotion>
                                  </p:childTnLst>
                                </p:cTn>
                              </p:par>
                              <p:par>
                                <p:cTn id="17" presetID="35" presetClass="path" presetSubtype="0" decel="70000" fill="hold" grpId="0" nodeType="withEffect">
                                  <p:stCondLst>
                                    <p:cond delay="0"/>
                                  </p:stCondLst>
                                  <p:childTnLst>
                                    <p:animMotion origin="layout" path="M 1.82493E-6 -3.44365E-6 L -0.24997 -3.44365E-6 " pathEditMode="relative" rAng="0" ptsTypes="AA">
                                      <p:cBhvr>
                                        <p:cTn id="18" dur="500" fill="hold"/>
                                        <p:tgtEl>
                                          <p:spTgt spid="125"/>
                                        </p:tgtEl>
                                        <p:attrNameLst>
                                          <p:attrName>ppt_x</p:attrName>
                                          <p:attrName>ppt_y</p:attrName>
                                        </p:attrNameLst>
                                      </p:cBhvr>
                                      <p:rCtr x="-12505" y="0"/>
                                    </p:animMotion>
                                  </p:childTnLst>
                                </p:cTn>
                              </p:par>
                              <p:par>
                                <p:cTn id="19" presetID="35" presetClass="path" presetSubtype="0" decel="70000" fill="hold" grpId="0" nodeType="withEffect">
                                  <p:stCondLst>
                                    <p:cond delay="0"/>
                                  </p:stCondLst>
                                  <p:childTnLst>
                                    <p:animMotion origin="layout" path="M -1.15279E-6 3.33488E-6 L -0.31575 0.04721 " pathEditMode="relative" rAng="0" ptsTypes="AA">
                                      <p:cBhvr>
                                        <p:cTn id="20" dur="500" fill="hold"/>
                                        <p:tgtEl>
                                          <p:spTgt spid="139"/>
                                        </p:tgtEl>
                                        <p:attrNameLst>
                                          <p:attrName>ppt_x</p:attrName>
                                          <p:attrName>ppt_y</p:attrName>
                                        </p:attrNameLst>
                                      </p:cBhvr>
                                      <p:rCtr x="-15787" y="2361"/>
                                    </p:animMotion>
                                  </p:childTnLst>
                                </p:cTn>
                              </p:par>
                              <p:par>
                                <p:cTn id="21" presetID="35" presetClass="path" presetSubtype="0" decel="70000" fill="hold" grpId="0" nodeType="withEffect">
                                  <p:stCondLst>
                                    <p:cond delay="0"/>
                                  </p:stCondLst>
                                  <p:childTnLst>
                                    <p:animMotion origin="layout" path="M 5.80956E-7 4.04999E-6 L -0.24997 4.04999E-6 " pathEditMode="relative" rAng="0" ptsTypes="AA">
                                      <p:cBhvr>
                                        <p:cTn id="22" dur="500" fill="hold"/>
                                        <p:tgtEl>
                                          <p:spTgt spid="44"/>
                                        </p:tgtEl>
                                        <p:attrNameLst>
                                          <p:attrName>ppt_x</p:attrName>
                                          <p:attrName>ppt_y</p:attrName>
                                        </p:attrNameLst>
                                      </p:cBhvr>
                                      <p:rCtr x="-12505" y="0"/>
                                    </p:animMotion>
                                  </p:childTnLst>
                                </p:cTn>
                              </p:par>
                              <p:par>
                                <p:cTn id="23" presetID="35" presetClass="path" presetSubtype="0" decel="70000" fill="hold" grpId="0" nodeType="withEffect">
                                  <p:stCondLst>
                                    <p:cond delay="0"/>
                                  </p:stCondLst>
                                  <p:childTnLst>
                                    <p:animMotion origin="layout" path="M 4.99023E-6 3.4853E-6 L -0.24997 3.4853E-6 " pathEditMode="relative" rAng="0" ptsTypes="AA">
                                      <p:cBhvr>
                                        <p:cTn id="24" dur="500" fill="hold"/>
                                        <p:tgtEl>
                                          <p:spTgt spid="45"/>
                                        </p:tgtEl>
                                        <p:attrNameLst>
                                          <p:attrName>ppt_x</p:attrName>
                                          <p:attrName>ppt_y</p:attrName>
                                        </p:attrNameLst>
                                      </p:cBhvr>
                                      <p:rCtr x="-12505" y="0"/>
                                    </p:animMotion>
                                  </p:childTnLst>
                                </p:cTn>
                              </p:par>
                              <p:par>
                                <p:cTn id="25" presetID="35" presetClass="path" presetSubtype="0" decel="70000" fill="hold" grpId="0" nodeType="withEffect">
                                  <p:stCondLst>
                                    <p:cond delay="0"/>
                                  </p:stCondLst>
                                  <p:childTnLst>
                                    <p:animMotion origin="layout" path="M 4.99023E-6 -4.90627E-7 L -0.24997 -4.90627E-7 " pathEditMode="relative" rAng="0" ptsTypes="AA">
                                      <p:cBhvr>
                                        <p:cTn id="26" dur="500" fill="hold"/>
                                        <p:tgtEl>
                                          <p:spTgt spid="46"/>
                                        </p:tgtEl>
                                        <p:attrNameLst>
                                          <p:attrName>ppt_x</p:attrName>
                                          <p:attrName>ppt_y</p:attrName>
                                        </p:attrNameLst>
                                      </p:cBhvr>
                                      <p:rCtr x="-12505" y="0"/>
                                    </p:animMotion>
                                  </p:childTnLst>
                                </p:cTn>
                              </p:par>
                              <p:par>
                                <p:cTn id="27" presetID="35" presetClass="path" presetSubtype="0" decel="70000" fill="hold" grpId="0" nodeType="withEffect">
                                  <p:stCondLst>
                                    <p:cond delay="0"/>
                                  </p:stCondLst>
                                  <p:childTnLst>
                                    <p:animMotion origin="layout" path="M -4.50697E-6 2.36519E-6 L -0.24996 2.36519E-6 " pathEditMode="relative" rAng="0" ptsTypes="AA">
                                      <p:cBhvr>
                                        <p:cTn id="28" dur="500" fill="hold"/>
                                        <p:tgtEl>
                                          <p:spTgt spid="47"/>
                                        </p:tgtEl>
                                        <p:attrNameLst>
                                          <p:attrName>ppt_x</p:attrName>
                                          <p:attrName>ppt_y</p:attrName>
                                        </p:attrNameLst>
                                      </p:cBhvr>
                                      <p:rCtr x="-12505" y="0"/>
                                    </p:animMotion>
                                  </p:childTnLst>
                                </p:cTn>
                              </p:par>
                              <p:par>
                                <p:cTn id="29" presetID="35" presetClass="path" presetSubtype="0" decel="70000" fill="hold" grpId="0" nodeType="withEffect">
                                  <p:stCondLst>
                                    <p:cond delay="0"/>
                                  </p:stCondLst>
                                  <p:childTnLst>
                                    <p:animMotion origin="layout" path="M 1.09939E-6 -4.77667E-6 L -0.24997 -4.77667E-6 " pathEditMode="relative" rAng="0" ptsTypes="AA">
                                      <p:cBhvr>
                                        <p:cTn id="30" dur="500" fill="hold"/>
                                        <p:tgtEl>
                                          <p:spTgt spid="61"/>
                                        </p:tgtEl>
                                        <p:attrNameLst>
                                          <p:attrName>ppt_x</p:attrName>
                                          <p:attrName>ppt_y</p:attrName>
                                        </p:attrNameLst>
                                      </p:cBhvr>
                                      <p:rCtr x="-12505" y="0"/>
                                    </p:animMotion>
                                  </p:childTnLst>
                                </p:cTn>
                              </p:par>
                              <p:par>
                                <p:cTn id="31" presetID="35" presetClass="path" presetSubtype="0" decel="70000" fill="hold" nodeType="withEffect">
                                  <p:stCondLst>
                                    <p:cond delay="0"/>
                                  </p:stCondLst>
                                  <p:childTnLst>
                                    <p:animMotion origin="layout" path="M -2.52182E-6 1.05994E-6 L -0.24996 1.05994E-6 " pathEditMode="relative" rAng="0" ptsTypes="AA">
                                      <p:cBhvr>
                                        <p:cTn id="32" dur="500" fill="hold"/>
                                        <p:tgtEl>
                                          <p:spTgt spid="71"/>
                                        </p:tgtEl>
                                        <p:attrNameLst>
                                          <p:attrName>ppt_x</p:attrName>
                                          <p:attrName>ppt_y</p:attrName>
                                        </p:attrNameLst>
                                      </p:cBhvr>
                                      <p:rCtr x="-12505" y="0"/>
                                    </p:animMotion>
                                  </p:childTnLst>
                                </p:cTn>
                              </p:par>
                              <p:par>
                                <p:cTn id="33" presetID="35" presetClass="path" presetSubtype="0" decel="70000" fill="hold" nodeType="withEffect">
                                  <p:stCondLst>
                                    <p:cond delay="0"/>
                                  </p:stCondLst>
                                  <p:childTnLst>
                                    <p:animMotion origin="layout" path="M -4.98763E-6 -3.58713E-7 L -0.24996 -3.58713E-7 " pathEditMode="relative" rAng="0" ptsTypes="AA">
                                      <p:cBhvr>
                                        <p:cTn id="34" dur="500" fill="hold"/>
                                        <p:tgtEl>
                                          <p:spTgt spid="72"/>
                                        </p:tgtEl>
                                        <p:attrNameLst>
                                          <p:attrName>ppt_x</p:attrName>
                                          <p:attrName>ppt_y</p:attrName>
                                        </p:attrNameLst>
                                      </p:cBhvr>
                                      <p:rCtr x="-12505" y="0"/>
                                    </p:animMotion>
                                  </p:childTnLst>
                                </p:cTn>
                              </p:par>
                              <p:par>
                                <p:cTn id="35" presetID="35" presetClass="path" presetSubtype="0" decel="70000" fill="hold" nodeType="withEffect">
                                  <p:stCondLst>
                                    <p:cond delay="0"/>
                                  </p:stCondLst>
                                  <p:childTnLst>
                                    <p:animMotion origin="layout" path="M -1.59307E-6 1.04143E-6 L -0.24997 1.04143E-6 " pathEditMode="relative" rAng="0" ptsTypes="AA">
                                      <p:cBhvr>
                                        <p:cTn id="36" dur="500" fill="hold"/>
                                        <p:tgtEl>
                                          <p:spTgt spid="74"/>
                                        </p:tgtEl>
                                        <p:attrNameLst>
                                          <p:attrName>ppt_x</p:attrName>
                                          <p:attrName>ppt_y</p:attrName>
                                        </p:attrNameLst>
                                      </p:cBhvr>
                                      <p:rCtr x="-12505" y="0"/>
                                    </p:animMotion>
                                  </p:childTnLst>
                                </p:cTn>
                              </p:par>
                              <p:par>
                                <p:cTn id="37" presetID="35" presetClass="path" presetSubtype="0" decel="70000" fill="hold" nodeType="withEffect">
                                  <p:stCondLst>
                                    <p:cond delay="0"/>
                                  </p:stCondLst>
                                  <p:childTnLst>
                                    <p:animMotion origin="layout" path="M 4.26338E-6 3.60102E-6 L -0.24997 3.60102E-6 " pathEditMode="relative" rAng="0" ptsTypes="AA">
                                      <p:cBhvr>
                                        <p:cTn id="38" dur="500" fill="hold"/>
                                        <p:tgtEl>
                                          <p:spTgt spid="25"/>
                                        </p:tgtEl>
                                        <p:attrNameLst>
                                          <p:attrName>ppt_x</p:attrName>
                                          <p:attrName>ppt_y</p:attrName>
                                        </p:attrNameLst>
                                      </p:cBhvr>
                                      <p:rCtr x="-12492" y="0"/>
                                    </p:animMotion>
                                  </p:childTnLst>
                                </p:cTn>
                              </p:par>
                              <p:par>
                                <p:cTn id="39" presetID="10" presetClass="exit" presetSubtype="0" fill="hold" nodeType="withEffect">
                                  <p:stCondLst>
                                    <p:cond delay="0"/>
                                  </p:stCondLst>
                                  <p:childTnLst>
                                    <p:animEffect transition="out" filter="fade">
                                      <p:cBhvr>
                                        <p:cTn id="40" dur="250"/>
                                        <p:tgtEl>
                                          <p:spTgt spid="73"/>
                                        </p:tgtEl>
                                      </p:cBhvr>
                                    </p:animEffect>
                                    <p:set>
                                      <p:cBhvr>
                                        <p:cTn id="41" dur="1" fill="hold">
                                          <p:stCondLst>
                                            <p:cond delay="249"/>
                                          </p:stCondLst>
                                        </p:cTn>
                                        <p:tgtEl>
                                          <p:spTgt spid="73"/>
                                        </p:tgtEl>
                                        <p:attrNameLst>
                                          <p:attrName>style.visibility</p:attrName>
                                        </p:attrNameLst>
                                      </p:cBhvr>
                                      <p:to>
                                        <p:strVal val="hidden"/>
                                      </p:to>
                                    </p:set>
                                  </p:childTnLst>
                                </p:cTn>
                              </p:par>
                              <p:par>
                                <p:cTn id="42" presetID="35" presetClass="path" presetSubtype="0" decel="80000" fill="hold" nodeType="withEffect">
                                  <p:stCondLst>
                                    <p:cond delay="0"/>
                                  </p:stCondLst>
                                  <p:childTnLst>
                                    <p:animMotion origin="layout" path="M 0 0 L -0.25 0 E" pathEditMode="relative" ptsTypes="">
                                      <p:cBhvr>
                                        <p:cTn id="43" dur="500" fill="hold"/>
                                        <p:tgtEl>
                                          <p:spTgt spid="73"/>
                                        </p:tgtEl>
                                        <p:attrNameLst>
                                          <p:attrName>ppt_x</p:attrName>
                                          <p:attrName>ppt_y</p:attrName>
                                        </p:attrNameLst>
                                      </p:cBhvr>
                                    </p:animMotion>
                                  </p:childTnLst>
                                </p:cTn>
                              </p:par>
                              <p:par>
                                <p:cTn id="44" presetID="35" presetClass="path" presetSubtype="0" decel="70000" fill="hold" grpId="0" nodeType="withEffect">
                                  <p:stCondLst>
                                    <p:cond delay="0"/>
                                  </p:stCondLst>
                                  <p:childTnLst>
                                    <p:animMotion origin="layout" path="M -1.80539E-6 2.29345E-6 L -0.24997 -0.08193 " pathEditMode="relative" rAng="0" ptsTypes="AA">
                                      <p:cBhvr>
                                        <p:cTn id="45" dur="500" fill="hold"/>
                                        <p:tgtEl>
                                          <p:spTgt spid="68"/>
                                        </p:tgtEl>
                                        <p:attrNameLst>
                                          <p:attrName>ppt_x</p:attrName>
                                          <p:attrName>ppt_y</p:attrName>
                                        </p:attrNameLst>
                                      </p:cBhvr>
                                      <p:rCtr x="-12505" y="-4027"/>
                                    </p:animMotion>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2" nodeType="clickEffect">
                                  <p:stCondLst>
                                    <p:cond delay="0"/>
                                  </p:stCondLst>
                                  <p:childTnLst>
                                    <p:set>
                                      <p:cBhvr>
                                        <p:cTn id="49" dur="1" fill="hold">
                                          <p:stCondLst>
                                            <p:cond delay="0"/>
                                          </p:stCondLst>
                                        </p:cTn>
                                        <p:tgtEl>
                                          <p:spTgt spid="13"/>
                                        </p:tgtEl>
                                        <p:attrNameLst>
                                          <p:attrName>style.visibility</p:attrName>
                                        </p:attrNameLst>
                                      </p:cBhvr>
                                      <p:to>
                                        <p:strVal val="visible"/>
                                      </p:to>
                                    </p:set>
                                  </p:childTnLst>
                                </p:cTn>
                              </p:par>
                              <p:par>
                                <p:cTn id="50" presetID="35" presetClass="path" presetSubtype="0" decel="70000" fill="hold" grpId="0" nodeType="withEffect">
                                  <p:stCondLst>
                                    <p:cond delay="0"/>
                                  </p:stCondLst>
                                  <p:childTnLst>
                                    <p:animMotion origin="layout" path="M 1.09939E-6 -4.77667E-6 L -0.24997 -4.77667E-6 " pathEditMode="relative" rAng="0" ptsTypes="AA">
                                      <p:cBhvr>
                                        <p:cTn id="51" dur="500" fill="hold"/>
                                        <p:tgtEl>
                                          <p:spTgt spid="13"/>
                                        </p:tgtEl>
                                        <p:attrNameLst>
                                          <p:attrName>ppt_x</p:attrName>
                                          <p:attrName>ppt_y</p:attrName>
                                        </p:attrNameLst>
                                      </p:cBhvr>
                                      <p:rCtr x="-12505" y="0"/>
                                    </p:animMotion>
                                  </p:childTnLst>
                                </p:cTn>
                              </p:par>
                              <p:par>
                                <p:cTn id="52" presetID="35" presetClass="emph" presetSubtype="0" repeatCount="3000" fill="hold" grpId="1" nodeType="withEffect">
                                  <p:stCondLst>
                                    <p:cond delay="0"/>
                                  </p:stCondLst>
                                  <p:childTnLst>
                                    <p:anim calcmode="discrete" valueType="str">
                                      <p:cBhvr>
                                        <p:cTn id="53" dur="1000" fill="hold"/>
                                        <p:tgtEl>
                                          <p:spTgt spid="13"/>
                                        </p:tgtEl>
                                        <p:attrNameLst>
                                          <p:attrName>style.visibility</p:attrName>
                                        </p:attrNameLst>
                                      </p:cBhvr>
                                      <p:tavLst>
                                        <p:tav tm="0">
                                          <p:val>
                                            <p:strVal val="hidden"/>
                                          </p:val>
                                        </p:tav>
                                        <p:tav tm="50000">
                                          <p:val>
                                            <p:strVal val="visible"/>
                                          </p:val>
                                        </p:tav>
                                      </p:tavLst>
                                    </p:anim>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69"/>
                                        </p:tgtEl>
                                        <p:attrNameLst>
                                          <p:attrName>style.visibility</p:attrName>
                                        </p:attrNameLst>
                                      </p:cBhvr>
                                      <p:to>
                                        <p:strVal val="visible"/>
                                      </p:to>
                                    </p:set>
                                    <p:animEffect transition="in" filter="wipe(up)">
                                      <p:cBhvr>
                                        <p:cTn id="58" dur="500"/>
                                        <p:tgtEl>
                                          <p:spTgt spid="69"/>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3" nodeType="clickEffect">
                                  <p:stCondLst>
                                    <p:cond delay="0"/>
                                  </p:stCondLst>
                                  <p:childTnLst>
                                    <p:set>
                                      <p:cBhvr>
                                        <p:cTn id="62" dur="1" fill="hold">
                                          <p:stCondLst>
                                            <p:cond delay="0"/>
                                          </p:stCondLst>
                                        </p:cTn>
                                        <p:tgtEl>
                                          <p:spTgt spid="13"/>
                                        </p:tgtEl>
                                        <p:attrNameLst>
                                          <p:attrName>style.visibility</p:attrName>
                                        </p:attrNameLst>
                                      </p:cBhvr>
                                      <p:to>
                                        <p:strVal val="hidden"/>
                                      </p:to>
                                    </p:set>
                                  </p:childTnLst>
                                </p:cTn>
                              </p:par>
                              <p:par>
                                <p:cTn id="63" presetID="1" presetClass="entr" presetSubtype="0" fill="hold" grpId="0" nodeType="withEffect">
                                  <p:stCondLst>
                                    <p:cond delay="0"/>
                                  </p:stCondLst>
                                  <p:childTnLst>
                                    <p:set>
                                      <p:cBhvr>
                                        <p:cTn id="64" dur="1" fill="hold">
                                          <p:stCondLst>
                                            <p:cond delay="0"/>
                                          </p:stCondLst>
                                        </p:cTn>
                                        <p:tgtEl>
                                          <p:spTgt spid="1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78"/>
                                        </p:tgtEl>
                                        <p:attrNameLst>
                                          <p:attrName>style.visibility</p:attrName>
                                        </p:attrNameLst>
                                      </p:cBhvr>
                                      <p:to>
                                        <p:strVal val="visible"/>
                                      </p:to>
                                    </p:set>
                                    <p:animEffect transition="in" filter="wipe(left)">
                                      <p:cBhvr>
                                        <p:cTn id="69" dur="500"/>
                                        <p:tgtEl>
                                          <p:spTgt spid="78"/>
                                        </p:tgtEl>
                                      </p:cBhvr>
                                    </p:animEffect>
                                  </p:childTnLst>
                                </p:cTn>
                              </p:par>
                            </p:childTnLst>
                          </p:cTn>
                        </p:par>
                        <p:par>
                          <p:cTn id="70" fill="hold">
                            <p:stCondLst>
                              <p:cond delay="500"/>
                            </p:stCondLst>
                            <p:childTnLst>
                              <p:par>
                                <p:cTn id="71" presetID="22" presetClass="entr" presetSubtype="8" fill="hold" nodeType="afterEffect">
                                  <p:stCondLst>
                                    <p:cond delay="0"/>
                                  </p:stCondLst>
                                  <p:childTnLst>
                                    <p:set>
                                      <p:cBhvr>
                                        <p:cTn id="72" dur="1" fill="hold">
                                          <p:stCondLst>
                                            <p:cond delay="0"/>
                                          </p:stCondLst>
                                        </p:cTn>
                                        <p:tgtEl>
                                          <p:spTgt spid="79"/>
                                        </p:tgtEl>
                                        <p:attrNameLst>
                                          <p:attrName>style.visibility</p:attrName>
                                        </p:attrNameLst>
                                      </p:cBhvr>
                                      <p:to>
                                        <p:strVal val="visible"/>
                                      </p:to>
                                    </p:set>
                                    <p:animEffect transition="in" filter="wipe(left)">
                                      <p:cBhvr>
                                        <p:cTn id="73" dur="500"/>
                                        <p:tgtEl>
                                          <p:spTgt spid="79"/>
                                        </p:tgtEl>
                                      </p:cBhvr>
                                    </p:animEffect>
                                  </p:childTnLst>
                                </p:cTn>
                              </p:par>
                            </p:childTnLst>
                          </p:cTn>
                        </p:par>
                        <p:par>
                          <p:cTn id="74" fill="hold">
                            <p:stCondLst>
                              <p:cond delay="1000"/>
                            </p:stCondLst>
                            <p:childTnLst>
                              <p:par>
                                <p:cTn id="75" presetID="22" presetClass="entr" presetSubtype="8" fill="hold" nodeType="afterEffect">
                                  <p:stCondLst>
                                    <p:cond delay="500"/>
                                  </p:stCondLst>
                                  <p:childTnLst>
                                    <p:set>
                                      <p:cBhvr>
                                        <p:cTn id="76" dur="1" fill="hold">
                                          <p:stCondLst>
                                            <p:cond delay="0"/>
                                          </p:stCondLst>
                                        </p:cTn>
                                        <p:tgtEl>
                                          <p:spTgt spid="80"/>
                                        </p:tgtEl>
                                        <p:attrNameLst>
                                          <p:attrName>style.visibility</p:attrName>
                                        </p:attrNameLst>
                                      </p:cBhvr>
                                      <p:to>
                                        <p:strVal val="visible"/>
                                      </p:to>
                                    </p:set>
                                    <p:animEffect transition="in" filter="wipe(left)">
                                      <p:cBhvr>
                                        <p:cTn id="77" dur="500"/>
                                        <p:tgtEl>
                                          <p:spTgt spid="80"/>
                                        </p:tgtEl>
                                      </p:cBhvr>
                                    </p:animEffect>
                                  </p:childTnLst>
                                </p:cTn>
                              </p:par>
                            </p:childTnLst>
                          </p:cTn>
                        </p:par>
                        <p:par>
                          <p:cTn id="78" fill="hold">
                            <p:stCondLst>
                              <p:cond delay="2000"/>
                            </p:stCondLst>
                            <p:childTnLst>
                              <p:par>
                                <p:cTn id="79" presetID="1" presetClass="entr" presetSubtype="0" fill="hold" grpId="0" nodeType="afterEffect">
                                  <p:stCondLst>
                                    <p:cond delay="500"/>
                                  </p:stCondLst>
                                  <p:childTnLst>
                                    <p:set>
                                      <p:cBhvr>
                                        <p:cTn id="80" dur="1" fill="hold">
                                          <p:stCondLst>
                                            <p:cond delay="0"/>
                                          </p:stCondLst>
                                        </p:cTn>
                                        <p:tgtEl>
                                          <p:spTgt spid="7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2" fill="hold" nodeType="clickEffect">
                                  <p:stCondLst>
                                    <p:cond delay="0"/>
                                  </p:stCondLst>
                                  <p:childTnLst>
                                    <p:set>
                                      <p:cBhvr>
                                        <p:cTn id="84" dur="1" fill="hold">
                                          <p:stCondLst>
                                            <p:cond delay="0"/>
                                          </p:stCondLst>
                                        </p:cTn>
                                        <p:tgtEl>
                                          <p:spTgt spid="84"/>
                                        </p:tgtEl>
                                        <p:attrNameLst>
                                          <p:attrName>style.visibility</p:attrName>
                                        </p:attrNameLst>
                                      </p:cBhvr>
                                      <p:to>
                                        <p:strVal val="visible"/>
                                      </p:to>
                                    </p:set>
                                    <p:animEffect transition="in" filter="wipe(right)">
                                      <p:cBhvr>
                                        <p:cTn id="85"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 grpId="0" animBg="1"/>
      <p:bldP spid="7" grpId="0" animBg="1"/>
      <p:bldP spid="8" grpId="0" animBg="1"/>
      <p:bldP spid="9" grpId="0"/>
      <p:bldP spid="125" grpId="0" animBg="1"/>
      <p:bldP spid="139" grpId="0"/>
      <p:bldP spid="44" grpId="0"/>
      <p:bldP spid="45" grpId="0" animBg="1"/>
      <p:bldP spid="46" grpId="0" animBg="1"/>
      <p:bldP spid="47" grpId="0" animBg="1"/>
      <p:bldP spid="61" grpId="0" animBg="1"/>
      <p:bldP spid="68" grpId="0"/>
      <p:bldP spid="13" grpId="0" animBg="1"/>
      <p:bldP spid="13" grpId="1" animBg="1"/>
      <p:bldP spid="13" grpId="2" animBg="1"/>
      <p:bldP spid="13" grpId="3" animBg="1"/>
      <p:bldP spid="14" grpId="0" animBg="1"/>
      <p:bldP spid="7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p:cNvGrpSpPr/>
          <p:nvPr/>
        </p:nvGrpSpPr>
        <p:grpSpPr>
          <a:xfrm>
            <a:off x="372813" y="2329906"/>
            <a:ext cx="994792" cy="588367"/>
            <a:chOff x="380852" y="4004929"/>
            <a:chExt cx="994404" cy="588587"/>
          </a:xfrm>
        </p:grpSpPr>
        <p:grpSp>
          <p:nvGrpSpPr>
            <p:cNvPr id="51" name="Group 50"/>
            <p:cNvGrpSpPr/>
            <p:nvPr/>
          </p:nvGrpSpPr>
          <p:grpSpPr>
            <a:xfrm>
              <a:off x="380852" y="4004929"/>
              <a:ext cx="852854" cy="409892"/>
              <a:chOff x="380852" y="5307946"/>
              <a:chExt cx="852854" cy="409892"/>
            </a:xfrm>
          </p:grpSpPr>
          <p:cxnSp>
            <p:nvCxnSpPr>
              <p:cNvPr id="53" name="Straight Arrow Connector 52"/>
              <p:cNvCxnSpPr/>
              <p:nvPr/>
            </p:nvCxnSpPr>
            <p:spPr>
              <a:xfrm>
                <a:off x="380852" y="5717838"/>
                <a:ext cx="852854" cy="0"/>
              </a:xfrm>
              <a:prstGeom prst="straightConnector1">
                <a:avLst/>
              </a:prstGeom>
              <a:ln w="76200" cmpd="sng">
                <a:solidFill>
                  <a:srgbClr val="00B050"/>
                </a:solidFill>
                <a:tailEnd type="triangle" w="med" len="lg"/>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39159" y="5307946"/>
                <a:ext cx="647425" cy="325980"/>
              </a:xfrm>
              <a:prstGeom prst="rect">
                <a:avLst/>
              </a:prstGeom>
              <a:noFill/>
            </p:spPr>
            <p:txBody>
              <a:bodyPr wrap="none" lIns="0" tIns="0" rIns="0" bIns="0" rtlCol="0">
                <a:spAutoFit/>
              </a:bodyPr>
              <a:lstStyle/>
              <a:p>
                <a:pPr>
                  <a:lnSpc>
                    <a:spcPct val="90000"/>
                  </a:lnSpc>
                </a:pPr>
                <a:r>
                  <a:rPr lang="en-US" sz="2353" b="1" spc="-70" dirty="0">
                    <a:solidFill>
                      <a:srgbClr val="00B050"/>
                    </a:solidFill>
                    <a:latin typeface="Segoe UI Light" pitchFamily="34" charset="0"/>
                  </a:rPr>
                  <a:t>HTTP</a:t>
                </a:r>
              </a:p>
            </p:txBody>
          </p:sp>
        </p:grpSp>
        <p:sp>
          <p:nvSpPr>
            <p:cNvPr id="52" name="Oval 51"/>
            <p:cNvSpPr/>
            <p:nvPr/>
          </p:nvSpPr>
          <p:spPr bwMode="auto">
            <a:xfrm>
              <a:off x="1236855" y="4236125"/>
              <a:ext cx="138401" cy="3573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endParaRPr lang="en-US" sz="2157" spc="-1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63" name="Flowchart: Magnetic Disk 62"/>
          <p:cNvSpPr/>
          <p:nvPr/>
        </p:nvSpPr>
        <p:spPr bwMode="auto">
          <a:xfrm>
            <a:off x="9198091" y="1548529"/>
            <a:ext cx="917074" cy="732049"/>
          </a:xfrm>
          <a:prstGeom prst="flowChartMagneticDisk">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r>
              <a:rPr lang="en-US" sz="1765" spc="-100" dirty="0">
                <a:gradFill>
                  <a:gsLst>
                    <a:gs pos="0">
                      <a:srgbClr val="FFFFFF"/>
                    </a:gs>
                    <a:gs pos="100000">
                      <a:srgbClr val="FFFFFF"/>
                    </a:gs>
                  </a:gsLst>
                  <a:lin ang="5400000" scaled="0"/>
                </a:gradFill>
                <a:ea typeface="Segoe UI" pitchFamily="34" charset="0"/>
                <a:cs typeface="Segoe UI" pitchFamily="34" charset="0"/>
              </a:rPr>
              <a:t>Site DB</a:t>
            </a:r>
          </a:p>
        </p:txBody>
      </p:sp>
      <p:sp>
        <p:nvSpPr>
          <p:cNvPr id="64" name="Flowchart: Magnetic Disk 63"/>
          <p:cNvSpPr/>
          <p:nvPr/>
        </p:nvSpPr>
        <p:spPr bwMode="auto">
          <a:xfrm>
            <a:off x="10242125" y="1548530"/>
            <a:ext cx="884389" cy="705958"/>
          </a:xfrm>
          <a:prstGeom prst="flowChartMagneticDisk">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r>
              <a:rPr lang="en-US" sz="1765" spc="-100" dirty="0">
                <a:gradFill>
                  <a:gsLst>
                    <a:gs pos="0">
                      <a:srgbClr val="FFFFFF"/>
                    </a:gs>
                    <a:gs pos="100000">
                      <a:srgbClr val="FFFFFF"/>
                    </a:gs>
                  </a:gsLst>
                  <a:lin ang="5400000" scaled="0"/>
                </a:gradFill>
                <a:ea typeface="Segoe UI" pitchFamily="34" charset="0"/>
                <a:cs typeface="Segoe UI" pitchFamily="34" charset="0"/>
              </a:rPr>
              <a:t>Site DB</a:t>
            </a:r>
          </a:p>
        </p:txBody>
      </p:sp>
      <p:sp>
        <p:nvSpPr>
          <p:cNvPr id="65" name="Flowchart: Magnetic Disk 64"/>
          <p:cNvSpPr/>
          <p:nvPr/>
        </p:nvSpPr>
        <p:spPr bwMode="auto">
          <a:xfrm>
            <a:off x="11258053" y="1548530"/>
            <a:ext cx="884389" cy="705958"/>
          </a:xfrm>
          <a:prstGeom prst="flowChartMagneticDisk">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r>
              <a:rPr lang="en-US" sz="1765" spc="-100" dirty="0">
                <a:gradFill>
                  <a:gsLst>
                    <a:gs pos="0">
                      <a:srgbClr val="FFFFFF"/>
                    </a:gs>
                    <a:gs pos="100000">
                      <a:srgbClr val="FFFFFF"/>
                    </a:gs>
                  </a:gsLst>
                  <a:lin ang="5400000" scaled="0"/>
                </a:gradFill>
                <a:ea typeface="Segoe UI" pitchFamily="34" charset="0"/>
                <a:cs typeface="Segoe UI" pitchFamily="34" charset="0"/>
              </a:rPr>
              <a:t>Site DB</a:t>
            </a:r>
          </a:p>
        </p:txBody>
      </p:sp>
      <p:sp>
        <p:nvSpPr>
          <p:cNvPr id="60" name="Rectangle 59"/>
          <p:cNvSpPr/>
          <p:nvPr/>
        </p:nvSpPr>
        <p:spPr bwMode="auto">
          <a:xfrm>
            <a:off x="6610609" y="1699266"/>
            <a:ext cx="1530741" cy="1677971"/>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17" tIns="91417" rIns="91417" bIns="91417" numCol="1" spcCol="0" rtlCol="0" fromWordArt="0" anchor="ctr" anchorCtr="0" forceAA="0" compatLnSpc="1">
            <a:prstTxWarp prst="textNoShape">
              <a:avLst/>
            </a:prstTxWarp>
            <a:noAutofit/>
          </a:bodyPr>
          <a:lstStyle/>
          <a:p>
            <a:pPr algn="ctr" defTabSz="913835" fontAlgn="base">
              <a:lnSpc>
                <a:spcPct val="90000"/>
              </a:lnSpc>
              <a:spcBef>
                <a:spcPct val="0"/>
              </a:spcBef>
              <a:spcAft>
                <a:spcPct val="0"/>
              </a:spcAft>
            </a:pPr>
            <a:r>
              <a:rPr lang="en-US" sz="2157" spc="-100" dirty="0" err="1">
                <a:solidFill>
                  <a:srgbClr val="000000"/>
                </a:solidFill>
                <a:effectLst>
                  <a:outerShdw blurRad="38100" dist="38100" dir="2700000" algn="tl">
                    <a:srgbClr val="000000">
                      <a:alpha val="43137"/>
                    </a:srgbClr>
                  </a:outerShdw>
                </a:effectLst>
                <a:ea typeface="Segoe UI" pitchFamily="34" charset="0"/>
                <a:cs typeface="Segoe UI" pitchFamily="34" charset="0"/>
              </a:rPr>
              <a:t>WebWorker</a:t>
            </a:r>
            <a:endParaRPr lang="en-US" sz="2157" spc="-100" dirty="0">
              <a:solidFill>
                <a:srgbClr val="000000"/>
              </a:solidFill>
              <a:effectLst>
                <a:outerShdw blurRad="38100" dist="38100" dir="2700000" algn="tl">
                  <a:srgbClr val="000000">
                    <a:alpha val="43137"/>
                  </a:srgbClr>
                </a:outerShdw>
              </a:effectLst>
              <a:ea typeface="Segoe UI" pitchFamily="34" charset="0"/>
              <a:cs typeface="Segoe UI" pitchFamily="34" charset="0"/>
            </a:endParaRPr>
          </a:p>
        </p:txBody>
      </p:sp>
      <p:sp>
        <p:nvSpPr>
          <p:cNvPr id="59" name="Rectangle 58"/>
          <p:cNvSpPr/>
          <p:nvPr/>
        </p:nvSpPr>
        <p:spPr bwMode="auto">
          <a:xfrm>
            <a:off x="6482028" y="1554777"/>
            <a:ext cx="1530741" cy="1677971"/>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17" tIns="91417" rIns="91417" bIns="91417" numCol="1" spcCol="0" rtlCol="0" fromWordArt="0" anchor="ctr" anchorCtr="0" forceAA="0" compatLnSpc="1">
            <a:prstTxWarp prst="textNoShape">
              <a:avLst/>
            </a:prstTxWarp>
            <a:noAutofit/>
          </a:bodyPr>
          <a:lstStyle/>
          <a:p>
            <a:pPr algn="ctr" defTabSz="913835" fontAlgn="base">
              <a:lnSpc>
                <a:spcPct val="90000"/>
              </a:lnSpc>
              <a:spcBef>
                <a:spcPct val="0"/>
              </a:spcBef>
              <a:spcAft>
                <a:spcPct val="0"/>
              </a:spcAft>
            </a:pPr>
            <a:r>
              <a:rPr lang="en-US" sz="2157" spc="-100" dirty="0" err="1">
                <a:solidFill>
                  <a:srgbClr val="000000"/>
                </a:solidFill>
                <a:effectLst>
                  <a:outerShdw blurRad="38100" dist="38100" dir="2700000" algn="tl">
                    <a:srgbClr val="000000">
                      <a:alpha val="43137"/>
                    </a:srgbClr>
                  </a:outerShdw>
                </a:effectLst>
                <a:ea typeface="Segoe UI" pitchFamily="34" charset="0"/>
                <a:cs typeface="Segoe UI" pitchFamily="34" charset="0"/>
              </a:rPr>
              <a:t>WebWorker</a:t>
            </a:r>
            <a:endParaRPr lang="en-US" sz="2157" spc="-100" dirty="0">
              <a:solidFill>
                <a:srgbClr val="000000"/>
              </a:solidFill>
              <a:effectLst>
                <a:outerShdw blurRad="38100" dist="38100" dir="2700000" algn="tl">
                  <a:srgbClr val="000000">
                    <a:alpha val="43137"/>
                  </a:srgbClr>
                </a:outerShdw>
              </a:effectLst>
              <a:ea typeface="Segoe UI" pitchFamily="34" charset="0"/>
              <a:cs typeface="Segoe UI" pitchFamily="34" charset="0"/>
            </a:endParaRPr>
          </a:p>
        </p:txBody>
      </p:sp>
      <p:sp>
        <p:nvSpPr>
          <p:cNvPr id="58" name="Rectangle 57"/>
          <p:cNvSpPr/>
          <p:nvPr/>
        </p:nvSpPr>
        <p:spPr bwMode="auto">
          <a:xfrm>
            <a:off x="6353447" y="1410289"/>
            <a:ext cx="1530741" cy="1677971"/>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17" tIns="91417" rIns="91417" bIns="91417" numCol="1" spcCol="0" rtlCol="0" fromWordArt="0" anchor="ctr" anchorCtr="0" forceAA="0" compatLnSpc="1">
            <a:prstTxWarp prst="textNoShape">
              <a:avLst/>
            </a:prstTxWarp>
            <a:noAutofit/>
          </a:bodyPr>
          <a:lstStyle/>
          <a:p>
            <a:pPr algn="ctr" defTabSz="913835" fontAlgn="base">
              <a:lnSpc>
                <a:spcPct val="90000"/>
              </a:lnSpc>
              <a:spcBef>
                <a:spcPct val="0"/>
              </a:spcBef>
              <a:spcAft>
                <a:spcPct val="0"/>
              </a:spcAft>
            </a:pPr>
            <a:r>
              <a:rPr lang="en-US" sz="2157" spc="-100" dirty="0" err="1">
                <a:solidFill>
                  <a:srgbClr val="000000"/>
                </a:solidFill>
                <a:effectLst>
                  <a:outerShdw blurRad="38100" dist="38100" dir="2700000" algn="tl">
                    <a:srgbClr val="000000">
                      <a:alpha val="43137"/>
                    </a:srgbClr>
                  </a:outerShdw>
                </a:effectLst>
                <a:ea typeface="Segoe UI" pitchFamily="34" charset="0"/>
                <a:cs typeface="Segoe UI" pitchFamily="34" charset="0"/>
              </a:rPr>
              <a:t>WebWorker</a:t>
            </a:r>
            <a:endParaRPr lang="en-US" sz="2157" spc="-100" dirty="0">
              <a:solidFill>
                <a:srgbClr val="000000"/>
              </a:solidFill>
              <a:effectLst>
                <a:outerShdw blurRad="38100" dist="38100" dir="2700000" algn="tl">
                  <a:srgbClr val="000000">
                    <a:alpha val="43137"/>
                  </a:srgbClr>
                </a:outerShdw>
              </a:effectLst>
              <a:ea typeface="Segoe UI" pitchFamily="34" charset="0"/>
              <a:cs typeface="Segoe UI" pitchFamily="34" charset="0"/>
            </a:endParaRPr>
          </a:p>
        </p:txBody>
      </p:sp>
      <p:sp>
        <p:nvSpPr>
          <p:cNvPr id="5" name="Rectangle 4"/>
          <p:cNvSpPr/>
          <p:nvPr/>
        </p:nvSpPr>
        <p:spPr bwMode="auto">
          <a:xfrm>
            <a:off x="1365491" y="1213441"/>
            <a:ext cx="902273" cy="5203642"/>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7" tIns="91417" rIns="91417" bIns="91417" numCol="1" spcCol="0" rtlCol="0" fromWordArt="0" anchor="ctr" anchorCtr="0" forceAA="0" compatLnSpc="1">
            <a:prstTxWarp prst="textNoShape">
              <a:avLst/>
            </a:prstTxWarp>
            <a:noAutofit/>
          </a:bodyPr>
          <a:lstStyle/>
          <a:p>
            <a:pPr algn="ctr" defTabSz="913835" fontAlgn="base">
              <a:lnSpc>
                <a:spcPct val="90000"/>
              </a:lnSpc>
              <a:spcBef>
                <a:spcPct val="0"/>
              </a:spcBef>
              <a:spcAft>
                <a:spcPct val="0"/>
              </a:spcAft>
            </a:pPr>
            <a:r>
              <a:rPr lang="en-US" sz="2157" spc="-100" dirty="0">
                <a:gradFill>
                  <a:gsLst>
                    <a:gs pos="0">
                      <a:srgbClr val="FFFFFF"/>
                    </a:gs>
                    <a:gs pos="100000">
                      <a:srgbClr val="FFFFFF"/>
                    </a:gs>
                  </a:gsLst>
                  <a:lin ang="5400000" scaled="0"/>
                </a:gradFill>
                <a:ea typeface="Segoe UI" pitchFamily="34" charset="0"/>
                <a:cs typeface="Segoe UI" pitchFamily="34" charset="0"/>
              </a:rPr>
              <a:t>Azure LB</a:t>
            </a:r>
          </a:p>
        </p:txBody>
      </p:sp>
      <p:sp>
        <p:nvSpPr>
          <p:cNvPr id="8" name="Flowchart: Magnetic Disk 7"/>
          <p:cNvSpPr/>
          <p:nvPr/>
        </p:nvSpPr>
        <p:spPr bwMode="auto">
          <a:xfrm>
            <a:off x="4712516" y="3471909"/>
            <a:ext cx="1203030" cy="1082450"/>
          </a:xfrm>
          <a:prstGeom prst="flowChartMagneticDisk">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r>
              <a:rPr lang="en-US" sz="1568" spc="-100" dirty="0">
                <a:gradFill>
                  <a:gsLst>
                    <a:gs pos="0">
                      <a:srgbClr val="FFFFFF"/>
                    </a:gs>
                    <a:gs pos="100000">
                      <a:srgbClr val="FFFFFF"/>
                    </a:gs>
                  </a:gsLst>
                  <a:lin ang="5400000" scaled="0"/>
                </a:gradFill>
                <a:ea typeface="Segoe UI" pitchFamily="34" charset="0"/>
                <a:cs typeface="Segoe UI" pitchFamily="34" charset="0"/>
              </a:rPr>
              <a:t>Runtime DB</a:t>
            </a:r>
          </a:p>
          <a:p>
            <a:pPr algn="ctr" defTabSz="913835" fontAlgn="base">
              <a:lnSpc>
                <a:spcPct val="90000"/>
              </a:lnSpc>
              <a:spcBef>
                <a:spcPct val="0"/>
              </a:spcBef>
              <a:spcAft>
                <a:spcPct val="0"/>
              </a:spcAft>
            </a:pPr>
            <a:r>
              <a:rPr lang="en-US" sz="1568" spc="-100" dirty="0">
                <a:gradFill>
                  <a:gsLst>
                    <a:gs pos="0">
                      <a:srgbClr val="FFFFFF"/>
                    </a:gs>
                    <a:gs pos="100000">
                      <a:srgbClr val="FFFFFF"/>
                    </a:gs>
                  </a:gsLst>
                  <a:lin ang="5400000" scaled="0"/>
                </a:gradFill>
                <a:ea typeface="Segoe UI" pitchFamily="34" charset="0"/>
                <a:cs typeface="Segoe UI" pitchFamily="34" charset="0"/>
              </a:rPr>
              <a:t>Metering DB</a:t>
            </a:r>
          </a:p>
        </p:txBody>
      </p:sp>
      <p:sp>
        <p:nvSpPr>
          <p:cNvPr id="9" name="TextBox 8"/>
          <p:cNvSpPr txBox="1"/>
          <p:nvPr/>
        </p:nvSpPr>
        <p:spPr>
          <a:xfrm>
            <a:off x="4832819" y="4613917"/>
            <a:ext cx="1033040" cy="271549"/>
          </a:xfrm>
          <a:prstGeom prst="rect">
            <a:avLst/>
          </a:prstGeom>
          <a:noFill/>
        </p:spPr>
        <p:txBody>
          <a:bodyPr wrap="none" lIns="0" tIns="0" rIns="0" bIns="0" rtlCol="0">
            <a:spAutoFit/>
          </a:bodyPr>
          <a:lstStyle/>
          <a:p>
            <a:pPr>
              <a:lnSpc>
                <a:spcPct val="90000"/>
              </a:lnSpc>
            </a:pPr>
            <a:r>
              <a:rPr lang="en-US" sz="1961" spc="-70" dirty="0">
                <a:solidFill>
                  <a:srgbClr val="000000"/>
                </a:solidFill>
                <a:latin typeface="Segoe UI Light" pitchFamily="34" charset="0"/>
              </a:rPr>
              <a:t>SQL Azure</a:t>
            </a:r>
          </a:p>
        </p:txBody>
      </p:sp>
      <p:sp>
        <p:nvSpPr>
          <p:cNvPr id="26" name="Flowchart: Magnetic Disk 25"/>
          <p:cNvSpPr/>
          <p:nvPr/>
        </p:nvSpPr>
        <p:spPr bwMode="auto">
          <a:xfrm>
            <a:off x="9385300" y="4921542"/>
            <a:ext cx="515046" cy="423831"/>
          </a:xfrm>
          <a:prstGeom prst="flowChartMagneticDisk">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endParaRPr lang="en-US" sz="2157" spc="-100" dirty="0">
              <a:gradFill>
                <a:gsLst>
                  <a:gs pos="0">
                    <a:srgbClr val="FFFFFF"/>
                  </a:gs>
                  <a:gs pos="100000">
                    <a:srgbClr val="FFFFFF"/>
                  </a:gs>
                </a:gsLst>
                <a:lin ang="5400000" scaled="0"/>
              </a:gradFill>
              <a:ea typeface="Segoe UI" pitchFamily="34" charset="0"/>
              <a:cs typeface="Segoe UI" pitchFamily="34" charset="0"/>
            </a:endParaRPr>
          </a:p>
        </p:txBody>
      </p:sp>
      <p:sp>
        <p:nvSpPr>
          <p:cNvPr id="81" name="Flowchart: Magnetic Disk 80"/>
          <p:cNvSpPr/>
          <p:nvPr/>
        </p:nvSpPr>
        <p:spPr bwMode="auto">
          <a:xfrm>
            <a:off x="9953038" y="4917306"/>
            <a:ext cx="515046" cy="423831"/>
          </a:xfrm>
          <a:prstGeom prst="flowChartMagneticDisk">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endParaRPr lang="en-US" sz="2157" spc="-100" dirty="0">
              <a:gradFill>
                <a:gsLst>
                  <a:gs pos="0">
                    <a:srgbClr val="FFFFFF"/>
                  </a:gs>
                  <a:gs pos="100000">
                    <a:srgbClr val="FFFFFF"/>
                  </a:gs>
                </a:gsLst>
                <a:lin ang="5400000" scaled="0"/>
              </a:gradFill>
              <a:ea typeface="Segoe UI" pitchFamily="34" charset="0"/>
              <a:cs typeface="Segoe UI" pitchFamily="34" charset="0"/>
            </a:endParaRPr>
          </a:p>
        </p:txBody>
      </p:sp>
      <p:sp>
        <p:nvSpPr>
          <p:cNvPr id="82" name="Flowchart: Magnetic Disk 81"/>
          <p:cNvSpPr/>
          <p:nvPr/>
        </p:nvSpPr>
        <p:spPr bwMode="auto">
          <a:xfrm>
            <a:off x="10520777" y="4911294"/>
            <a:ext cx="515046" cy="423831"/>
          </a:xfrm>
          <a:prstGeom prst="flowChartMagneticDisk">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endParaRPr lang="en-US" sz="2157" spc="-100" dirty="0">
              <a:gradFill>
                <a:gsLst>
                  <a:gs pos="0">
                    <a:srgbClr val="FFFFFF"/>
                  </a:gs>
                  <a:gs pos="100000">
                    <a:srgbClr val="FFFFFF"/>
                  </a:gs>
                </a:gsLst>
                <a:lin ang="5400000" scaled="0"/>
              </a:gradFill>
              <a:ea typeface="Segoe UI" pitchFamily="34" charset="0"/>
              <a:cs typeface="Segoe UI" pitchFamily="34" charset="0"/>
            </a:endParaRPr>
          </a:p>
        </p:txBody>
      </p:sp>
      <p:sp>
        <p:nvSpPr>
          <p:cNvPr id="83" name="Flowchart: Magnetic Disk 82"/>
          <p:cNvSpPr/>
          <p:nvPr/>
        </p:nvSpPr>
        <p:spPr bwMode="auto">
          <a:xfrm>
            <a:off x="11088516" y="4901519"/>
            <a:ext cx="515046" cy="423831"/>
          </a:xfrm>
          <a:prstGeom prst="flowChartMagneticDisk">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endParaRPr lang="en-US" sz="2157" spc="-100" dirty="0">
              <a:gradFill>
                <a:gsLst>
                  <a:gs pos="0">
                    <a:srgbClr val="FFFFFF"/>
                  </a:gs>
                  <a:gs pos="100000">
                    <a:srgbClr val="FFFFFF"/>
                  </a:gs>
                </a:gsLst>
                <a:lin ang="5400000" scaled="0"/>
              </a:gradFill>
              <a:ea typeface="Segoe UI" pitchFamily="34" charset="0"/>
              <a:cs typeface="Segoe UI" pitchFamily="34" charset="0"/>
            </a:endParaRPr>
          </a:p>
        </p:txBody>
      </p:sp>
      <p:sp>
        <p:nvSpPr>
          <p:cNvPr id="103" name="Flowchart: Magnetic Disk 102"/>
          <p:cNvSpPr/>
          <p:nvPr/>
        </p:nvSpPr>
        <p:spPr bwMode="auto">
          <a:xfrm>
            <a:off x="11656255" y="4904512"/>
            <a:ext cx="515046" cy="423831"/>
          </a:xfrm>
          <a:prstGeom prst="flowChartMagneticDisk">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endParaRPr lang="en-US" sz="2157" spc="-100" dirty="0">
              <a:gradFill>
                <a:gsLst>
                  <a:gs pos="0">
                    <a:srgbClr val="FFFFFF"/>
                  </a:gs>
                  <a:gs pos="100000">
                    <a:srgbClr val="FFFFFF"/>
                  </a:gs>
                </a:gsLst>
                <a:lin ang="5400000" scaled="0"/>
              </a:gradFill>
              <a:ea typeface="Segoe UI" pitchFamily="34" charset="0"/>
              <a:cs typeface="Segoe UI" pitchFamily="34" charset="0"/>
            </a:endParaRPr>
          </a:p>
        </p:txBody>
      </p:sp>
      <p:sp>
        <p:nvSpPr>
          <p:cNvPr id="119" name="Flowchart: Magnetic Disk 118"/>
          <p:cNvSpPr/>
          <p:nvPr/>
        </p:nvSpPr>
        <p:spPr bwMode="auto">
          <a:xfrm>
            <a:off x="9206179" y="5154972"/>
            <a:ext cx="515046" cy="423831"/>
          </a:xfrm>
          <a:prstGeom prst="flowChartMagneticDisk">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endParaRPr lang="en-US" sz="2157" spc="-100" dirty="0">
              <a:gradFill>
                <a:gsLst>
                  <a:gs pos="0">
                    <a:srgbClr val="FFFFFF"/>
                  </a:gs>
                  <a:gs pos="100000">
                    <a:srgbClr val="FFFFFF"/>
                  </a:gs>
                </a:gsLst>
                <a:lin ang="5400000" scaled="0"/>
              </a:gradFill>
              <a:ea typeface="Segoe UI" pitchFamily="34" charset="0"/>
              <a:cs typeface="Segoe UI" pitchFamily="34" charset="0"/>
            </a:endParaRPr>
          </a:p>
        </p:txBody>
      </p:sp>
      <p:sp>
        <p:nvSpPr>
          <p:cNvPr id="120" name="Flowchart: Magnetic Disk 119"/>
          <p:cNvSpPr/>
          <p:nvPr/>
        </p:nvSpPr>
        <p:spPr bwMode="auto">
          <a:xfrm>
            <a:off x="9773917" y="5150735"/>
            <a:ext cx="515046" cy="423831"/>
          </a:xfrm>
          <a:prstGeom prst="flowChartMagneticDisk">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endParaRPr lang="en-US" sz="2157" spc="-100" dirty="0">
              <a:gradFill>
                <a:gsLst>
                  <a:gs pos="0">
                    <a:srgbClr val="FFFFFF"/>
                  </a:gs>
                  <a:gs pos="100000">
                    <a:srgbClr val="FFFFFF"/>
                  </a:gs>
                </a:gsLst>
                <a:lin ang="5400000" scaled="0"/>
              </a:gradFill>
              <a:ea typeface="Segoe UI" pitchFamily="34" charset="0"/>
              <a:cs typeface="Segoe UI" pitchFamily="34" charset="0"/>
            </a:endParaRPr>
          </a:p>
        </p:txBody>
      </p:sp>
      <p:sp>
        <p:nvSpPr>
          <p:cNvPr id="121" name="Flowchart: Magnetic Disk 120"/>
          <p:cNvSpPr/>
          <p:nvPr/>
        </p:nvSpPr>
        <p:spPr bwMode="auto">
          <a:xfrm>
            <a:off x="10341656" y="5144724"/>
            <a:ext cx="515046" cy="423831"/>
          </a:xfrm>
          <a:prstGeom prst="flowChartMagneticDisk">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endParaRPr lang="en-US" sz="2157" spc="-100" dirty="0">
              <a:gradFill>
                <a:gsLst>
                  <a:gs pos="0">
                    <a:srgbClr val="FFFFFF"/>
                  </a:gs>
                  <a:gs pos="100000">
                    <a:srgbClr val="FFFFFF"/>
                  </a:gs>
                </a:gsLst>
                <a:lin ang="5400000" scaled="0"/>
              </a:gradFill>
              <a:ea typeface="Segoe UI" pitchFamily="34" charset="0"/>
              <a:cs typeface="Segoe UI" pitchFamily="34" charset="0"/>
            </a:endParaRPr>
          </a:p>
        </p:txBody>
      </p:sp>
      <p:sp>
        <p:nvSpPr>
          <p:cNvPr id="122" name="Flowchart: Magnetic Disk 121"/>
          <p:cNvSpPr/>
          <p:nvPr/>
        </p:nvSpPr>
        <p:spPr bwMode="auto">
          <a:xfrm>
            <a:off x="10909398" y="5134949"/>
            <a:ext cx="515046" cy="423831"/>
          </a:xfrm>
          <a:prstGeom prst="flowChartMagneticDisk">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endParaRPr lang="en-US" sz="2157" spc="-100" dirty="0">
              <a:gradFill>
                <a:gsLst>
                  <a:gs pos="0">
                    <a:srgbClr val="FFFFFF"/>
                  </a:gs>
                  <a:gs pos="100000">
                    <a:srgbClr val="FFFFFF"/>
                  </a:gs>
                </a:gsLst>
                <a:lin ang="5400000" scaled="0"/>
              </a:gradFill>
              <a:ea typeface="Segoe UI" pitchFamily="34" charset="0"/>
              <a:cs typeface="Segoe UI" pitchFamily="34" charset="0"/>
            </a:endParaRPr>
          </a:p>
        </p:txBody>
      </p:sp>
      <p:sp>
        <p:nvSpPr>
          <p:cNvPr id="123" name="Flowchart: Magnetic Disk 122"/>
          <p:cNvSpPr/>
          <p:nvPr/>
        </p:nvSpPr>
        <p:spPr bwMode="auto">
          <a:xfrm>
            <a:off x="11477138" y="5137941"/>
            <a:ext cx="515046" cy="423831"/>
          </a:xfrm>
          <a:prstGeom prst="flowChartMagneticDisk">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endParaRPr lang="en-US" sz="2157" spc="-100" dirty="0">
              <a:gradFill>
                <a:gsLst>
                  <a:gs pos="0">
                    <a:srgbClr val="FFFFFF"/>
                  </a:gs>
                  <a:gs pos="100000">
                    <a:srgbClr val="FFFFFF"/>
                  </a:gs>
                </a:gsLst>
                <a:lin ang="5400000" scaled="0"/>
              </a:gradFill>
              <a:ea typeface="Segoe UI" pitchFamily="34" charset="0"/>
              <a:cs typeface="Segoe UI" pitchFamily="34" charset="0"/>
            </a:endParaRPr>
          </a:p>
        </p:txBody>
      </p:sp>
      <p:sp>
        <p:nvSpPr>
          <p:cNvPr id="124" name="Flowchart: Magnetic Disk 123"/>
          <p:cNvSpPr/>
          <p:nvPr/>
        </p:nvSpPr>
        <p:spPr bwMode="auto">
          <a:xfrm>
            <a:off x="9027061" y="5406425"/>
            <a:ext cx="515046" cy="423831"/>
          </a:xfrm>
          <a:prstGeom prst="flowChartMagneticDisk">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endParaRPr lang="en-US" sz="2157" spc="-100" dirty="0">
              <a:gradFill>
                <a:gsLst>
                  <a:gs pos="0">
                    <a:srgbClr val="FFFFFF"/>
                  </a:gs>
                  <a:gs pos="100000">
                    <a:srgbClr val="FFFFFF"/>
                  </a:gs>
                </a:gsLst>
                <a:lin ang="5400000" scaled="0"/>
              </a:gradFill>
              <a:ea typeface="Segoe UI" pitchFamily="34" charset="0"/>
              <a:cs typeface="Segoe UI" pitchFamily="34" charset="0"/>
            </a:endParaRPr>
          </a:p>
        </p:txBody>
      </p:sp>
      <p:sp>
        <p:nvSpPr>
          <p:cNvPr id="125" name="Flowchart: Magnetic Disk 124"/>
          <p:cNvSpPr/>
          <p:nvPr/>
        </p:nvSpPr>
        <p:spPr bwMode="auto">
          <a:xfrm>
            <a:off x="9594800" y="5402188"/>
            <a:ext cx="515046" cy="423831"/>
          </a:xfrm>
          <a:prstGeom prst="flowChartMagneticDisk">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endParaRPr lang="en-US" sz="2157" spc="-100" dirty="0">
              <a:gradFill>
                <a:gsLst>
                  <a:gs pos="0">
                    <a:srgbClr val="FFFFFF"/>
                  </a:gs>
                  <a:gs pos="100000">
                    <a:srgbClr val="FFFFFF"/>
                  </a:gs>
                </a:gsLst>
                <a:lin ang="5400000" scaled="0"/>
              </a:gradFill>
              <a:ea typeface="Segoe UI" pitchFamily="34" charset="0"/>
              <a:cs typeface="Segoe UI" pitchFamily="34" charset="0"/>
            </a:endParaRPr>
          </a:p>
        </p:txBody>
      </p:sp>
      <p:sp>
        <p:nvSpPr>
          <p:cNvPr id="126" name="Flowchart: Magnetic Disk 125"/>
          <p:cNvSpPr/>
          <p:nvPr/>
        </p:nvSpPr>
        <p:spPr bwMode="auto">
          <a:xfrm>
            <a:off x="10162539" y="5396177"/>
            <a:ext cx="515046" cy="423831"/>
          </a:xfrm>
          <a:prstGeom prst="flowChartMagneticDisk">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endParaRPr lang="en-US" sz="2157" spc="-100" dirty="0">
              <a:gradFill>
                <a:gsLst>
                  <a:gs pos="0">
                    <a:srgbClr val="FFFFFF"/>
                  </a:gs>
                  <a:gs pos="100000">
                    <a:srgbClr val="FFFFFF"/>
                  </a:gs>
                </a:gsLst>
                <a:lin ang="5400000" scaled="0"/>
              </a:gradFill>
              <a:ea typeface="Segoe UI" pitchFamily="34" charset="0"/>
              <a:cs typeface="Segoe UI" pitchFamily="34" charset="0"/>
            </a:endParaRPr>
          </a:p>
        </p:txBody>
      </p:sp>
      <p:sp>
        <p:nvSpPr>
          <p:cNvPr id="127" name="Flowchart: Magnetic Disk 126"/>
          <p:cNvSpPr/>
          <p:nvPr/>
        </p:nvSpPr>
        <p:spPr bwMode="auto">
          <a:xfrm>
            <a:off x="10730277" y="5386402"/>
            <a:ext cx="515046" cy="423831"/>
          </a:xfrm>
          <a:prstGeom prst="flowChartMagneticDisk">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endParaRPr lang="en-US" sz="2157" spc="-100" dirty="0">
              <a:gradFill>
                <a:gsLst>
                  <a:gs pos="0">
                    <a:srgbClr val="FFFFFF"/>
                  </a:gs>
                  <a:gs pos="100000">
                    <a:srgbClr val="FFFFFF"/>
                  </a:gs>
                </a:gsLst>
                <a:lin ang="5400000" scaled="0"/>
              </a:gradFill>
              <a:ea typeface="Segoe UI" pitchFamily="34" charset="0"/>
              <a:cs typeface="Segoe UI" pitchFamily="34" charset="0"/>
            </a:endParaRPr>
          </a:p>
        </p:txBody>
      </p:sp>
      <p:sp>
        <p:nvSpPr>
          <p:cNvPr id="128" name="Flowchart: Magnetic Disk 127"/>
          <p:cNvSpPr/>
          <p:nvPr/>
        </p:nvSpPr>
        <p:spPr bwMode="auto">
          <a:xfrm>
            <a:off x="11298015" y="5389395"/>
            <a:ext cx="515046" cy="423831"/>
          </a:xfrm>
          <a:prstGeom prst="flowChartMagneticDisk">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endParaRPr lang="en-US" sz="2157" spc="-100" dirty="0">
              <a:gradFill>
                <a:gsLst>
                  <a:gs pos="0">
                    <a:srgbClr val="FFFFFF"/>
                  </a:gs>
                  <a:gs pos="100000">
                    <a:srgbClr val="FFFFFF"/>
                  </a:gs>
                </a:gsLst>
                <a:lin ang="5400000" scaled="0"/>
              </a:gradFill>
              <a:ea typeface="Segoe UI" pitchFamily="34" charset="0"/>
              <a:cs typeface="Segoe UI" pitchFamily="34" charset="0"/>
            </a:endParaRPr>
          </a:p>
        </p:txBody>
      </p:sp>
      <p:sp>
        <p:nvSpPr>
          <p:cNvPr id="129" name="Flowchart: Magnetic Disk 128"/>
          <p:cNvSpPr/>
          <p:nvPr/>
        </p:nvSpPr>
        <p:spPr bwMode="auto">
          <a:xfrm>
            <a:off x="8870254" y="5656169"/>
            <a:ext cx="515046" cy="423831"/>
          </a:xfrm>
          <a:prstGeom prst="flowChartMagneticDisk">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endParaRPr lang="en-US" sz="2157" spc="-100" dirty="0">
              <a:gradFill>
                <a:gsLst>
                  <a:gs pos="0">
                    <a:srgbClr val="FFFFFF"/>
                  </a:gs>
                  <a:gs pos="100000">
                    <a:srgbClr val="FFFFFF"/>
                  </a:gs>
                </a:gsLst>
                <a:lin ang="5400000" scaled="0"/>
              </a:gradFill>
              <a:ea typeface="Segoe UI" pitchFamily="34" charset="0"/>
              <a:cs typeface="Segoe UI" pitchFamily="34" charset="0"/>
            </a:endParaRPr>
          </a:p>
        </p:txBody>
      </p:sp>
      <p:sp>
        <p:nvSpPr>
          <p:cNvPr id="130" name="Flowchart: Magnetic Disk 129"/>
          <p:cNvSpPr/>
          <p:nvPr/>
        </p:nvSpPr>
        <p:spPr bwMode="auto">
          <a:xfrm>
            <a:off x="9437992" y="5651933"/>
            <a:ext cx="515046" cy="423831"/>
          </a:xfrm>
          <a:prstGeom prst="flowChartMagneticDisk">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endParaRPr lang="en-US" sz="2157" spc="-100" dirty="0">
              <a:gradFill>
                <a:gsLst>
                  <a:gs pos="0">
                    <a:srgbClr val="FFFFFF"/>
                  </a:gs>
                  <a:gs pos="100000">
                    <a:srgbClr val="FFFFFF"/>
                  </a:gs>
                </a:gsLst>
                <a:lin ang="5400000" scaled="0"/>
              </a:gradFill>
              <a:ea typeface="Segoe UI" pitchFamily="34" charset="0"/>
              <a:cs typeface="Segoe UI" pitchFamily="34" charset="0"/>
            </a:endParaRPr>
          </a:p>
        </p:txBody>
      </p:sp>
      <p:sp>
        <p:nvSpPr>
          <p:cNvPr id="131" name="Flowchart: Magnetic Disk 130"/>
          <p:cNvSpPr/>
          <p:nvPr/>
        </p:nvSpPr>
        <p:spPr bwMode="auto">
          <a:xfrm>
            <a:off x="10005731" y="5645922"/>
            <a:ext cx="515046" cy="423831"/>
          </a:xfrm>
          <a:prstGeom prst="flowChartMagneticDisk">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endParaRPr lang="en-US" sz="2157" spc="-100" dirty="0">
              <a:gradFill>
                <a:gsLst>
                  <a:gs pos="0">
                    <a:srgbClr val="FFFFFF"/>
                  </a:gs>
                  <a:gs pos="100000">
                    <a:srgbClr val="FFFFFF"/>
                  </a:gs>
                </a:gsLst>
                <a:lin ang="5400000" scaled="0"/>
              </a:gradFill>
              <a:ea typeface="Segoe UI" pitchFamily="34" charset="0"/>
              <a:cs typeface="Segoe UI" pitchFamily="34" charset="0"/>
            </a:endParaRPr>
          </a:p>
        </p:txBody>
      </p:sp>
      <p:sp>
        <p:nvSpPr>
          <p:cNvPr id="132" name="Flowchart: Magnetic Disk 131"/>
          <p:cNvSpPr/>
          <p:nvPr/>
        </p:nvSpPr>
        <p:spPr bwMode="auto">
          <a:xfrm>
            <a:off x="10573470" y="5636146"/>
            <a:ext cx="515046" cy="423831"/>
          </a:xfrm>
          <a:prstGeom prst="flowChartMagneticDisk">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endParaRPr lang="en-US" sz="2157" spc="-100" dirty="0">
              <a:gradFill>
                <a:gsLst>
                  <a:gs pos="0">
                    <a:srgbClr val="FFFFFF"/>
                  </a:gs>
                  <a:gs pos="100000">
                    <a:srgbClr val="FFFFFF"/>
                  </a:gs>
                </a:gsLst>
                <a:lin ang="5400000" scaled="0"/>
              </a:gradFill>
              <a:ea typeface="Segoe UI" pitchFamily="34" charset="0"/>
              <a:cs typeface="Segoe UI" pitchFamily="34" charset="0"/>
            </a:endParaRPr>
          </a:p>
        </p:txBody>
      </p:sp>
      <p:sp>
        <p:nvSpPr>
          <p:cNvPr id="133" name="Flowchart: Magnetic Disk 132"/>
          <p:cNvSpPr/>
          <p:nvPr/>
        </p:nvSpPr>
        <p:spPr bwMode="auto">
          <a:xfrm>
            <a:off x="11141209" y="5639139"/>
            <a:ext cx="515046" cy="423831"/>
          </a:xfrm>
          <a:prstGeom prst="flowChartMagneticDisk">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endParaRPr lang="en-US" sz="2157" spc="-100" dirty="0">
              <a:gradFill>
                <a:gsLst>
                  <a:gs pos="0">
                    <a:srgbClr val="FFFFFF"/>
                  </a:gs>
                  <a:gs pos="100000">
                    <a:srgbClr val="FFFFFF"/>
                  </a:gs>
                </a:gsLst>
                <a:lin ang="5400000" scaled="0"/>
              </a:gradFill>
              <a:ea typeface="Segoe UI" pitchFamily="34" charset="0"/>
              <a:cs typeface="Segoe UI" pitchFamily="34" charset="0"/>
            </a:endParaRPr>
          </a:p>
        </p:txBody>
      </p:sp>
      <p:sp>
        <p:nvSpPr>
          <p:cNvPr id="134" name="Flowchart: Magnetic Disk 133"/>
          <p:cNvSpPr/>
          <p:nvPr/>
        </p:nvSpPr>
        <p:spPr bwMode="auto">
          <a:xfrm>
            <a:off x="8691132" y="5933143"/>
            <a:ext cx="515046" cy="423831"/>
          </a:xfrm>
          <a:prstGeom prst="flowChartMagneticDisk">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endParaRPr lang="en-US" sz="2157" spc="-100" dirty="0">
              <a:gradFill>
                <a:gsLst>
                  <a:gs pos="0">
                    <a:srgbClr val="FFFFFF"/>
                  </a:gs>
                  <a:gs pos="100000">
                    <a:srgbClr val="FFFFFF"/>
                  </a:gs>
                </a:gsLst>
                <a:lin ang="5400000" scaled="0"/>
              </a:gradFill>
              <a:ea typeface="Segoe UI" pitchFamily="34" charset="0"/>
              <a:cs typeface="Segoe UI" pitchFamily="34" charset="0"/>
            </a:endParaRPr>
          </a:p>
        </p:txBody>
      </p:sp>
      <p:sp>
        <p:nvSpPr>
          <p:cNvPr id="135" name="Flowchart: Magnetic Disk 134"/>
          <p:cNvSpPr/>
          <p:nvPr/>
        </p:nvSpPr>
        <p:spPr bwMode="auto">
          <a:xfrm>
            <a:off x="9258871" y="5928907"/>
            <a:ext cx="515046" cy="423831"/>
          </a:xfrm>
          <a:prstGeom prst="flowChartMagneticDisk">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endParaRPr lang="en-US" sz="2157" spc="-100" dirty="0">
              <a:gradFill>
                <a:gsLst>
                  <a:gs pos="0">
                    <a:srgbClr val="FFFFFF"/>
                  </a:gs>
                  <a:gs pos="100000">
                    <a:srgbClr val="FFFFFF"/>
                  </a:gs>
                </a:gsLst>
                <a:lin ang="5400000" scaled="0"/>
              </a:gradFill>
              <a:ea typeface="Segoe UI" pitchFamily="34" charset="0"/>
              <a:cs typeface="Segoe UI" pitchFamily="34" charset="0"/>
            </a:endParaRPr>
          </a:p>
        </p:txBody>
      </p:sp>
      <p:sp>
        <p:nvSpPr>
          <p:cNvPr id="136" name="Flowchart: Magnetic Disk 135"/>
          <p:cNvSpPr/>
          <p:nvPr/>
        </p:nvSpPr>
        <p:spPr bwMode="auto">
          <a:xfrm>
            <a:off x="9826614" y="5922895"/>
            <a:ext cx="515046" cy="423831"/>
          </a:xfrm>
          <a:prstGeom prst="flowChartMagneticDisk">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endParaRPr lang="en-US" sz="2157" spc="-100" dirty="0">
              <a:gradFill>
                <a:gsLst>
                  <a:gs pos="0">
                    <a:srgbClr val="FFFFFF"/>
                  </a:gs>
                  <a:gs pos="100000">
                    <a:srgbClr val="FFFFFF"/>
                  </a:gs>
                </a:gsLst>
                <a:lin ang="5400000" scaled="0"/>
              </a:gradFill>
              <a:ea typeface="Segoe UI" pitchFamily="34" charset="0"/>
              <a:cs typeface="Segoe UI" pitchFamily="34" charset="0"/>
            </a:endParaRPr>
          </a:p>
        </p:txBody>
      </p:sp>
      <p:sp>
        <p:nvSpPr>
          <p:cNvPr id="137" name="Flowchart: Magnetic Disk 136"/>
          <p:cNvSpPr/>
          <p:nvPr/>
        </p:nvSpPr>
        <p:spPr bwMode="auto">
          <a:xfrm>
            <a:off x="10394352" y="5913120"/>
            <a:ext cx="515046" cy="423831"/>
          </a:xfrm>
          <a:prstGeom prst="flowChartMagneticDisk">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endParaRPr lang="en-US" sz="2157" spc="-100" dirty="0">
              <a:gradFill>
                <a:gsLst>
                  <a:gs pos="0">
                    <a:srgbClr val="FFFFFF"/>
                  </a:gs>
                  <a:gs pos="100000">
                    <a:srgbClr val="FFFFFF"/>
                  </a:gs>
                </a:gsLst>
                <a:lin ang="5400000" scaled="0"/>
              </a:gradFill>
              <a:ea typeface="Segoe UI" pitchFamily="34" charset="0"/>
              <a:cs typeface="Segoe UI" pitchFamily="34" charset="0"/>
            </a:endParaRPr>
          </a:p>
        </p:txBody>
      </p:sp>
      <p:sp>
        <p:nvSpPr>
          <p:cNvPr id="138" name="Flowchart: Magnetic Disk 137"/>
          <p:cNvSpPr/>
          <p:nvPr/>
        </p:nvSpPr>
        <p:spPr bwMode="auto">
          <a:xfrm>
            <a:off x="10962092" y="5916113"/>
            <a:ext cx="515046" cy="423831"/>
          </a:xfrm>
          <a:prstGeom prst="flowChartMagneticDisk">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endParaRPr lang="en-US" sz="2157" spc="-100" dirty="0">
              <a:gradFill>
                <a:gsLst>
                  <a:gs pos="0">
                    <a:srgbClr val="FFFFFF"/>
                  </a:gs>
                  <a:gs pos="100000">
                    <a:srgbClr val="FFFFFF"/>
                  </a:gs>
                </a:gsLst>
                <a:lin ang="5400000" scaled="0"/>
              </a:gradFill>
              <a:ea typeface="Segoe UI" pitchFamily="34" charset="0"/>
              <a:cs typeface="Segoe UI" pitchFamily="34" charset="0"/>
            </a:endParaRPr>
          </a:p>
        </p:txBody>
      </p:sp>
      <p:sp>
        <p:nvSpPr>
          <p:cNvPr id="139" name="TextBox 138"/>
          <p:cNvSpPr txBox="1"/>
          <p:nvPr/>
        </p:nvSpPr>
        <p:spPr>
          <a:xfrm>
            <a:off x="9900347" y="4545052"/>
            <a:ext cx="1561874" cy="393752"/>
          </a:xfrm>
          <a:prstGeom prst="rect">
            <a:avLst/>
          </a:prstGeom>
          <a:noFill/>
        </p:spPr>
        <p:txBody>
          <a:bodyPr wrap="none" lIns="0" tIns="0" rIns="0" bIns="0" rtlCol="0">
            <a:spAutoFit/>
          </a:bodyPr>
          <a:lstStyle/>
          <a:p>
            <a:pPr>
              <a:lnSpc>
                <a:spcPct val="90000"/>
              </a:lnSpc>
            </a:pPr>
            <a:r>
              <a:rPr lang="en-US" sz="2843" spc="-70" dirty="0">
                <a:solidFill>
                  <a:srgbClr val="000000"/>
                </a:solidFill>
                <a:latin typeface="Segoe UI Light" pitchFamily="34" charset="0"/>
              </a:rPr>
              <a:t>VHD blobs</a:t>
            </a:r>
          </a:p>
        </p:txBody>
      </p:sp>
      <p:sp>
        <p:nvSpPr>
          <p:cNvPr id="43" name="Flowchart: Magnetic Disk 42"/>
          <p:cNvSpPr/>
          <p:nvPr/>
        </p:nvSpPr>
        <p:spPr bwMode="auto">
          <a:xfrm>
            <a:off x="8923125" y="2060988"/>
            <a:ext cx="917074" cy="732049"/>
          </a:xfrm>
          <a:prstGeom prst="flowChartMagneticDisk">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r>
              <a:rPr lang="en-US" sz="1765" spc="-100" dirty="0">
                <a:gradFill>
                  <a:gsLst>
                    <a:gs pos="0">
                      <a:srgbClr val="FFFFFF"/>
                    </a:gs>
                    <a:gs pos="100000">
                      <a:srgbClr val="FFFFFF"/>
                    </a:gs>
                  </a:gsLst>
                  <a:lin ang="5400000" scaled="0"/>
                </a:gradFill>
                <a:ea typeface="Segoe UI" pitchFamily="34" charset="0"/>
                <a:cs typeface="Segoe UI" pitchFamily="34" charset="0"/>
              </a:rPr>
              <a:t>Site DB</a:t>
            </a:r>
          </a:p>
        </p:txBody>
      </p:sp>
      <p:sp>
        <p:nvSpPr>
          <p:cNvPr id="44" name="TextBox 43"/>
          <p:cNvSpPr txBox="1"/>
          <p:nvPr/>
        </p:nvSpPr>
        <p:spPr>
          <a:xfrm>
            <a:off x="9770836" y="2860628"/>
            <a:ext cx="1254895" cy="325858"/>
          </a:xfrm>
          <a:prstGeom prst="rect">
            <a:avLst/>
          </a:prstGeom>
          <a:noFill/>
        </p:spPr>
        <p:txBody>
          <a:bodyPr wrap="none" lIns="0" tIns="0" rIns="0" bIns="0" rtlCol="0">
            <a:spAutoFit/>
          </a:bodyPr>
          <a:lstStyle/>
          <a:p>
            <a:pPr>
              <a:lnSpc>
                <a:spcPct val="90000"/>
              </a:lnSpc>
            </a:pPr>
            <a:r>
              <a:rPr lang="en-US" sz="2353" spc="-70" dirty="0">
                <a:solidFill>
                  <a:srgbClr val="000000"/>
                </a:solidFill>
                <a:latin typeface="Segoe UI Light" pitchFamily="34" charset="0"/>
              </a:rPr>
              <a:t>SQL Azure</a:t>
            </a:r>
          </a:p>
        </p:txBody>
      </p:sp>
      <p:sp>
        <p:nvSpPr>
          <p:cNvPr id="45" name="Rectangle 44"/>
          <p:cNvSpPr/>
          <p:nvPr/>
        </p:nvSpPr>
        <p:spPr bwMode="auto">
          <a:xfrm>
            <a:off x="2941169" y="1213437"/>
            <a:ext cx="1530741" cy="91405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17" tIns="91417" rIns="91417" bIns="91417" numCol="1" spcCol="0" rtlCol="0" fromWordArt="0" anchor="ctr" anchorCtr="0" forceAA="0" compatLnSpc="1">
            <a:prstTxWarp prst="textNoShape">
              <a:avLst/>
            </a:prstTxWarp>
            <a:noAutofit/>
          </a:bodyPr>
          <a:lstStyle/>
          <a:p>
            <a:pPr algn="ctr" defTabSz="913835" fontAlgn="base">
              <a:lnSpc>
                <a:spcPct val="90000"/>
              </a:lnSpc>
              <a:spcBef>
                <a:spcPct val="0"/>
              </a:spcBef>
              <a:spcAft>
                <a:spcPct val="0"/>
              </a:spcAft>
            </a:pPr>
            <a:r>
              <a:rPr lang="en-US" sz="1961" spc="-100" dirty="0">
                <a:solidFill>
                  <a:srgbClr val="000000"/>
                </a:solidFill>
                <a:effectLst>
                  <a:outerShdw blurRad="38100" dist="38100" dir="2700000" algn="tl">
                    <a:srgbClr val="000000">
                      <a:alpha val="43137"/>
                    </a:srgbClr>
                  </a:outerShdw>
                </a:effectLst>
                <a:ea typeface="Segoe UI" pitchFamily="34" charset="0"/>
                <a:cs typeface="Segoe UI" pitchFamily="34" charset="0"/>
              </a:rPr>
              <a:t>API endpoint</a:t>
            </a:r>
          </a:p>
        </p:txBody>
      </p:sp>
      <p:sp>
        <p:nvSpPr>
          <p:cNvPr id="46" name="Rectangle 45"/>
          <p:cNvSpPr/>
          <p:nvPr/>
        </p:nvSpPr>
        <p:spPr bwMode="auto">
          <a:xfrm>
            <a:off x="2941169" y="5386405"/>
            <a:ext cx="1530741" cy="91405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17" tIns="91417" rIns="91417" bIns="91417" numCol="1" spcCol="0" rtlCol="0" fromWordArt="0" anchor="ctr" anchorCtr="0" forceAA="0" compatLnSpc="1">
            <a:prstTxWarp prst="textNoShape">
              <a:avLst/>
            </a:prstTxWarp>
            <a:noAutofit/>
          </a:bodyPr>
          <a:lstStyle/>
          <a:p>
            <a:pPr algn="ctr" defTabSz="913835" fontAlgn="base">
              <a:lnSpc>
                <a:spcPct val="90000"/>
              </a:lnSpc>
              <a:spcBef>
                <a:spcPct val="0"/>
              </a:spcBef>
              <a:spcAft>
                <a:spcPct val="0"/>
              </a:spcAft>
            </a:pPr>
            <a:r>
              <a:rPr lang="en-US" sz="1961" spc="-100" dirty="0">
                <a:solidFill>
                  <a:srgbClr val="000000"/>
                </a:solidFill>
                <a:effectLst>
                  <a:outerShdw blurRad="38100" dist="38100" dir="2700000" algn="tl">
                    <a:srgbClr val="000000">
                      <a:alpha val="43137"/>
                    </a:srgbClr>
                  </a:outerShdw>
                </a:effectLst>
                <a:ea typeface="Segoe UI" pitchFamily="34" charset="0"/>
                <a:cs typeface="Segoe UI" pitchFamily="34" charset="0"/>
              </a:rPr>
              <a:t>Publish endpoint</a:t>
            </a:r>
          </a:p>
        </p:txBody>
      </p:sp>
      <p:sp>
        <p:nvSpPr>
          <p:cNvPr id="47" name="Rectangle 46"/>
          <p:cNvSpPr/>
          <p:nvPr/>
        </p:nvSpPr>
        <p:spPr bwMode="auto">
          <a:xfrm>
            <a:off x="6429956" y="5383631"/>
            <a:ext cx="1530741" cy="91405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17" tIns="91417" rIns="91417" bIns="91417" numCol="1" spcCol="0" rtlCol="0" fromWordArt="0" anchor="ctr" anchorCtr="0" forceAA="0" compatLnSpc="1">
            <a:prstTxWarp prst="textNoShape">
              <a:avLst/>
            </a:prstTxWarp>
            <a:noAutofit/>
          </a:bodyPr>
          <a:lstStyle/>
          <a:p>
            <a:pPr algn="ctr" defTabSz="913835" fontAlgn="base">
              <a:lnSpc>
                <a:spcPct val="90000"/>
              </a:lnSpc>
              <a:spcBef>
                <a:spcPct val="0"/>
              </a:spcBef>
              <a:spcAft>
                <a:spcPct val="0"/>
              </a:spcAft>
            </a:pPr>
            <a:r>
              <a:rPr lang="en-US" sz="1961" spc="-100" dirty="0">
                <a:solidFill>
                  <a:srgbClr val="000000"/>
                </a:solidFill>
                <a:effectLst>
                  <a:outerShdw blurRad="38100" dist="38100" dir="2700000" algn="tl">
                    <a:srgbClr val="000000">
                      <a:alpha val="43137"/>
                    </a:srgbClr>
                  </a:outerShdw>
                </a:effectLst>
                <a:ea typeface="Segoe UI" pitchFamily="34" charset="0"/>
                <a:cs typeface="Segoe UI" pitchFamily="34" charset="0"/>
              </a:rPr>
              <a:t>File Server</a:t>
            </a:r>
          </a:p>
        </p:txBody>
      </p:sp>
      <p:sp>
        <p:nvSpPr>
          <p:cNvPr id="61" name="Flowchart: Magnetic Disk 60"/>
          <p:cNvSpPr/>
          <p:nvPr/>
        </p:nvSpPr>
        <p:spPr bwMode="auto">
          <a:xfrm>
            <a:off x="9967159" y="2060989"/>
            <a:ext cx="884389" cy="705958"/>
          </a:xfrm>
          <a:prstGeom prst="flowChartMagneticDisk">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r>
              <a:rPr lang="en-US" sz="1765" spc="-100" dirty="0">
                <a:gradFill>
                  <a:gsLst>
                    <a:gs pos="0">
                      <a:srgbClr val="FFFFFF"/>
                    </a:gs>
                    <a:gs pos="100000">
                      <a:srgbClr val="FFFFFF"/>
                    </a:gs>
                  </a:gsLst>
                  <a:lin ang="5400000" scaled="0"/>
                </a:gradFill>
                <a:ea typeface="Segoe UI" pitchFamily="34" charset="0"/>
                <a:cs typeface="Segoe UI" pitchFamily="34" charset="0"/>
              </a:rPr>
              <a:t>Site DB</a:t>
            </a:r>
          </a:p>
        </p:txBody>
      </p:sp>
      <p:sp>
        <p:nvSpPr>
          <p:cNvPr id="62" name="Flowchart: Magnetic Disk 61"/>
          <p:cNvSpPr/>
          <p:nvPr/>
        </p:nvSpPr>
        <p:spPr bwMode="auto">
          <a:xfrm>
            <a:off x="10983086" y="2060989"/>
            <a:ext cx="884389" cy="705958"/>
          </a:xfrm>
          <a:prstGeom prst="flowChartMagneticDisk">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r>
              <a:rPr lang="en-US" sz="1765" spc="-100" dirty="0">
                <a:gradFill>
                  <a:gsLst>
                    <a:gs pos="0">
                      <a:srgbClr val="FFFFFF"/>
                    </a:gs>
                    <a:gs pos="100000">
                      <a:srgbClr val="FFFFFF"/>
                    </a:gs>
                  </a:gsLst>
                  <a:lin ang="5400000" scaled="0"/>
                </a:gradFill>
                <a:ea typeface="Segoe UI" pitchFamily="34" charset="0"/>
                <a:cs typeface="Segoe UI" pitchFamily="34" charset="0"/>
              </a:rPr>
              <a:t>Site DB</a:t>
            </a:r>
          </a:p>
        </p:txBody>
      </p:sp>
      <p:sp>
        <p:nvSpPr>
          <p:cNvPr id="49" name="Title 3"/>
          <p:cNvSpPr>
            <a:spLocks noGrp="1"/>
          </p:cNvSpPr>
          <p:nvPr>
            <p:ph type="title"/>
          </p:nvPr>
        </p:nvSpPr>
        <p:spPr/>
        <p:txBody>
          <a:bodyPr/>
          <a:lstStyle/>
          <a:p>
            <a:r>
              <a:rPr lang="en-US" altLang="ja-JP" sz="4313" dirty="0"/>
              <a:t>Serving HTTP(s) Traffic – Active Site (‘hot’ site)</a:t>
            </a:r>
            <a:endParaRPr lang="en-US" sz="4313" dirty="0"/>
          </a:p>
        </p:txBody>
      </p:sp>
      <p:cxnSp>
        <p:nvCxnSpPr>
          <p:cNvPr id="71" name="Straight Arrow Connector 38"/>
          <p:cNvCxnSpPr/>
          <p:nvPr/>
        </p:nvCxnSpPr>
        <p:spPr>
          <a:xfrm flipV="1">
            <a:off x="2237592" y="2693374"/>
            <a:ext cx="703580" cy="28692"/>
          </a:xfrm>
          <a:prstGeom prst="straightConnector1">
            <a:avLst/>
          </a:prstGeom>
          <a:ln w="76200" cmpd="sng">
            <a:solidFill>
              <a:srgbClr val="00B05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V="1">
            <a:off x="1347390" y="2723074"/>
            <a:ext cx="920377" cy="16568"/>
          </a:xfrm>
          <a:prstGeom prst="straightConnector1">
            <a:avLst/>
          </a:prstGeom>
          <a:ln w="76200" cmpd="sng">
            <a:solidFill>
              <a:srgbClr val="00B050">
                <a:alpha val="36000"/>
              </a:srgbClr>
            </a:solidFill>
            <a:prstDash val="sysDash"/>
            <a:tailEnd type="none" w="med" len="lg"/>
          </a:ln>
        </p:spPr>
        <p:style>
          <a:lnRef idx="1">
            <a:schemeClr val="accent1"/>
          </a:lnRef>
          <a:fillRef idx="0">
            <a:schemeClr val="accent1"/>
          </a:fillRef>
          <a:effectRef idx="0">
            <a:schemeClr val="accent1"/>
          </a:effectRef>
          <a:fontRef idx="minor">
            <a:schemeClr val="tx1"/>
          </a:fontRef>
        </p:style>
      </p:cxnSp>
      <p:cxnSp>
        <p:nvCxnSpPr>
          <p:cNvPr id="74" name="Straight Arrow Connector 38"/>
          <p:cNvCxnSpPr/>
          <p:nvPr/>
        </p:nvCxnSpPr>
        <p:spPr>
          <a:xfrm flipV="1">
            <a:off x="4452554" y="2570329"/>
            <a:ext cx="2040179" cy="1"/>
          </a:xfrm>
          <a:prstGeom prst="straightConnector1">
            <a:avLst/>
          </a:prstGeom>
          <a:ln w="76200" cmpd="sng">
            <a:solidFill>
              <a:srgbClr val="00B05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5" name="Straight Arrow Connector 38"/>
          <p:cNvCxnSpPr/>
          <p:nvPr/>
        </p:nvCxnSpPr>
        <p:spPr>
          <a:xfrm>
            <a:off x="7117902" y="2998594"/>
            <a:ext cx="23852" cy="2336532"/>
          </a:xfrm>
          <a:prstGeom prst="straightConnector1">
            <a:avLst/>
          </a:prstGeom>
          <a:ln w="76200" cmpd="sng">
            <a:solidFill>
              <a:srgbClr val="0070C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76" name="Straight Arrow Connector 38"/>
          <p:cNvCxnSpPr>
            <a:endCxn id="47" idx="3"/>
          </p:cNvCxnSpPr>
          <p:nvPr/>
        </p:nvCxnSpPr>
        <p:spPr>
          <a:xfrm flipH="1">
            <a:off x="7960700" y="5528119"/>
            <a:ext cx="1703830" cy="312541"/>
          </a:xfrm>
          <a:prstGeom prst="straightConnector1">
            <a:avLst/>
          </a:prstGeom>
          <a:ln w="76200" cmpd="sng">
            <a:solidFill>
              <a:srgbClr val="3397D3"/>
            </a:solidFill>
            <a:prstDash val="sysDot"/>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79" name="Straight Arrow Connector 38"/>
          <p:cNvCxnSpPr>
            <a:endCxn id="61" idx="2"/>
          </p:cNvCxnSpPr>
          <p:nvPr/>
        </p:nvCxnSpPr>
        <p:spPr>
          <a:xfrm flipV="1">
            <a:off x="7747046" y="2413968"/>
            <a:ext cx="2220113" cy="238864"/>
          </a:xfrm>
          <a:prstGeom prst="straightConnector1">
            <a:avLst/>
          </a:prstGeom>
          <a:ln w="76200" cmpd="sng">
            <a:solidFill>
              <a:srgbClr val="92D05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381001" y="1658740"/>
            <a:ext cx="2250127" cy="581847"/>
            <a:chOff x="380852" y="1495694"/>
            <a:chExt cx="2249248" cy="582064"/>
          </a:xfrm>
        </p:grpSpPr>
        <p:sp>
          <p:nvSpPr>
            <p:cNvPr id="23" name="TextBox 22"/>
            <p:cNvSpPr txBox="1"/>
            <p:nvPr/>
          </p:nvSpPr>
          <p:spPr>
            <a:xfrm>
              <a:off x="593686" y="1625954"/>
              <a:ext cx="1553986" cy="325980"/>
            </a:xfrm>
            <a:prstGeom prst="rect">
              <a:avLst/>
            </a:prstGeom>
            <a:noFill/>
          </p:spPr>
          <p:txBody>
            <a:bodyPr wrap="none" lIns="0" tIns="0" rIns="0" bIns="0" rtlCol="0">
              <a:spAutoFit/>
            </a:bodyPr>
            <a:lstStyle/>
            <a:p>
              <a:pPr>
                <a:lnSpc>
                  <a:spcPct val="90000"/>
                </a:lnSpc>
              </a:pPr>
              <a:r>
                <a:rPr lang="en-US" sz="2353" spc="-70" dirty="0">
                  <a:solidFill>
                    <a:srgbClr val="00B050"/>
                  </a:solidFill>
                  <a:latin typeface="Segoe UI Light" pitchFamily="34" charset="0"/>
                </a:rPr>
                <a:t>http://site1..../</a:t>
              </a:r>
            </a:p>
          </p:txBody>
        </p:sp>
        <p:sp>
          <p:nvSpPr>
            <p:cNvPr id="24" name="Oval Callout 23"/>
            <p:cNvSpPr/>
            <p:nvPr/>
          </p:nvSpPr>
          <p:spPr bwMode="auto">
            <a:xfrm>
              <a:off x="380852" y="1495694"/>
              <a:ext cx="2249248" cy="582064"/>
            </a:xfrm>
            <a:prstGeom prst="wedgeEllipseCallout">
              <a:avLst>
                <a:gd name="adj1" fmla="val -30399"/>
                <a:gd name="adj2" fmla="val 67023"/>
              </a:avLst>
            </a:prstGeom>
            <a:solidFill>
              <a:srgbClr val="0C702D">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endParaRPr lang="en-US" sz="2157" spc="-1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66" name="Rounded Rectangle 65"/>
          <p:cNvSpPr/>
          <p:nvPr/>
        </p:nvSpPr>
        <p:spPr bwMode="auto">
          <a:xfrm>
            <a:off x="6492730" y="2385801"/>
            <a:ext cx="1205338" cy="612797"/>
          </a:xfrm>
          <a:prstGeom prst="roundRect">
            <a:avLst/>
          </a:prstGeom>
          <a:solidFill>
            <a:srgbClr val="FFFF66"/>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7" tIns="91417" rIns="91417" bIns="91417" numCol="1" spcCol="0" rtlCol="0" fromWordArt="0" anchor="t" anchorCtr="0" forceAA="0" compatLnSpc="1">
            <a:prstTxWarp prst="textNoShape">
              <a:avLst/>
            </a:prstTxWarp>
            <a:noAutofit/>
          </a:bodyPr>
          <a:lstStyle/>
          <a:p>
            <a:pPr algn="ctr" defTabSz="913835" fontAlgn="base">
              <a:lnSpc>
                <a:spcPct val="90000"/>
              </a:lnSpc>
              <a:spcBef>
                <a:spcPct val="0"/>
              </a:spcBef>
              <a:spcAft>
                <a:spcPct val="0"/>
              </a:spcAft>
            </a:pPr>
            <a:r>
              <a:rPr lang="en-US" sz="2157" spc="-100" dirty="0">
                <a:solidFill>
                  <a:srgbClr val="FFFFFF">
                    <a:lumMod val="85000"/>
                    <a:lumOff val="15000"/>
                  </a:srgbClr>
                </a:solidFill>
                <a:effectLst>
                  <a:outerShdw blurRad="50800" dist="38100" dir="5400000" algn="t" rotWithShape="0">
                    <a:prstClr val="black">
                      <a:alpha val="40000"/>
                    </a:prstClr>
                  </a:outerShdw>
                </a:effectLst>
                <a:ea typeface="Segoe UI" pitchFamily="34" charset="0"/>
                <a:cs typeface="Segoe UI" pitchFamily="34" charset="0"/>
              </a:rPr>
              <a:t>site1</a:t>
            </a:r>
          </a:p>
        </p:txBody>
      </p:sp>
      <p:sp>
        <p:nvSpPr>
          <p:cNvPr id="57" name="Rectangle 56"/>
          <p:cNvSpPr/>
          <p:nvPr/>
        </p:nvSpPr>
        <p:spPr bwMode="auto">
          <a:xfrm>
            <a:off x="6216304" y="1213437"/>
            <a:ext cx="1530741" cy="1677971"/>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17" tIns="91417" rIns="91417" bIns="91417" numCol="1" spcCol="0" rtlCol="0" fromWordArt="0" anchor="ctr" anchorCtr="0" forceAA="0" compatLnSpc="1">
            <a:prstTxWarp prst="textNoShape">
              <a:avLst/>
            </a:prstTxWarp>
            <a:noAutofit/>
          </a:bodyPr>
          <a:lstStyle/>
          <a:p>
            <a:pPr algn="ctr" defTabSz="913835" fontAlgn="base">
              <a:lnSpc>
                <a:spcPct val="90000"/>
              </a:lnSpc>
              <a:spcBef>
                <a:spcPct val="0"/>
              </a:spcBef>
              <a:spcAft>
                <a:spcPct val="0"/>
              </a:spcAft>
            </a:pPr>
            <a:r>
              <a:rPr lang="en-US" sz="1961" spc="-100" dirty="0" err="1">
                <a:solidFill>
                  <a:srgbClr val="000000"/>
                </a:solidFill>
                <a:effectLst>
                  <a:outerShdw blurRad="38100" dist="38100" dir="2700000" algn="tl">
                    <a:srgbClr val="000000">
                      <a:alpha val="43137"/>
                    </a:srgbClr>
                  </a:outerShdw>
                </a:effectLst>
                <a:ea typeface="Segoe UI" pitchFamily="34" charset="0"/>
                <a:cs typeface="Segoe UI" pitchFamily="34" charset="0"/>
              </a:rPr>
              <a:t>WebWorker</a:t>
            </a:r>
            <a:endParaRPr lang="en-US" sz="1961" spc="-100" dirty="0">
              <a:solidFill>
                <a:srgbClr val="000000"/>
              </a:solidFill>
              <a:effectLst>
                <a:outerShdw blurRad="38100" dist="38100" dir="2700000" algn="tl">
                  <a:srgbClr val="000000">
                    <a:alpha val="43137"/>
                  </a:srgbClr>
                </a:outerShdw>
              </a:effectLst>
              <a:ea typeface="Segoe UI" pitchFamily="34" charset="0"/>
              <a:cs typeface="Segoe UI" pitchFamily="34" charset="0"/>
            </a:endParaRPr>
          </a:p>
        </p:txBody>
      </p:sp>
      <p:cxnSp>
        <p:nvCxnSpPr>
          <p:cNvPr id="67" name="Straight Arrow Connector 38"/>
          <p:cNvCxnSpPr/>
          <p:nvPr/>
        </p:nvCxnSpPr>
        <p:spPr>
          <a:xfrm flipH="1">
            <a:off x="4452556" y="2789652"/>
            <a:ext cx="2029476" cy="1"/>
          </a:xfrm>
          <a:prstGeom prst="straightConnector1">
            <a:avLst/>
          </a:prstGeom>
          <a:ln w="76200" cmpd="sng">
            <a:solidFill>
              <a:srgbClr val="00B05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7" name="Straight Arrow Connector 38"/>
          <p:cNvCxnSpPr>
            <a:endCxn id="52" idx="6"/>
          </p:cNvCxnSpPr>
          <p:nvPr/>
        </p:nvCxnSpPr>
        <p:spPr>
          <a:xfrm flipH="1" flipV="1">
            <a:off x="1367606" y="2739644"/>
            <a:ext cx="1557395" cy="172520"/>
          </a:xfrm>
          <a:prstGeom prst="straightConnector1">
            <a:avLst/>
          </a:prstGeom>
          <a:ln w="76200" cmpd="sng">
            <a:solidFill>
              <a:srgbClr val="00B050"/>
            </a:solidFill>
            <a:tailEnd type="triangle"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bwMode="auto">
          <a:xfrm>
            <a:off x="2941169" y="2253926"/>
            <a:ext cx="1530741" cy="91405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17" tIns="91417" rIns="91417" bIns="91417" numCol="1" spcCol="0" rtlCol="0" fromWordArt="0" anchor="ctr" anchorCtr="0" forceAA="0" compatLnSpc="1">
            <a:prstTxWarp prst="textNoShape">
              <a:avLst/>
            </a:prstTxWarp>
            <a:noAutofit/>
          </a:bodyPr>
          <a:lstStyle/>
          <a:p>
            <a:pPr algn="ctr" defTabSz="913835" fontAlgn="base">
              <a:lnSpc>
                <a:spcPct val="90000"/>
              </a:lnSpc>
              <a:spcBef>
                <a:spcPct val="0"/>
              </a:spcBef>
              <a:spcAft>
                <a:spcPct val="0"/>
              </a:spcAft>
            </a:pPr>
            <a:r>
              <a:rPr lang="en-US" sz="1961" spc="-100" dirty="0">
                <a:solidFill>
                  <a:srgbClr val="000000"/>
                </a:solidFill>
                <a:effectLst>
                  <a:outerShdw blurRad="38100" dist="38100" dir="2700000" algn="tl">
                    <a:srgbClr val="000000">
                      <a:alpha val="43137"/>
                    </a:srgbClr>
                  </a:outerShdw>
                </a:effectLst>
                <a:ea typeface="Segoe UI" pitchFamily="34" charset="0"/>
                <a:cs typeface="Segoe UI" pitchFamily="34" charset="0"/>
              </a:rPr>
              <a:t>Frontend</a:t>
            </a:r>
          </a:p>
          <a:p>
            <a:pPr algn="ctr" defTabSz="913835" fontAlgn="base">
              <a:lnSpc>
                <a:spcPct val="90000"/>
              </a:lnSpc>
              <a:spcBef>
                <a:spcPct val="0"/>
              </a:spcBef>
              <a:spcAft>
                <a:spcPct val="0"/>
              </a:spcAft>
            </a:pPr>
            <a:r>
              <a:rPr lang="en-US" sz="1961" spc="-100" dirty="0">
                <a:solidFill>
                  <a:srgbClr val="000000"/>
                </a:solidFill>
                <a:effectLst>
                  <a:outerShdw blurRad="38100" dist="38100" dir="2700000" algn="tl">
                    <a:srgbClr val="000000">
                      <a:alpha val="43137"/>
                    </a:srgbClr>
                  </a:outerShdw>
                </a:effectLst>
                <a:ea typeface="Segoe UI" pitchFamily="34" charset="0"/>
                <a:cs typeface="Segoe UI" pitchFamily="34" charset="0"/>
              </a:rPr>
              <a:t>(IIS ARR)</a:t>
            </a:r>
          </a:p>
        </p:txBody>
      </p:sp>
    </p:spTree>
    <p:extLst>
      <p:ext uri="{BB962C8B-B14F-4D97-AF65-F5344CB8AC3E}">
        <p14:creationId xmlns:p14="http://schemas.microsoft.com/office/powerpoint/2010/main" val="199910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wipe(left)">
                                      <p:cBhvr>
                                        <p:cTn id="10" dur="500"/>
                                        <p:tgtEl>
                                          <p:spTgt spid="7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wipe(left)">
                                      <p:cBhvr>
                                        <p:cTn id="15" dur="500"/>
                                        <p:tgtEl>
                                          <p:spTgt spid="7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57"/>
                                        </p:tgtEl>
                                      </p:cBhvr>
                                    </p:animEffect>
                                    <p:set>
                                      <p:cBhvr>
                                        <p:cTn id="20" dur="1" fill="hold">
                                          <p:stCondLst>
                                            <p:cond delay="499"/>
                                          </p:stCondLst>
                                        </p:cTn>
                                        <p:tgtEl>
                                          <p:spTgt spid="57"/>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59"/>
                                        </p:tgtEl>
                                      </p:cBhvr>
                                    </p:animEffect>
                                    <p:set>
                                      <p:cBhvr>
                                        <p:cTn id="23" dur="1" fill="hold">
                                          <p:stCondLst>
                                            <p:cond delay="499"/>
                                          </p:stCondLst>
                                        </p:cTn>
                                        <p:tgtEl>
                                          <p:spTgt spid="59"/>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60"/>
                                        </p:tgtEl>
                                      </p:cBhvr>
                                    </p:animEffect>
                                    <p:set>
                                      <p:cBhvr>
                                        <p:cTn id="26" dur="1" fill="hold">
                                          <p:stCondLst>
                                            <p:cond delay="499"/>
                                          </p:stCondLst>
                                        </p:cTn>
                                        <p:tgtEl>
                                          <p:spTgt spid="60"/>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63"/>
                                        </p:tgtEl>
                                      </p:cBhvr>
                                    </p:animEffect>
                                    <p:set>
                                      <p:cBhvr>
                                        <p:cTn id="29" dur="1" fill="hold">
                                          <p:stCondLst>
                                            <p:cond delay="499"/>
                                          </p:stCondLst>
                                        </p:cTn>
                                        <p:tgtEl>
                                          <p:spTgt spid="63"/>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43"/>
                                        </p:tgtEl>
                                      </p:cBhvr>
                                    </p:animEffect>
                                    <p:set>
                                      <p:cBhvr>
                                        <p:cTn id="32" dur="1" fill="hold">
                                          <p:stCondLst>
                                            <p:cond delay="499"/>
                                          </p:stCondLst>
                                        </p:cTn>
                                        <p:tgtEl>
                                          <p:spTgt spid="43"/>
                                        </p:tgtEl>
                                        <p:attrNameLst>
                                          <p:attrName>style.visibility</p:attrName>
                                        </p:attrNameLst>
                                      </p:cBhvr>
                                      <p:to>
                                        <p:strVal val="hidden"/>
                                      </p:to>
                                    </p:set>
                                  </p:childTnLst>
                                </p:cTn>
                              </p:par>
                              <p:par>
                                <p:cTn id="33" presetID="10" presetClass="exit" presetSubtype="0" fill="hold" grpId="0" nodeType="withEffect">
                                  <p:stCondLst>
                                    <p:cond delay="0"/>
                                  </p:stCondLst>
                                  <p:childTnLst>
                                    <p:animEffect transition="out" filter="fade">
                                      <p:cBhvr>
                                        <p:cTn id="34" dur="500"/>
                                        <p:tgtEl>
                                          <p:spTgt spid="64"/>
                                        </p:tgtEl>
                                      </p:cBhvr>
                                    </p:animEffect>
                                    <p:set>
                                      <p:cBhvr>
                                        <p:cTn id="35" dur="1" fill="hold">
                                          <p:stCondLst>
                                            <p:cond delay="499"/>
                                          </p:stCondLst>
                                        </p:cTn>
                                        <p:tgtEl>
                                          <p:spTgt spid="64"/>
                                        </p:tgtEl>
                                        <p:attrNameLst>
                                          <p:attrName>style.visibility</p:attrName>
                                        </p:attrNameLst>
                                      </p:cBhvr>
                                      <p:to>
                                        <p:strVal val="hidden"/>
                                      </p:to>
                                    </p:set>
                                  </p:childTnLst>
                                </p:cTn>
                              </p:par>
                              <p:par>
                                <p:cTn id="36" presetID="10" presetClass="exit" presetSubtype="0" fill="hold" grpId="0" nodeType="withEffect">
                                  <p:stCondLst>
                                    <p:cond delay="0"/>
                                  </p:stCondLst>
                                  <p:childTnLst>
                                    <p:animEffect transition="out" filter="fade">
                                      <p:cBhvr>
                                        <p:cTn id="37" dur="500"/>
                                        <p:tgtEl>
                                          <p:spTgt spid="65"/>
                                        </p:tgtEl>
                                      </p:cBhvr>
                                    </p:animEffect>
                                    <p:set>
                                      <p:cBhvr>
                                        <p:cTn id="38" dur="1" fill="hold">
                                          <p:stCondLst>
                                            <p:cond delay="499"/>
                                          </p:stCondLst>
                                        </p:cTn>
                                        <p:tgtEl>
                                          <p:spTgt spid="65"/>
                                        </p:tgtEl>
                                        <p:attrNameLst>
                                          <p:attrName>style.visibility</p:attrName>
                                        </p:attrNameLst>
                                      </p:cBhvr>
                                      <p:to>
                                        <p:strVal val="hidden"/>
                                      </p:to>
                                    </p:set>
                                  </p:childTnLst>
                                </p:cTn>
                              </p:par>
                              <p:par>
                                <p:cTn id="39" presetID="10" presetClass="exit" presetSubtype="0" fill="hold" grpId="0" nodeType="withEffect">
                                  <p:stCondLst>
                                    <p:cond delay="0"/>
                                  </p:stCondLst>
                                  <p:childTnLst>
                                    <p:animEffect transition="out" filter="fade">
                                      <p:cBhvr>
                                        <p:cTn id="40" dur="500"/>
                                        <p:tgtEl>
                                          <p:spTgt spid="62"/>
                                        </p:tgtEl>
                                      </p:cBhvr>
                                    </p:animEffect>
                                    <p:set>
                                      <p:cBhvr>
                                        <p:cTn id="41" dur="1" fill="hold">
                                          <p:stCondLst>
                                            <p:cond delay="499"/>
                                          </p:stCondLst>
                                        </p:cTn>
                                        <p:tgtEl>
                                          <p:spTgt spid="62"/>
                                        </p:tgtEl>
                                        <p:attrNameLst>
                                          <p:attrName>style.visibility</p:attrName>
                                        </p:attrNameLst>
                                      </p:cBhvr>
                                      <p:to>
                                        <p:strVal val="hidden"/>
                                      </p:to>
                                    </p:set>
                                  </p:childTnLst>
                                </p:cTn>
                              </p:par>
                              <p:par>
                                <p:cTn id="42" presetID="10" presetClass="exit" presetSubtype="0" fill="hold" grpId="0" nodeType="withEffect">
                                  <p:stCondLst>
                                    <p:cond delay="0"/>
                                  </p:stCondLst>
                                  <p:childTnLst>
                                    <p:animEffect transition="out" filter="fade">
                                      <p:cBhvr>
                                        <p:cTn id="43" dur="500"/>
                                        <p:tgtEl>
                                          <p:spTgt spid="26"/>
                                        </p:tgtEl>
                                      </p:cBhvr>
                                    </p:animEffect>
                                    <p:set>
                                      <p:cBhvr>
                                        <p:cTn id="44" dur="1" fill="hold">
                                          <p:stCondLst>
                                            <p:cond delay="499"/>
                                          </p:stCondLst>
                                        </p:cTn>
                                        <p:tgtEl>
                                          <p:spTgt spid="26"/>
                                        </p:tgtEl>
                                        <p:attrNameLst>
                                          <p:attrName>style.visibility</p:attrName>
                                        </p:attrNameLst>
                                      </p:cBhvr>
                                      <p:to>
                                        <p:strVal val="hidden"/>
                                      </p:to>
                                    </p:set>
                                  </p:childTnLst>
                                </p:cTn>
                              </p:par>
                              <p:par>
                                <p:cTn id="45" presetID="10" presetClass="exit" presetSubtype="0" fill="hold" grpId="0" nodeType="withEffect">
                                  <p:stCondLst>
                                    <p:cond delay="0"/>
                                  </p:stCondLst>
                                  <p:childTnLst>
                                    <p:animEffect transition="out" filter="fade">
                                      <p:cBhvr>
                                        <p:cTn id="46" dur="500"/>
                                        <p:tgtEl>
                                          <p:spTgt spid="81"/>
                                        </p:tgtEl>
                                      </p:cBhvr>
                                    </p:animEffect>
                                    <p:set>
                                      <p:cBhvr>
                                        <p:cTn id="47" dur="1" fill="hold">
                                          <p:stCondLst>
                                            <p:cond delay="499"/>
                                          </p:stCondLst>
                                        </p:cTn>
                                        <p:tgtEl>
                                          <p:spTgt spid="81"/>
                                        </p:tgtEl>
                                        <p:attrNameLst>
                                          <p:attrName>style.visibility</p:attrName>
                                        </p:attrNameLst>
                                      </p:cBhvr>
                                      <p:to>
                                        <p:strVal val="hidden"/>
                                      </p:to>
                                    </p:set>
                                  </p:childTnLst>
                                </p:cTn>
                              </p:par>
                              <p:par>
                                <p:cTn id="48" presetID="10" presetClass="exit" presetSubtype="0" fill="hold" grpId="0" nodeType="withEffect">
                                  <p:stCondLst>
                                    <p:cond delay="0"/>
                                  </p:stCondLst>
                                  <p:childTnLst>
                                    <p:animEffect transition="out" filter="fade">
                                      <p:cBhvr>
                                        <p:cTn id="49" dur="500"/>
                                        <p:tgtEl>
                                          <p:spTgt spid="82"/>
                                        </p:tgtEl>
                                      </p:cBhvr>
                                    </p:animEffect>
                                    <p:set>
                                      <p:cBhvr>
                                        <p:cTn id="50" dur="1" fill="hold">
                                          <p:stCondLst>
                                            <p:cond delay="499"/>
                                          </p:stCondLst>
                                        </p:cTn>
                                        <p:tgtEl>
                                          <p:spTgt spid="82"/>
                                        </p:tgtEl>
                                        <p:attrNameLst>
                                          <p:attrName>style.visibility</p:attrName>
                                        </p:attrNameLst>
                                      </p:cBhvr>
                                      <p:to>
                                        <p:strVal val="hidden"/>
                                      </p:to>
                                    </p:set>
                                  </p:childTnLst>
                                </p:cTn>
                              </p:par>
                              <p:par>
                                <p:cTn id="51" presetID="10" presetClass="exit" presetSubtype="0" fill="hold" grpId="0" nodeType="withEffect">
                                  <p:stCondLst>
                                    <p:cond delay="0"/>
                                  </p:stCondLst>
                                  <p:childTnLst>
                                    <p:animEffect transition="out" filter="fade">
                                      <p:cBhvr>
                                        <p:cTn id="52" dur="500"/>
                                        <p:tgtEl>
                                          <p:spTgt spid="83"/>
                                        </p:tgtEl>
                                      </p:cBhvr>
                                    </p:animEffect>
                                    <p:set>
                                      <p:cBhvr>
                                        <p:cTn id="53" dur="1" fill="hold">
                                          <p:stCondLst>
                                            <p:cond delay="499"/>
                                          </p:stCondLst>
                                        </p:cTn>
                                        <p:tgtEl>
                                          <p:spTgt spid="83"/>
                                        </p:tgtEl>
                                        <p:attrNameLst>
                                          <p:attrName>style.visibility</p:attrName>
                                        </p:attrNameLst>
                                      </p:cBhvr>
                                      <p:to>
                                        <p:strVal val="hidden"/>
                                      </p:to>
                                    </p:set>
                                  </p:childTnLst>
                                </p:cTn>
                              </p:par>
                              <p:par>
                                <p:cTn id="54" presetID="10" presetClass="exit" presetSubtype="0" fill="hold" grpId="0" nodeType="withEffect">
                                  <p:stCondLst>
                                    <p:cond delay="0"/>
                                  </p:stCondLst>
                                  <p:childTnLst>
                                    <p:animEffect transition="out" filter="fade">
                                      <p:cBhvr>
                                        <p:cTn id="55" dur="500"/>
                                        <p:tgtEl>
                                          <p:spTgt spid="119"/>
                                        </p:tgtEl>
                                      </p:cBhvr>
                                    </p:animEffect>
                                    <p:set>
                                      <p:cBhvr>
                                        <p:cTn id="56" dur="1" fill="hold">
                                          <p:stCondLst>
                                            <p:cond delay="499"/>
                                          </p:stCondLst>
                                        </p:cTn>
                                        <p:tgtEl>
                                          <p:spTgt spid="119"/>
                                        </p:tgtEl>
                                        <p:attrNameLst>
                                          <p:attrName>style.visibility</p:attrName>
                                        </p:attrNameLst>
                                      </p:cBhvr>
                                      <p:to>
                                        <p:strVal val="hidden"/>
                                      </p:to>
                                    </p:set>
                                  </p:childTnLst>
                                </p:cTn>
                              </p:par>
                              <p:par>
                                <p:cTn id="57" presetID="10" presetClass="exit" presetSubtype="0" fill="hold" grpId="0" nodeType="withEffect">
                                  <p:stCondLst>
                                    <p:cond delay="0"/>
                                  </p:stCondLst>
                                  <p:childTnLst>
                                    <p:animEffect transition="out" filter="fade">
                                      <p:cBhvr>
                                        <p:cTn id="58" dur="500"/>
                                        <p:tgtEl>
                                          <p:spTgt spid="120"/>
                                        </p:tgtEl>
                                      </p:cBhvr>
                                    </p:animEffect>
                                    <p:set>
                                      <p:cBhvr>
                                        <p:cTn id="59" dur="1" fill="hold">
                                          <p:stCondLst>
                                            <p:cond delay="499"/>
                                          </p:stCondLst>
                                        </p:cTn>
                                        <p:tgtEl>
                                          <p:spTgt spid="120"/>
                                        </p:tgtEl>
                                        <p:attrNameLst>
                                          <p:attrName>style.visibility</p:attrName>
                                        </p:attrNameLst>
                                      </p:cBhvr>
                                      <p:to>
                                        <p:strVal val="hidden"/>
                                      </p:to>
                                    </p:set>
                                  </p:childTnLst>
                                </p:cTn>
                              </p:par>
                              <p:par>
                                <p:cTn id="60" presetID="10" presetClass="exit" presetSubtype="0" fill="hold" grpId="0" nodeType="withEffect">
                                  <p:stCondLst>
                                    <p:cond delay="0"/>
                                  </p:stCondLst>
                                  <p:childTnLst>
                                    <p:animEffect transition="out" filter="fade">
                                      <p:cBhvr>
                                        <p:cTn id="61" dur="500"/>
                                        <p:tgtEl>
                                          <p:spTgt spid="121"/>
                                        </p:tgtEl>
                                      </p:cBhvr>
                                    </p:animEffect>
                                    <p:set>
                                      <p:cBhvr>
                                        <p:cTn id="62" dur="1" fill="hold">
                                          <p:stCondLst>
                                            <p:cond delay="499"/>
                                          </p:stCondLst>
                                        </p:cTn>
                                        <p:tgtEl>
                                          <p:spTgt spid="121"/>
                                        </p:tgtEl>
                                        <p:attrNameLst>
                                          <p:attrName>style.visibility</p:attrName>
                                        </p:attrNameLst>
                                      </p:cBhvr>
                                      <p:to>
                                        <p:strVal val="hidden"/>
                                      </p:to>
                                    </p:set>
                                  </p:childTnLst>
                                </p:cTn>
                              </p:par>
                              <p:par>
                                <p:cTn id="63" presetID="10" presetClass="exit" presetSubtype="0" fill="hold" grpId="0" nodeType="withEffect">
                                  <p:stCondLst>
                                    <p:cond delay="0"/>
                                  </p:stCondLst>
                                  <p:childTnLst>
                                    <p:animEffect transition="out" filter="fade">
                                      <p:cBhvr>
                                        <p:cTn id="64" dur="500"/>
                                        <p:tgtEl>
                                          <p:spTgt spid="122"/>
                                        </p:tgtEl>
                                      </p:cBhvr>
                                    </p:animEffect>
                                    <p:set>
                                      <p:cBhvr>
                                        <p:cTn id="65" dur="1" fill="hold">
                                          <p:stCondLst>
                                            <p:cond delay="499"/>
                                          </p:stCondLst>
                                        </p:cTn>
                                        <p:tgtEl>
                                          <p:spTgt spid="122"/>
                                        </p:tgtEl>
                                        <p:attrNameLst>
                                          <p:attrName>style.visibility</p:attrName>
                                        </p:attrNameLst>
                                      </p:cBhvr>
                                      <p:to>
                                        <p:strVal val="hidden"/>
                                      </p:to>
                                    </p:set>
                                  </p:childTnLst>
                                </p:cTn>
                              </p:par>
                              <p:par>
                                <p:cTn id="66" presetID="10" presetClass="exit" presetSubtype="0" fill="hold" grpId="0" nodeType="withEffect">
                                  <p:stCondLst>
                                    <p:cond delay="0"/>
                                  </p:stCondLst>
                                  <p:childTnLst>
                                    <p:animEffect transition="out" filter="fade">
                                      <p:cBhvr>
                                        <p:cTn id="67" dur="500"/>
                                        <p:tgtEl>
                                          <p:spTgt spid="123"/>
                                        </p:tgtEl>
                                      </p:cBhvr>
                                    </p:animEffect>
                                    <p:set>
                                      <p:cBhvr>
                                        <p:cTn id="68" dur="1" fill="hold">
                                          <p:stCondLst>
                                            <p:cond delay="499"/>
                                          </p:stCondLst>
                                        </p:cTn>
                                        <p:tgtEl>
                                          <p:spTgt spid="123"/>
                                        </p:tgtEl>
                                        <p:attrNameLst>
                                          <p:attrName>style.visibility</p:attrName>
                                        </p:attrNameLst>
                                      </p:cBhvr>
                                      <p:to>
                                        <p:strVal val="hidden"/>
                                      </p:to>
                                    </p:set>
                                  </p:childTnLst>
                                </p:cTn>
                              </p:par>
                              <p:par>
                                <p:cTn id="69" presetID="10" presetClass="exit" presetSubtype="0" fill="hold" grpId="0" nodeType="withEffect">
                                  <p:stCondLst>
                                    <p:cond delay="0"/>
                                  </p:stCondLst>
                                  <p:childTnLst>
                                    <p:animEffect transition="out" filter="fade">
                                      <p:cBhvr>
                                        <p:cTn id="70" dur="500"/>
                                        <p:tgtEl>
                                          <p:spTgt spid="103"/>
                                        </p:tgtEl>
                                      </p:cBhvr>
                                    </p:animEffect>
                                    <p:set>
                                      <p:cBhvr>
                                        <p:cTn id="71" dur="1" fill="hold">
                                          <p:stCondLst>
                                            <p:cond delay="499"/>
                                          </p:stCondLst>
                                        </p:cTn>
                                        <p:tgtEl>
                                          <p:spTgt spid="103"/>
                                        </p:tgtEl>
                                        <p:attrNameLst>
                                          <p:attrName>style.visibility</p:attrName>
                                        </p:attrNameLst>
                                      </p:cBhvr>
                                      <p:to>
                                        <p:strVal val="hidden"/>
                                      </p:to>
                                    </p:set>
                                  </p:childTnLst>
                                </p:cTn>
                              </p:par>
                              <p:par>
                                <p:cTn id="72" presetID="10" presetClass="exit" presetSubtype="0" fill="hold" grpId="0" nodeType="withEffect">
                                  <p:stCondLst>
                                    <p:cond delay="0"/>
                                  </p:stCondLst>
                                  <p:childTnLst>
                                    <p:animEffect transition="out" filter="fade">
                                      <p:cBhvr>
                                        <p:cTn id="73" dur="500"/>
                                        <p:tgtEl>
                                          <p:spTgt spid="134"/>
                                        </p:tgtEl>
                                      </p:cBhvr>
                                    </p:animEffect>
                                    <p:set>
                                      <p:cBhvr>
                                        <p:cTn id="74" dur="1" fill="hold">
                                          <p:stCondLst>
                                            <p:cond delay="499"/>
                                          </p:stCondLst>
                                        </p:cTn>
                                        <p:tgtEl>
                                          <p:spTgt spid="134"/>
                                        </p:tgtEl>
                                        <p:attrNameLst>
                                          <p:attrName>style.visibility</p:attrName>
                                        </p:attrNameLst>
                                      </p:cBhvr>
                                      <p:to>
                                        <p:strVal val="hidden"/>
                                      </p:to>
                                    </p:set>
                                  </p:childTnLst>
                                </p:cTn>
                              </p:par>
                              <p:par>
                                <p:cTn id="75" presetID="10" presetClass="exit" presetSubtype="0" fill="hold" grpId="0" nodeType="withEffect">
                                  <p:stCondLst>
                                    <p:cond delay="0"/>
                                  </p:stCondLst>
                                  <p:childTnLst>
                                    <p:animEffect transition="out" filter="fade">
                                      <p:cBhvr>
                                        <p:cTn id="76" dur="500"/>
                                        <p:tgtEl>
                                          <p:spTgt spid="135"/>
                                        </p:tgtEl>
                                      </p:cBhvr>
                                    </p:animEffect>
                                    <p:set>
                                      <p:cBhvr>
                                        <p:cTn id="77" dur="1" fill="hold">
                                          <p:stCondLst>
                                            <p:cond delay="499"/>
                                          </p:stCondLst>
                                        </p:cTn>
                                        <p:tgtEl>
                                          <p:spTgt spid="135"/>
                                        </p:tgtEl>
                                        <p:attrNameLst>
                                          <p:attrName>style.visibility</p:attrName>
                                        </p:attrNameLst>
                                      </p:cBhvr>
                                      <p:to>
                                        <p:strVal val="hidden"/>
                                      </p:to>
                                    </p:set>
                                  </p:childTnLst>
                                </p:cTn>
                              </p:par>
                              <p:par>
                                <p:cTn id="78" presetID="10" presetClass="exit" presetSubtype="0" fill="hold" grpId="0" nodeType="withEffect">
                                  <p:stCondLst>
                                    <p:cond delay="0"/>
                                  </p:stCondLst>
                                  <p:childTnLst>
                                    <p:animEffect transition="out" filter="fade">
                                      <p:cBhvr>
                                        <p:cTn id="79" dur="500"/>
                                        <p:tgtEl>
                                          <p:spTgt spid="136"/>
                                        </p:tgtEl>
                                      </p:cBhvr>
                                    </p:animEffect>
                                    <p:set>
                                      <p:cBhvr>
                                        <p:cTn id="80" dur="1" fill="hold">
                                          <p:stCondLst>
                                            <p:cond delay="499"/>
                                          </p:stCondLst>
                                        </p:cTn>
                                        <p:tgtEl>
                                          <p:spTgt spid="136"/>
                                        </p:tgtEl>
                                        <p:attrNameLst>
                                          <p:attrName>style.visibility</p:attrName>
                                        </p:attrNameLst>
                                      </p:cBhvr>
                                      <p:to>
                                        <p:strVal val="hidden"/>
                                      </p:to>
                                    </p:set>
                                  </p:childTnLst>
                                </p:cTn>
                              </p:par>
                              <p:par>
                                <p:cTn id="81" presetID="10" presetClass="exit" presetSubtype="0" fill="hold" grpId="0" nodeType="withEffect">
                                  <p:stCondLst>
                                    <p:cond delay="0"/>
                                  </p:stCondLst>
                                  <p:childTnLst>
                                    <p:animEffect transition="out" filter="fade">
                                      <p:cBhvr>
                                        <p:cTn id="82" dur="500"/>
                                        <p:tgtEl>
                                          <p:spTgt spid="137"/>
                                        </p:tgtEl>
                                      </p:cBhvr>
                                    </p:animEffect>
                                    <p:set>
                                      <p:cBhvr>
                                        <p:cTn id="83" dur="1" fill="hold">
                                          <p:stCondLst>
                                            <p:cond delay="499"/>
                                          </p:stCondLst>
                                        </p:cTn>
                                        <p:tgtEl>
                                          <p:spTgt spid="137"/>
                                        </p:tgtEl>
                                        <p:attrNameLst>
                                          <p:attrName>style.visibility</p:attrName>
                                        </p:attrNameLst>
                                      </p:cBhvr>
                                      <p:to>
                                        <p:strVal val="hidden"/>
                                      </p:to>
                                    </p:set>
                                  </p:childTnLst>
                                </p:cTn>
                              </p:par>
                              <p:par>
                                <p:cTn id="84" presetID="10" presetClass="exit" presetSubtype="0" fill="hold" grpId="0" nodeType="withEffect">
                                  <p:stCondLst>
                                    <p:cond delay="0"/>
                                  </p:stCondLst>
                                  <p:childTnLst>
                                    <p:animEffect transition="out" filter="fade">
                                      <p:cBhvr>
                                        <p:cTn id="85" dur="500"/>
                                        <p:tgtEl>
                                          <p:spTgt spid="138"/>
                                        </p:tgtEl>
                                      </p:cBhvr>
                                    </p:animEffect>
                                    <p:set>
                                      <p:cBhvr>
                                        <p:cTn id="86" dur="1" fill="hold">
                                          <p:stCondLst>
                                            <p:cond delay="499"/>
                                          </p:stCondLst>
                                        </p:cTn>
                                        <p:tgtEl>
                                          <p:spTgt spid="138"/>
                                        </p:tgtEl>
                                        <p:attrNameLst>
                                          <p:attrName>style.visibility</p:attrName>
                                        </p:attrNameLst>
                                      </p:cBhvr>
                                      <p:to>
                                        <p:strVal val="hidden"/>
                                      </p:to>
                                    </p:set>
                                  </p:childTnLst>
                                </p:cTn>
                              </p:par>
                              <p:par>
                                <p:cTn id="87" presetID="10" presetClass="exit" presetSubtype="0" fill="hold" grpId="0" nodeType="withEffect">
                                  <p:stCondLst>
                                    <p:cond delay="0"/>
                                  </p:stCondLst>
                                  <p:childTnLst>
                                    <p:animEffect transition="out" filter="fade">
                                      <p:cBhvr>
                                        <p:cTn id="88" dur="500"/>
                                        <p:tgtEl>
                                          <p:spTgt spid="124"/>
                                        </p:tgtEl>
                                      </p:cBhvr>
                                    </p:animEffect>
                                    <p:set>
                                      <p:cBhvr>
                                        <p:cTn id="89" dur="1" fill="hold">
                                          <p:stCondLst>
                                            <p:cond delay="499"/>
                                          </p:stCondLst>
                                        </p:cTn>
                                        <p:tgtEl>
                                          <p:spTgt spid="124"/>
                                        </p:tgtEl>
                                        <p:attrNameLst>
                                          <p:attrName>style.visibility</p:attrName>
                                        </p:attrNameLst>
                                      </p:cBhvr>
                                      <p:to>
                                        <p:strVal val="hidden"/>
                                      </p:to>
                                    </p:set>
                                  </p:childTnLst>
                                </p:cTn>
                              </p:par>
                              <p:par>
                                <p:cTn id="90" presetID="10" presetClass="exit" presetSubtype="0" fill="hold" grpId="0" nodeType="withEffect">
                                  <p:stCondLst>
                                    <p:cond delay="0"/>
                                  </p:stCondLst>
                                  <p:childTnLst>
                                    <p:animEffect transition="out" filter="fade">
                                      <p:cBhvr>
                                        <p:cTn id="91" dur="500"/>
                                        <p:tgtEl>
                                          <p:spTgt spid="129"/>
                                        </p:tgtEl>
                                      </p:cBhvr>
                                    </p:animEffect>
                                    <p:set>
                                      <p:cBhvr>
                                        <p:cTn id="92" dur="1" fill="hold">
                                          <p:stCondLst>
                                            <p:cond delay="499"/>
                                          </p:stCondLst>
                                        </p:cTn>
                                        <p:tgtEl>
                                          <p:spTgt spid="129"/>
                                        </p:tgtEl>
                                        <p:attrNameLst>
                                          <p:attrName>style.visibility</p:attrName>
                                        </p:attrNameLst>
                                      </p:cBhvr>
                                      <p:to>
                                        <p:strVal val="hidden"/>
                                      </p:to>
                                    </p:set>
                                  </p:childTnLst>
                                </p:cTn>
                              </p:par>
                              <p:par>
                                <p:cTn id="93" presetID="10" presetClass="exit" presetSubtype="0" fill="hold" grpId="0" nodeType="withEffect">
                                  <p:stCondLst>
                                    <p:cond delay="0"/>
                                  </p:stCondLst>
                                  <p:childTnLst>
                                    <p:animEffect transition="out" filter="fade">
                                      <p:cBhvr>
                                        <p:cTn id="94" dur="500"/>
                                        <p:tgtEl>
                                          <p:spTgt spid="127"/>
                                        </p:tgtEl>
                                      </p:cBhvr>
                                    </p:animEffect>
                                    <p:set>
                                      <p:cBhvr>
                                        <p:cTn id="95" dur="1" fill="hold">
                                          <p:stCondLst>
                                            <p:cond delay="499"/>
                                          </p:stCondLst>
                                        </p:cTn>
                                        <p:tgtEl>
                                          <p:spTgt spid="127"/>
                                        </p:tgtEl>
                                        <p:attrNameLst>
                                          <p:attrName>style.visibility</p:attrName>
                                        </p:attrNameLst>
                                      </p:cBhvr>
                                      <p:to>
                                        <p:strVal val="hidden"/>
                                      </p:to>
                                    </p:set>
                                  </p:childTnLst>
                                </p:cTn>
                              </p:par>
                              <p:par>
                                <p:cTn id="96" presetID="10" presetClass="exit" presetSubtype="0" fill="hold" grpId="0" nodeType="withEffect">
                                  <p:stCondLst>
                                    <p:cond delay="0"/>
                                  </p:stCondLst>
                                  <p:childTnLst>
                                    <p:animEffect transition="out" filter="fade">
                                      <p:cBhvr>
                                        <p:cTn id="97" dur="500"/>
                                        <p:tgtEl>
                                          <p:spTgt spid="132"/>
                                        </p:tgtEl>
                                      </p:cBhvr>
                                    </p:animEffect>
                                    <p:set>
                                      <p:cBhvr>
                                        <p:cTn id="98" dur="1" fill="hold">
                                          <p:stCondLst>
                                            <p:cond delay="499"/>
                                          </p:stCondLst>
                                        </p:cTn>
                                        <p:tgtEl>
                                          <p:spTgt spid="132"/>
                                        </p:tgtEl>
                                        <p:attrNameLst>
                                          <p:attrName>style.visibility</p:attrName>
                                        </p:attrNameLst>
                                      </p:cBhvr>
                                      <p:to>
                                        <p:strVal val="hidden"/>
                                      </p:to>
                                    </p:set>
                                  </p:childTnLst>
                                </p:cTn>
                              </p:par>
                              <p:par>
                                <p:cTn id="99" presetID="10" presetClass="exit" presetSubtype="0" fill="hold" grpId="0" nodeType="withEffect">
                                  <p:stCondLst>
                                    <p:cond delay="0"/>
                                  </p:stCondLst>
                                  <p:childTnLst>
                                    <p:animEffect transition="out" filter="fade">
                                      <p:cBhvr>
                                        <p:cTn id="100" dur="500"/>
                                        <p:tgtEl>
                                          <p:spTgt spid="133"/>
                                        </p:tgtEl>
                                      </p:cBhvr>
                                    </p:animEffect>
                                    <p:set>
                                      <p:cBhvr>
                                        <p:cTn id="101" dur="1" fill="hold">
                                          <p:stCondLst>
                                            <p:cond delay="499"/>
                                          </p:stCondLst>
                                        </p:cTn>
                                        <p:tgtEl>
                                          <p:spTgt spid="133"/>
                                        </p:tgtEl>
                                        <p:attrNameLst>
                                          <p:attrName>style.visibility</p:attrName>
                                        </p:attrNameLst>
                                      </p:cBhvr>
                                      <p:to>
                                        <p:strVal val="hidden"/>
                                      </p:to>
                                    </p:set>
                                  </p:childTnLst>
                                </p:cTn>
                              </p:par>
                              <p:par>
                                <p:cTn id="102" presetID="10" presetClass="exit" presetSubtype="0" fill="hold" grpId="0" nodeType="withEffect">
                                  <p:stCondLst>
                                    <p:cond delay="0"/>
                                  </p:stCondLst>
                                  <p:childTnLst>
                                    <p:animEffect transition="out" filter="fade">
                                      <p:cBhvr>
                                        <p:cTn id="103" dur="500"/>
                                        <p:tgtEl>
                                          <p:spTgt spid="128"/>
                                        </p:tgtEl>
                                      </p:cBhvr>
                                    </p:animEffect>
                                    <p:set>
                                      <p:cBhvr>
                                        <p:cTn id="104" dur="1" fill="hold">
                                          <p:stCondLst>
                                            <p:cond delay="499"/>
                                          </p:stCondLst>
                                        </p:cTn>
                                        <p:tgtEl>
                                          <p:spTgt spid="128"/>
                                        </p:tgtEl>
                                        <p:attrNameLst>
                                          <p:attrName>style.visibility</p:attrName>
                                        </p:attrNameLst>
                                      </p:cBhvr>
                                      <p:to>
                                        <p:strVal val="hidden"/>
                                      </p:to>
                                    </p:set>
                                  </p:childTnLst>
                                </p:cTn>
                              </p:par>
                              <p:par>
                                <p:cTn id="105" presetID="10" presetClass="exit" presetSubtype="0" fill="hold" grpId="0" nodeType="withEffect">
                                  <p:stCondLst>
                                    <p:cond delay="0"/>
                                  </p:stCondLst>
                                  <p:childTnLst>
                                    <p:animEffect transition="out" filter="fade">
                                      <p:cBhvr>
                                        <p:cTn id="106" dur="500"/>
                                        <p:tgtEl>
                                          <p:spTgt spid="126"/>
                                        </p:tgtEl>
                                      </p:cBhvr>
                                    </p:animEffect>
                                    <p:set>
                                      <p:cBhvr>
                                        <p:cTn id="107" dur="1" fill="hold">
                                          <p:stCondLst>
                                            <p:cond delay="499"/>
                                          </p:stCondLst>
                                        </p:cTn>
                                        <p:tgtEl>
                                          <p:spTgt spid="126"/>
                                        </p:tgtEl>
                                        <p:attrNameLst>
                                          <p:attrName>style.visibility</p:attrName>
                                        </p:attrNameLst>
                                      </p:cBhvr>
                                      <p:to>
                                        <p:strVal val="hidden"/>
                                      </p:to>
                                    </p:set>
                                  </p:childTnLst>
                                </p:cTn>
                              </p:par>
                              <p:par>
                                <p:cTn id="108" presetID="10" presetClass="exit" presetSubtype="0" fill="hold" grpId="0" nodeType="withEffect">
                                  <p:stCondLst>
                                    <p:cond delay="0"/>
                                  </p:stCondLst>
                                  <p:childTnLst>
                                    <p:animEffect transition="out" filter="fade">
                                      <p:cBhvr>
                                        <p:cTn id="109" dur="500"/>
                                        <p:tgtEl>
                                          <p:spTgt spid="131"/>
                                        </p:tgtEl>
                                      </p:cBhvr>
                                    </p:animEffect>
                                    <p:set>
                                      <p:cBhvr>
                                        <p:cTn id="110" dur="1" fill="hold">
                                          <p:stCondLst>
                                            <p:cond delay="499"/>
                                          </p:stCondLst>
                                        </p:cTn>
                                        <p:tgtEl>
                                          <p:spTgt spid="131"/>
                                        </p:tgtEl>
                                        <p:attrNameLst>
                                          <p:attrName>style.visibility</p:attrName>
                                        </p:attrNameLst>
                                      </p:cBhvr>
                                      <p:to>
                                        <p:strVal val="hidden"/>
                                      </p:to>
                                    </p:set>
                                  </p:childTnLst>
                                </p:cTn>
                              </p:par>
                              <p:par>
                                <p:cTn id="111" presetID="10" presetClass="exit" presetSubtype="0" fill="hold" grpId="0" nodeType="withEffect">
                                  <p:stCondLst>
                                    <p:cond delay="0"/>
                                  </p:stCondLst>
                                  <p:childTnLst>
                                    <p:animEffect transition="out" filter="fade">
                                      <p:cBhvr>
                                        <p:cTn id="112" dur="500"/>
                                        <p:tgtEl>
                                          <p:spTgt spid="130"/>
                                        </p:tgtEl>
                                      </p:cBhvr>
                                    </p:animEffect>
                                    <p:set>
                                      <p:cBhvr>
                                        <p:cTn id="113" dur="1" fill="hold">
                                          <p:stCondLst>
                                            <p:cond delay="499"/>
                                          </p:stCondLst>
                                        </p:cTn>
                                        <p:tgtEl>
                                          <p:spTgt spid="130"/>
                                        </p:tgtEl>
                                        <p:attrNameLst>
                                          <p:attrName>style.visibility</p:attrName>
                                        </p:attrNameLst>
                                      </p:cBhvr>
                                      <p:to>
                                        <p:strVal val="hidden"/>
                                      </p:to>
                                    </p:se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nodeType="clickEffect">
                                  <p:stCondLst>
                                    <p:cond delay="0"/>
                                  </p:stCondLst>
                                  <p:childTnLst>
                                    <p:set>
                                      <p:cBhvr>
                                        <p:cTn id="117" dur="1" fill="hold">
                                          <p:stCondLst>
                                            <p:cond delay="0"/>
                                          </p:stCondLst>
                                        </p:cTn>
                                        <p:tgtEl>
                                          <p:spTgt spid="74"/>
                                        </p:tgtEl>
                                        <p:attrNameLst>
                                          <p:attrName>style.visibility</p:attrName>
                                        </p:attrNameLst>
                                      </p:cBhvr>
                                      <p:to>
                                        <p:strVal val="visible"/>
                                      </p:to>
                                    </p:set>
                                    <p:animEffect transition="in" filter="wipe(left)">
                                      <p:cBhvr>
                                        <p:cTn id="118" dur="500"/>
                                        <p:tgtEl>
                                          <p:spTgt spid="74"/>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nodeType="clickEffect">
                                  <p:stCondLst>
                                    <p:cond delay="0"/>
                                  </p:stCondLst>
                                  <p:childTnLst>
                                    <p:set>
                                      <p:cBhvr>
                                        <p:cTn id="122" dur="1" fill="hold">
                                          <p:stCondLst>
                                            <p:cond delay="0"/>
                                          </p:stCondLst>
                                        </p:cTn>
                                        <p:tgtEl>
                                          <p:spTgt spid="75"/>
                                        </p:tgtEl>
                                        <p:attrNameLst>
                                          <p:attrName>style.visibility</p:attrName>
                                        </p:attrNameLst>
                                      </p:cBhvr>
                                      <p:to>
                                        <p:strVal val="visible"/>
                                      </p:to>
                                    </p:set>
                                    <p:animEffect transition="in" filter="wipe(left)">
                                      <p:cBhvr>
                                        <p:cTn id="123" dur="500"/>
                                        <p:tgtEl>
                                          <p:spTgt spid="75"/>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8" fill="hold" nodeType="clickEffect">
                                  <p:stCondLst>
                                    <p:cond delay="0"/>
                                  </p:stCondLst>
                                  <p:childTnLst>
                                    <p:set>
                                      <p:cBhvr>
                                        <p:cTn id="127" dur="1" fill="hold">
                                          <p:stCondLst>
                                            <p:cond delay="0"/>
                                          </p:stCondLst>
                                        </p:cTn>
                                        <p:tgtEl>
                                          <p:spTgt spid="76"/>
                                        </p:tgtEl>
                                        <p:attrNameLst>
                                          <p:attrName>style.visibility</p:attrName>
                                        </p:attrNameLst>
                                      </p:cBhvr>
                                      <p:to>
                                        <p:strVal val="visible"/>
                                      </p:to>
                                    </p:set>
                                    <p:animEffect transition="in" filter="wipe(left)">
                                      <p:cBhvr>
                                        <p:cTn id="128" dur="500"/>
                                        <p:tgtEl>
                                          <p:spTgt spid="76"/>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nodeType="clickEffect">
                                  <p:stCondLst>
                                    <p:cond delay="0"/>
                                  </p:stCondLst>
                                  <p:childTnLst>
                                    <p:set>
                                      <p:cBhvr>
                                        <p:cTn id="132" dur="1" fill="hold">
                                          <p:stCondLst>
                                            <p:cond delay="0"/>
                                          </p:stCondLst>
                                        </p:cTn>
                                        <p:tgtEl>
                                          <p:spTgt spid="79"/>
                                        </p:tgtEl>
                                        <p:attrNameLst>
                                          <p:attrName>style.visibility</p:attrName>
                                        </p:attrNameLst>
                                      </p:cBhvr>
                                      <p:to>
                                        <p:strVal val="visible"/>
                                      </p:to>
                                    </p:set>
                                    <p:animEffect transition="in" filter="wipe(left)">
                                      <p:cBhvr>
                                        <p:cTn id="133" dur="500"/>
                                        <p:tgtEl>
                                          <p:spTgt spid="79"/>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2" fill="hold" nodeType="clickEffect">
                                  <p:stCondLst>
                                    <p:cond delay="0"/>
                                  </p:stCondLst>
                                  <p:childTnLst>
                                    <p:set>
                                      <p:cBhvr>
                                        <p:cTn id="137" dur="1" fill="hold">
                                          <p:stCondLst>
                                            <p:cond delay="0"/>
                                          </p:stCondLst>
                                        </p:cTn>
                                        <p:tgtEl>
                                          <p:spTgt spid="67"/>
                                        </p:tgtEl>
                                        <p:attrNameLst>
                                          <p:attrName>style.visibility</p:attrName>
                                        </p:attrNameLst>
                                      </p:cBhvr>
                                      <p:to>
                                        <p:strVal val="visible"/>
                                      </p:to>
                                    </p:set>
                                    <p:animEffect transition="in" filter="wipe(right)">
                                      <p:cBhvr>
                                        <p:cTn id="138" dur="500"/>
                                        <p:tgtEl>
                                          <p:spTgt spid="67"/>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2" fill="hold" nodeType="clickEffect">
                                  <p:stCondLst>
                                    <p:cond delay="0"/>
                                  </p:stCondLst>
                                  <p:childTnLst>
                                    <p:set>
                                      <p:cBhvr>
                                        <p:cTn id="142" dur="1" fill="hold">
                                          <p:stCondLst>
                                            <p:cond delay="0"/>
                                          </p:stCondLst>
                                        </p:cTn>
                                        <p:tgtEl>
                                          <p:spTgt spid="77"/>
                                        </p:tgtEl>
                                        <p:attrNameLst>
                                          <p:attrName>style.visibility</p:attrName>
                                        </p:attrNameLst>
                                      </p:cBhvr>
                                      <p:to>
                                        <p:strVal val="visible"/>
                                      </p:to>
                                    </p:set>
                                    <p:animEffect transition="in" filter="wipe(right)">
                                      <p:cBhvr>
                                        <p:cTn id="143"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P spid="60" grpId="0" animBg="1"/>
      <p:bldP spid="59" grpId="0" animBg="1"/>
      <p:bldP spid="26" grpId="0" animBg="1"/>
      <p:bldP spid="81" grpId="0" animBg="1"/>
      <p:bldP spid="82" grpId="0" animBg="1"/>
      <p:bldP spid="83" grpId="0" animBg="1"/>
      <p:bldP spid="103" grpId="0" animBg="1"/>
      <p:bldP spid="119" grpId="0" animBg="1"/>
      <p:bldP spid="120" grpId="0" animBg="1"/>
      <p:bldP spid="121" grpId="0" animBg="1"/>
      <p:bldP spid="122" grpId="0" animBg="1"/>
      <p:bldP spid="123" grpId="0" animBg="1"/>
      <p:bldP spid="124"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43" grpId="0" animBg="1"/>
      <p:bldP spid="62" grpId="0" animBg="1"/>
      <p:bldP spid="5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Module summary</a:t>
            </a:r>
            <a:endParaRPr lang="sv-SE" dirty="0"/>
          </a:p>
        </p:txBody>
      </p:sp>
      <p:sp>
        <p:nvSpPr>
          <p:cNvPr id="24" name="Rectangle 23"/>
          <p:cNvSpPr/>
          <p:nvPr/>
        </p:nvSpPr>
        <p:spPr bwMode="auto">
          <a:xfrm>
            <a:off x="1419043" y="1671724"/>
            <a:ext cx="9349078" cy="17141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sv-SE" sz="2353" dirty="0">
              <a:solidFill>
                <a:srgbClr val="FFFFFF"/>
              </a:solidFill>
              <a:ea typeface="Segoe UI" pitchFamily="34" charset="0"/>
              <a:cs typeface="Segoe UI" pitchFamily="34" charset="0"/>
            </a:endParaRPr>
          </a:p>
        </p:txBody>
      </p:sp>
      <p:sp>
        <p:nvSpPr>
          <p:cNvPr id="7" name="Rectangle 6"/>
          <p:cNvSpPr/>
          <p:nvPr/>
        </p:nvSpPr>
        <p:spPr>
          <a:xfrm>
            <a:off x="5181329" y="3434049"/>
            <a:ext cx="1829342" cy="24464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b" anchorCtr="0" forceAA="0" compatLnSpc="1">
            <a:prstTxWarp prst="textNoShape">
              <a:avLst/>
            </a:prstTxWarp>
            <a:noAutofit/>
          </a:bodyPr>
          <a:lstStyle/>
          <a:p>
            <a:pPr indent="-280121">
              <a:lnSpc>
                <a:spcPct val="90000"/>
              </a:lnSpc>
              <a:spcAft>
                <a:spcPts val="784"/>
              </a:spcAft>
              <a:defRPr/>
            </a:pPr>
            <a:r>
              <a:rPr lang="en-US" sz="2353" dirty="0">
                <a:solidFill>
                  <a:srgbClr val="EFEFEF">
                    <a:alpha val="99000"/>
                  </a:srgbClr>
                </a:solidFill>
                <a:latin typeface="Segoe UI Light"/>
              </a:rPr>
              <a:t>Best Visual Studio Experience.</a:t>
            </a:r>
            <a:endParaRPr lang="sv-SE" sz="2353" dirty="0" err="1">
              <a:solidFill>
                <a:srgbClr val="EFEFEF">
                  <a:alpha val="99000"/>
                </a:srgbClr>
              </a:solidFill>
              <a:latin typeface="Segoe UI Light"/>
            </a:endParaRPr>
          </a:p>
        </p:txBody>
      </p:sp>
      <p:sp>
        <p:nvSpPr>
          <p:cNvPr id="9" name="Rectangle 8"/>
          <p:cNvSpPr/>
          <p:nvPr/>
        </p:nvSpPr>
        <p:spPr>
          <a:xfrm>
            <a:off x="3300186" y="3434049"/>
            <a:ext cx="1829342" cy="244645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b" anchorCtr="0" forceAA="0" compatLnSpc="1">
            <a:prstTxWarp prst="textNoShape">
              <a:avLst/>
            </a:prstTxWarp>
            <a:noAutofit/>
          </a:bodyPr>
          <a:lstStyle/>
          <a:p>
            <a:pPr indent="-280121">
              <a:lnSpc>
                <a:spcPct val="90000"/>
              </a:lnSpc>
              <a:spcAft>
                <a:spcPts val="784"/>
              </a:spcAft>
              <a:defRPr/>
            </a:pPr>
            <a:r>
              <a:rPr lang="en-US" sz="2353" dirty="0">
                <a:solidFill>
                  <a:srgbClr val="EFEFEF">
                    <a:alpha val="99000"/>
                  </a:srgbClr>
                </a:solidFill>
                <a:latin typeface="Segoe UI Light"/>
              </a:rPr>
              <a:t>Web scale world wide.</a:t>
            </a:r>
            <a:endParaRPr lang="sv-SE" sz="2353" dirty="0" err="1">
              <a:solidFill>
                <a:srgbClr val="EFEFEF">
                  <a:alpha val="99000"/>
                </a:srgbClr>
              </a:solidFill>
              <a:latin typeface="Segoe UI Light"/>
            </a:endParaRPr>
          </a:p>
        </p:txBody>
      </p:sp>
      <p:sp>
        <p:nvSpPr>
          <p:cNvPr id="11" name="Rectangle 10"/>
          <p:cNvSpPr/>
          <p:nvPr/>
        </p:nvSpPr>
        <p:spPr>
          <a:xfrm>
            <a:off x="1419044" y="3434049"/>
            <a:ext cx="1829342" cy="2446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b" anchorCtr="0" forceAA="0" compatLnSpc="1">
            <a:prstTxWarp prst="textNoShape">
              <a:avLst/>
            </a:prstTxWarp>
            <a:noAutofit/>
          </a:bodyPr>
          <a:lstStyle/>
          <a:p>
            <a:pPr indent="-280121">
              <a:lnSpc>
                <a:spcPct val="90000"/>
              </a:lnSpc>
              <a:spcAft>
                <a:spcPts val="784"/>
              </a:spcAft>
              <a:defRPr/>
            </a:pPr>
            <a:r>
              <a:rPr lang="en-US" sz="2353" dirty="0">
                <a:solidFill>
                  <a:srgbClr val="EFEFEF">
                    <a:alpha val="99000"/>
                  </a:srgbClr>
                </a:solidFill>
                <a:latin typeface="Segoe UI Light"/>
              </a:rPr>
              <a:t>Ready for business.</a:t>
            </a:r>
          </a:p>
        </p:txBody>
      </p:sp>
      <p:sp>
        <p:nvSpPr>
          <p:cNvPr id="13" name="Rectangle 12"/>
          <p:cNvSpPr/>
          <p:nvPr/>
        </p:nvSpPr>
        <p:spPr>
          <a:xfrm>
            <a:off x="7062471" y="3433902"/>
            <a:ext cx="1829342" cy="244674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b" anchorCtr="0" forceAA="0" compatLnSpc="1">
            <a:prstTxWarp prst="textNoShape">
              <a:avLst/>
            </a:prstTxWarp>
            <a:noAutofit/>
          </a:bodyPr>
          <a:lstStyle/>
          <a:p>
            <a:pPr indent="-280121">
              <a:lnSpc>
                <a:spcPct val="90000"/>
              </a:lnSpc>
              <a:spcAft>
                <a:spcPts val="784"/>
              </a:spcAft>
              <a:defRPr/>
            </a:pPr>
            <a:r>
              <a:rPr lang="en-US" sz="2353" dirty="0">
                <a:solidFill>
                  <a:srgbClr val="EFEFEF">
                    <a:alpha val="99000"/>
                  </a:srgbClr>
                </a:solidFill>
                <a:latin typeface="Segoe UI Light"/>
              </a:rPr>
              <a:t>Faster </a:t>
            </a:r>
            <a:br>
              <a:rPr lang="en-US" sz="2353" dirty="0">
                <a:solidFill>
                  <a:srgbClr val="EFEFEF">
                    <a:alpha val="99000"/>
                  </a:srgbClr>
                </a:solidFill>
                <a:latin typeface="Segoe UI Light"/>
              </a:rPr>
            </a:br>
            <a:r>
              <a:rPr lang="en-US" sz="2353" dirty="0">
                <a:solidFill>
                  <a:srgbClr val="EFEFEF">
                    <a:alpha val="99000"/>
                  </a:srgbClr>
                </a:solidFill>
                <a:latin typeface="Segoe UI Light"/>
              </a:rPr>
              <a:t>to market.</a:t>
            </a:r>
            <a:endParaRPr lang="sv-SE" sz="2353" dirty="0" err="1">
              <a:solidFill>
                <a:srgbClr val="EFEFEF">
                  <a:alpha val="99000"/>
                </a:srgbClr>
              </a:solidFill>
              <a:latin typeface="Segoe UI Light"/>
            </a:endParaRPr>
          </a:p>
        </p:txBody>
      </p:sp>
      <p:sp>
        <p:nvSpPr>
          <p:cNvPr id="2" name="Rectangle 1"/>
          <p:cNvSpPr/>
          <p:nvPr/>
        </p:nvSpPr>
        <p:spPr>
          <a:xfrm>
            <a:off x="3729448" y="1781711"/>
            <a:ext cx="7038674" cy="1538804"/>
          </a:xfrm>
          <a:prstGeom prst="rect">
            <a:avLst/>
          </a:prstGeom>
        </p:spPr>
        <p:txBody>
          <a:bodyPr wrap="square">
            <a:spAutoFit/>
          </a:bodyPr>
          <a:lstStyle/>
          <a:p>
            <a:r>
              <a:rPr lang="en-US" sz="3137" dirty="0">
                <a:ln w="3175">
                  <a:noFill/>
                </a:ln>
                <a:solidFill>
                  <a:srgbClr val="FFFFFF"/>
                </a:solidFill>
                <a:latin typeface="Segoe UI Light"/>
                <a:cs typeface="Segoe UI" pitchFamily="34" charset="0"/>
              </a:rPr>
              <a:t>Scalable, secure and flexible platform </a:t>
            </a:r>
            <a:br>
              <a:rPr lang="en-US" sz="3137" dirty="0">
                <a:ln w="3175">
                  <a:noFill/>
                </a:ln>
                <a:solidFill>
                  <a:srgbClr val="FFFFFF"/>
                </a:solidFill>
                <a:latin typeface="Segoe UI Light"/>
                <a:cs typeface="Segoe UI" pitchFamily="34" charset="0"/>
              </a:rPr>
            </a:br>
            <a:r>
              <a:rPr lang="en-US" sz="3137" dirty="0">
                <a:ln w="3175">
                  <a:noFill/>
                </a:ln>
                <a:solidFill>
                  <a:srgbClr val="FFFFFF"/>
                </a:solidFill>
                <a:latin typeface="Segoe UI Light"/>
                <a:cs typeface="Segoe UI" pitchFamily="34" charset="0"/>
              </a:rPr>
              <a:t>for building and hosting powerful </a:t>
            </a:r>
            <a:br>
              <a:rPr lang="en-US" sz="3137" dirty="0">
                <a:ln w="3175">
                  <a:noFill/>
                </a:ln>
                <a:solidFill>
                  <a:srgbClr val="FFFFFF"/>
                </a:solidFill>
                <a:latin typeface="Segoe UI Light"/>
                <a:cs typeface="Segoe UI" pitchFamily="34" charset="0"/>
              </a:rPr>
            </a:br>
            <a:r>
              <a:rPr lang="en-US" sz="3137" dirty="0">
                <a:ln w="3175">
                  <a:noFill/>
                </a:ln>
                <a:solidFill>
                  <a:srgbClr val="FFFFFF"/>
                </a:solidFill>
                <a:latin typeface="Segoe UI Light"/>
                <a:cs typeface="Segoe UI" pitchFamily="34" charset="0"/>
              </a:rPr>
              <a:t>web applications.</a:t>
            </a:r>
          </a:p>
        </p:txBody>
      </p:sp>
      <p:pic>
        <p:nvPicPr>
          <p:cNvPr id="27" name="Picture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385" y="1781712"/>
            <a:ext cx="1475792" cy="1475792"/>
          </a:xfrm>
          <a:prstGeom prst="rect">
            <a:avLst/>
          </a:prstGeom>
          <a:effectLst>
            <a:outerShdw blurRad="50800" dist="50800" dir="5400000" algn="ctr" rotWithShape="0">
              <a:schemeClr val="bg1">
                <a:alpha val="13000"/>
              </a:schemeClr>
            </a:outerShdw>
          </a:effectLst>
        </p:spPr>
      </p:pic>
      <p:sp>
        <p:nvSpPr>
          <p:cNvPr id="28" name="Rectangle 27"/>
          <p:cNvSpPr/>
          <p:nvPr/>
        </p:nvSpPr>
        <p:spPr>
          <a:xfrm>
            <a:off x="8943615" y="3433902"/>
            <a:ext cx="1829342" cy="2446745"/>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b" anchorCtr="0" forceAA="0" compatLnSpc="1">
            <a:prstTxWarp prst="textNoShape">
              <a:avLst/>
            </a:prstTxWarp>
            <a:noAutofit/>
          </a:bodyPr>
          <a:lstStyle/>
          <a:p>
            <a:pPr indent="-280121">
              <a:lnSpc>
                <a:spcPct val="90000"/>
              </a:lnSpc>
              <a:spcAft>
                <a:spcPts val="784"/>
              </a:spcAft>
              <a:defRPr/>
            </a:pPr>
            <a:r>
              <a:rPr lang="en-US" sz="2353" dirty="0">
                <a:solidFill>
                  <a:srgbClr val="EFEFEF">
                    <a:alpha val="99000"/>
                  </a:srgbClr>
                </a:solidFill>
                <a:latin typeface="Segoe UI Light"/>
              </a:rPr>
              <a:t>Open </a:t>
            </a:r>
            <a:br>
              <a:rPr lang="en-US" sz="2353" dirty="0">
                <a:solidFill>
                  <a:srgbClr val="EFEFEF">
                    <a:alpha val="99000"/>
                  </a:srgbClr>
                </a:solidFill>
                <a:latin typeface="Segoe UI Light"/>
              </a:rPr>
            </a:br>
            <a:r>
              <a:rPr lang="en-US" sz="2353" dirty="0">
                <a:solidFill>
                  <a:srgbClr val="EFEFEF">
                    <a:alpha val="99000"/>
                  </a:srgbClr>
                </a:solidFill>
                <a:latin typeface="Segoe UI Light"/>
              </a:rPr>
              <a:t>and flexible.</a:t>
            </a:r>
            <a:endParaRPr lang="sv-SE" sz="2353" dirty="0" err="1">
              <a:solidFill>
                <a:srgbClr val="EFEFEF">
                  <a:alpha val="99000"/>
                </a:srgbClr>
              </a:solidFill>
              <a:latin typeface="Segoe UI Light"/>
            </a:endParaRPr>
          </a:p>
        </p:txBody>
      </p:sp>
      <p:sp>
        <p:nvSpPr>
          <p:cNvPr id="29" name="Freeform 62"/>
          <p:cNvSpPr>
            <a:spLocks noChangeAspect="1" noEditPoints="1"/>
          </p:cNvSpPr>
          <p:nvPr/>
        </p:nvSpPr>
        <p:spPr bwMode="black">
          <a:xfrm>
            <a:off x="4144563" y="3631563"/>
            <a:ext cx="727808" cy="727618"/>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0687" tIns="40344" rIns="80687" bIns="40344" numCol="1" anchor="t" anchorCtr="0" compatLnSpc="1">
            <a:prstTxWarp prst="textNoShape">
              <a:avLst/>
            </a:prstTxWarp>
          </a:bodyPr>
          <a:lstStyle/>
          <a:p>
            <a:pPr defTabSz="896386"/>
            <a:endParaRPr lang="en-US" sz="1568">
              <a:solidFill>
                <a:prstClr val="black"/>
              </a:solidFill>
            </a:endParaRPr>
          </a:p>
        </p:txBody>
      </p:sp>
      <p:sp>
        <p:nvSpPr>
          <p:cNvPr id="30" name="Freeform 651"/>
          <p:cNvSpPr>
            <a:spLocks noChangeAspect="1" noEditPoints="1"/>
          </p:cNvSpPr>
          <p:nvPr/>
        </p:nvSpPr>
        <p:spPr bwMode="auto">
          <a:xfrm>
            <a:off x="6414811" y="3605947"/>
            <a:ext cx="370449" cy="778850"/>
          </a:xfrm>
          <a:custGeom>
            <a:avLst/>
            <a:gdLst>
              <a:gd name="T0" fmla="*/ 190 w 190"/>
              <a:gd name="T1" fmla="*/ 96 h 400"/>
              <a:gd name="T2" fmla="*/ 179 w 190"/>
              <a:gd name="T3" fmla="*/ 79 h 400"/>
              <a:gd name="T4" fmla="*/ 185 w 190"/>
              <a:gd name="T5" fmla="*/ 66 h 400"/>
              <a:gd name="T6" fmla="*/ 166 w 190"/>
              <a:gd name="T7" fmla="*/ 48 h 400"/>
              <a:gd name="T8" fmla="*/ 168 w 190"/>
              <a:gd name="T9" fmla="*/ 41 h 400"/>
              <a:gd name="T10" fmla="*/ 150 w 190"/>
              <a:gd name="T11" fmla="*/ 23 h 400"/>
              <a:gd name="T12" fmla="*/ 143 w 190"/>
              <a:gd name="T13" fmla="*/ 24 h 400"/>
              <a:gd name="T14" fmla="*/ 125 w 190"/>
              <a:gd name="T15" fmla="*/ 6 h 400"/>
              <a:gd name="T16" fmla="*/ 112 w 190"/>
              <a:gd name="T17" fmla="*/ 11 h 400"/>
              <a:gd name="T18" fmla="*/ 95 w 190"/>
              <a:gd name="T19" fmla="*/ 0 h 400"/>
              <a:gd name="T20" fmla="*/ 78 w 190"/>
              <a:gd name="T21" fmla="*/ 11 h 400"/>
              <a:gd name="T22" fmla="*/ 65 w 190"/>
              <a:gd name="T23" fmla="*/ 6 h 400"/>
              <a:gd name="T24" fmla="*/ 47 w 190"/>
              <a:gd name="T25" fmla="*/ 24 h 400"/>
              <a:gd name="T26" fmla="*/ 40 w 190"/>
              <a:gd name="T27" fmla="*/ 23 h 400"/>
              <a:gd name="T28" fmla="*/ 22 w 190"/>
              <a:gd name="T29" fmla="*/ 41 h 400"/>
              <a:gd name="T30" fmla="*/ 24 w 190"/>
              <a:gd name="T31" fmla="*/ 48 h 400"/>
              <a:gd name="T32" fmla="*/ 5 w 190"/>
              <a:gd name="T33" fmla="*/ 66 h 400"/>
              <a:gd name="T34" fmla="*/ 11 w 190"/>
              <a:gd name="T35" fmla="*/ 79 h 400"/>
              <a:gd name="T36" fmla="*/ 0 w 190"/>
              <a:gd name="T37" fmla="*/ 96 h 400"/>
              <a:gd name="T38" fmla="*/ 0 w 190"/>
              <a:gd name="T39" fmla="*/ 96 h 400"/>
              <a:gd name="T40" fmla="*/ 0 w 190"/>
              <a:gd name="T41" fmla="*/ 96 h 400"/>
              <a:gd name="T42" fmla="*/ 0 w 190"/>
              <a:gd name="T43" fmla="*/ 96 h 400"/>
              <a:gd name="T44" fmla="*/ 0 w 190"/>
              <a:gd name="T45" fmla="*/ 96 h 400"/>
              <a:gd name="T46" fmla="*/ 11 w 190"/>
              <a:gd name="T47" fmla="*/ 112 h 400"/>
              <a:gd name="T48" fmla="*/ 5 w 190"/>
              <a:gd name="T49" fmla="*/ 125 h 400"/>
              <a:gd name="T50" fmla="*/ 24 w 190"/>
              <a:gd name="T51" fmla="*/ 143 h 400"/>
              <a:gd name="T52" fmla="*/ 22 w 190"/>
              <a:gd name="T53" fmla="*/ 150 h 400"/>
              <a:gd name="T54" fmla="*/ 40 w 190"/>
              <a:gd name="T55" fmla="*/ 168 h 400"/>
              <a:gd name="T56" fmla="*/ 47 w 190"/>
              <a:gd name="T57" fmla="*/ 167 h 400"/>
              <a:gd name="T58" fmla="*/ 60 w 190"/>
              <a:gd name="T59" fmla="*/ 184 h 400"/>
              <a:gd name="T60" fmla="*/ 14 w 190"/>
              <a:gd name="T61" fmla="*/ 389 h 400"/>
              <a:gd name="T62" fmla="*/ 45 w 190"/>
              <a:gd name="T63" fmla="*/ 368 h 400"/>
              <a:gd name="T64" fmla="*/ 65 w 190"/>
              <a:gd name="T65" fmla="*/ 400 h 400"/>
              <a:gd name="T66" fmla="*/ 95 w 190"/>
              <a:gd name="T67" fmla="*/ 266 h 400"/>
              <a:gd name="T68" fmla="*/ 125 w 190"/>
              <a:gd name="T69" fmla="*/ 400 h 400"/>
              <a:gd name="T70" fmla="*/ 145 w 190"/>
              <a:gd name="T71" fmla="*/ 368 h 400"/>
              <a:gd name="T72" fmla="*/ 176 w 190"/>
              <a:gd name="T73" fmla="*/ 389 h 400"/>
              <a:gd name="T74" fmla="*/ 130 w 190"/>
              <a:gd name="T75" fmla="*/ 184 h 400"/>
              <a:gd name="T76" fmla="*/ 143 w 190"/>
              <a:gd name="T77" fmla="*/ 167 h 400"/>
              <a:gd name="T78" fmla="*/ 150 w 190"/>
              <a:gd name="T79" fmla="*/ 168 h 400"/>
              <a:gd name="T80" fmla="*/ 168 w 190"/>
              <a:gd name="T81" fmla="*/ 150 h 400"/>
              <a:gd name="T82" fmla="*/ 166 w 190"/>
              <a:gd name="T83" fmla="*/ 143 h 400"/>
              <a:gd name="T84" fmla="*/ 185 w 190"/>
              <a:gd name="T85" fmla="*/ 125 h 400"/>
              <a:gd name="T86" fmla="*/ 179 w 190"/>
              <a:gd name="T87" fmla="*/ 112 h 400"/>
              <a:gd name="T88" fmla="*/ 190 w 190"/>
              <a:gd name="T89" fmla="*/ 96 h 400"/>
              <a:gd name="T90" fmla="*/ 95 w 190"/>
              <a:gd name="T91" fmla="*/ 155 h 400"/>
              <a:gd name="T92" fmla="*/ 36 w 190"/>
              <a:gd name="T93" fmla="*/ 96 h 400"/>
              <a:gd name="T94" fmla="*/ 95 w 190"/>
              <a:gd name="T95" fmla="*/ 36 h 400"/>
              <a:gd name="T96" fmla="*/ 154 w 190"/>
              <a:gd name="T97" fmla="*/ 96 h 400"/>
              <a:gd name="T98" fmla="*/ 95 w 190"/>
              <a:gd name="T99" fmla="*/ 155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0" h="400">
                <a:moveTo>
                  <a:pt x="190" y="96"/>
                </a:moveTo>
                <a:cubicBezTo>
                  <a:pt x="190" y="88"/>
                  <a:pt x="186" y="82"/>
                  <a:pt x="179" y="79"/>
                </a:cubicBezTo>
                <a:cubicBezTo>
                  <a:pt x="183" y="75"/>
                  <a:pt x="185" y="71"/>
                  <a:pt x="185" y="66"/>
                </a:cubicBezTo>
                <a:cubicBezTo>
                  <a:pt x="185" y="56"/>
                  <a:pt x="176" y="48"/>
                  <a:pt x="166" y="48"/>
                </a:cubicBezTo>
                <a:cubicBezTo>
                  <a:pt x="167" y="46"/>
                  <a:pt x="168" y="43"/>
                  <a:pt x="168" y="41"/>
                </a:cubicBezTo>
                <a:cubicBezTo>
                  <a:pt x="168" y="31"/>
                  <a:pt x="160" y="23"/>
                  <a:pt x="150" y="23"/>
                </a:cubicBezTo>
                <a:cubicBezTo>
                  <a:pt x="147" y="23"/>
                  <a:pt x="145" y="23"/>
                  <a:pt x="143" y="24"/>
                </a:cubicBezTo>
                <a:cubicBezTo>
                  <a:pt x="143" y="14"/>
                  <a:pt x="135" y="6"/>
                  <a:pt x="125" y="6"/>
                </a:cubicBezTo>
                <a:cubicBezTo>
                  <a:pt x="120" y="6"/>
                  <a:pt x="115" y="8"/>
                  <a:pt x="112" y="11"/>
                </a:cubicBezTo>
                <a:cubicBezTo>
                  <a:pt x="109" y="5"/>
                  <a:pt x="103" y="0"/>
                  <a:pt x="95" y="0"/>
                </a:cubicBezTo>
                <a:cubicBezTo>
                  <a:pt x="87" y="0"/>
                  <a:pt x="81" y="5"/>
                  <a:pt x="78" y="11"/>
                </a:cubicBezTo>
                <a:cubicBezTo>
                  <a:pt x="75" y="8"/>
                  <a:pt x="70" y="6"/>
                  <a:pt x="65" y="6"/>
                </a:cubicBezTo>
                <a:cubicBezTo>
                  <a:pt x="55" y="6"/>
                  <a:pt x="47" y="14"/>
                  <a:pt x="47" y="24"/>
                </a:cubicBezTo>
                <a:cubicBezTo>
                  <a:pt x="45" y="23"/>
                  <a:pt x="43" y="23"/>
                  <a:pt x="40" y="23"/>
                </a:cubicBezTo>
                <a:cubicBezTo>
                  <a:pt x="30" y="23"/>
                  <a:pt x="22" y="31"/>
                  <a:pt x="22" y="41"/>
                </a:cubicBezTo>
                <a:cubicBezTo>
                  <a:pt x="22" y="43"/>
                  <a:pt x="23" y="46"/>
                  <a:pt x="24" y="48"/>
                </a:cubicBezTo>
                <a:cubicBezTo>
                  <a:pt x="14" y="48"/>
                  <a:pt x="5" y="56"/>
                  <a:pt x="5" y="66"/>
                </a:cubicBezTo>
                <a:cubicBezTo>
                  <a:pt x="5" y="71"/>
                  <a:pt x="7" y="75"/>
                  <a:pt x="11" y="79"/>
                </a:cubicBezTo>
                <a:cubicBezTo>
                  <a:pt x="4" y="82"/>
                  <a:pt x="0" y="88"/>
                  <a:pt x="0" y="96"/>
                </a:cubicBezTo>
                <a:cubicBezTo>
                  <a:pt x="0" y="96"/>
                  <a:pt x="0" y="96"/>
                  <a:pt x="0" y="96"/>
                </a:cubicBezTo>
                <a:cubicBezTo>
                  <a:pt x="0" y="96"/>
                  <a:pt x="0" y="96"/>
                  <a:pt x="0" y="96"/>
                </a:cubicBezTo>
                <a:cubicBezTo>
                  <a:pt x="0" y="96"/>
                  <a:pt x="0" y="96"/>
                  <a:pt x="0" y="96"/>
                </a:cubicBezTo>
                <a:cubicBezTo>
                  <a:pt x="0" y="96"/>
                  <a:pt x="0" y="96"/>
                  <a:pt x="0" y="96"/>
                </a:cubicBezTo>
                <a:cubicBezTo>
                  <a:pt x="0" y="103"/>
                  <a:pt x="4" y="110"/>
                  <a:pt x="11" y="112"/>
                </a:cubicBezTo>
                <a:cubicBezTo>
                  <a:pt x="7" y="116"/>
                  <a:pt x="5" y="120"/>
                  <a:pt x="5" y="125"/>
                </a:cubicBezTo>
                <a:cubicBezTo>
                  <a:pt x="5" y="135"/>
                  <a:pt x="14" y="143"/>
                  <a:pt x="24" y="143"/>
                </a:cubicBezTo>
                <a:cubicBezTo>
                  <a:pt x="23" y="145"/>
                  <a:pt x="22" y="148"/>
                  <a:pt x="22" y="150"/>
                </a:cubicBezTo>
                <a:cubicBezTo>
                  <a:pt x="22" y="160"/>
                  <a:pt x="30" y="168"/>
                  <a:pt x="40" y="168"/>
                </a:cubicBezTo>
                <a:cubicBezTo>
                  <a:pt x="43" y="168"/>
                  <a:pt x="45" y="168"/>
                  <a:pt x="47" y="167"/>
                </a:cubicBezTo>
                <a:cubicBezTo>
                  <a:pt x="47" y="175"/>
                  <a:pt x="53" y="182"/>
                  <a:pt x="60" y="184"/>
                </a:cubicBezTo>
                <a:cubicBezTo>
                  <a:pt x="14" y="389"/>
                  <a:pt x="14" y="389"/>
                  <a:pt x="14" y="389"/>
                </a:cubicBezTo>
                <a:cubicBezTo>
                  <a:pt x="45" y="368"/>
                  <a:pt x="45" y="368"/>
                  <a:pt x="45" y="368"/>
                </a:cubicBezTo>
                <a:cubicBezTo>
                  <a:pt x="65" y="400"/>
                  <a:pt x="65" y="400"/>
                  <a:pt x="65" y="400"/>
                </a:cubicBezTo>
                <a:cubicBezTo>
                  <a:pt x="95" y="266"/>
                  <a:pt x="95" y="266"/>
                  <a:pt x="95" y="266"/>
                </a:cubicBezTo>
                <a:cubicBezTo>
                  <a:pt x="125" y="400"/>
                  <a:pt x="125" y="400"/>
                  <a:pt x="125" y="400"/>
                </a:cubicBezTo>
                <a:cubicBezTo>
                  <a:pt x="145" y="368"/>
                  <a:pt x="145" y="368"/>
                  <a:pt x="145" y="368"/>
                </a:cubicBezTo>
                <a:cubicBezTo>
                  <a:pt x="176" y="389"/>
                  <a:pt x="176" y="389"/>
                  <a:pt x="176" y="389"/>
                </a:cubicBezTo>
                <a:cubicBezTo>
                  <a:pt x="130" y="184"/>
                  <a:pt x="130" y="184"/>
                  <a:pt x="130" y="184"/>
                </a:cubicBezTo>
                <a:cubicBezTo>
                  <a:pt x="137" y="182"/>
                  <a:pt x="143" y="175"/>
                  <a:pt x="143" y="167"/>
                </a:cubicBezTo>
                <a:cubicBezTo>
                  <a:pt x="145" y="168"/>
                  <a:pt x="147" y="168"/>
                  <a:pt x="150" y="168"/>
                </a:cubicBezTo>
                <a:cubicBezTo>
                  <a:pt x="160" y="168"/>
                  <a:pt x="168" y="160"/>
                  <a:pt x="168" y="150"/>
                </a:cubicBezTo>
                <a:cubicBezTo>
                  <a:pt x="168" y="148"/>
                  <a:pt x="167" y="145"/>
                  <a:pt x="166" y="143"/>
                </a:cubicBezTo>
                <a:cubicBezTo>
                  <a:pt x="176" y="143"/>
                  <a:pt x="185" y="135"/>
                  <a:pt x="185" y="125"/>
                </a:cubicBezTo>
                <a:cubicBezTo>
                  <a:pt x="185" y="120"/>
                  <a:pt x="183" y="116"/>
                  <a:pt x="179" y="112"/>
                </a:cubicBezTo>
                <a:cubicBezTo>
                  <a:pt x="186" y="110"/>
                  <a:pt x="190" y="103"/>
                  <a:pt x="190" y="96"/>
                </a:cubicBezTo>
                <a:close/>
                <a:moveTo>
                  <a:pt x="95" y="155"/>
                </a:moveTo>
                <a:cubicBezTo>
                  <a:pt x="62" y="155"/>
                  <a:pt x="36" y="128"/>
                  <a:pt x="36" y="96"/>
                </a:cubicBezTo>
                <a:cubicBezTo>
                  <a:pt x="36" y="63"/>
                  <a:pt x="62" y="36"/>
                  <a:pt x="95" y="36"/>
                </a:cubicBezTo>
                <a:cubicBezTo>
                  <a:pt x="128" y="36"/>
                  <a:pt x="154" y="63"/>
                  <a:pt x="154" y="96"/>
                </a:cubicBezTo>
                <a:cubicBezTo>
                  <a:pt x="154" y="128"/>
                  <a:pt x="128" y="155"/>
                  <a:pt x="95" y="155"/>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defTabSz="896350"/>
            <a:endParaRPr lang="en-US" sz="1765">
              <a:solidFill>
                <a:srgbClr val="FFFFFF"/>
              </a:solidFill>
            </a:endParaRPr>
          </a:p>
        </p:txBody>
      </p:sp>
      <p:sp>
        <p:nvSpPr>
          <p:cNvPr id="31" name="Freeform 125"/>
          <p:cNvSpPr>
            <a:spLocks noEditPoints="1"/>
          </p:cNvSpPr>
          <p:nvPr/>
        </p:nvSpPr>
        <p:spPr bwMode="black">
          <a:xfrm>
            <a:off x="8112770" y="3609537"/>
            <a:ext cx="560418" cy="771670"/>
          </a:xfrm>
          <a:custGeom>
            <a:avLst/>
            <a:gdLst>
              <a:gd name="T0" fmla="*/ 447 w 867"/>
              <a:gd name="T1" fmla="*/ 1019 h 1194"/>
              <a:gd name="T2" fmla="*/ 494 w 867"/>
              <a:gd name="T3" fmla="*/ 180 h 1194"/>
              <a:gd name="T4" fmla="*/ 292 w 867"/>
              <a:gd name="T5" fmla="*/ 541 h 1194"/>
              <a:gd name="T6" fmla="*/ 433 w 867"/>
              <a:gd name="T7" fmla="*/ 408 h 1194"/>
              <a:gd name="T8" fmla="*/ 413 w 867"/>
              <a:gd name="T9" fmla="*/ 804 h 1194"/>
              <a:gd name="T10" fmla="*/ 174 w 867"/>
              <a:gd name="T11" fmla="*/ 773 h 1194"/>
              <a:gd name="T12" fmla="*/ 552 w 867"/>
              <a:gd name="T13" fmla="*/ 528 h 1194"/>
              <a:gd name="T14" fmla="*/ 277 w 867"/>
              <a:gd name="T15" fmla="*/ 1057 h 1194"/>
              <a:gd name="T16" fmla="*/ 693 w 867"/>
              <a:gd name="T17" fmla="*/ 773 h 1194"/>
              <a:gd name="T18" fmla="*/ 447 w 867"/>
              <a:gd name="T19" fmla="*/ 1019 h 1194"/>
              <a:gd name="T20" fmla="*/ 447 w 867"/>
              <a:gd name="T21" fmla="*/ 500 h 1194"/>
              <a:gd name="T22" fmla="*/ 552 w 867"/>
              <a:gd name="T23" fmla="*/ 991 h 1194"/>
              <a:gd name="T24" fmla="*/ 202 w 867"/>
              <a:gd name="T25" fmla="*/ 641 h 1194"/>
              <a:gd name="T26" fmla="*/ 717 w 867"/>
              <a:gd name="T27" fmla="*/ 939 h 1194"/>
              <a:gd name="T28" fmla="*/ 315 w 867"/>
              <a:gd name="T29" fmla="*/ 528 h 1194"/>
              <a:gd name="T30" fmla="*/ 665 w 867"/>
              <a:gd name="T31" fmla="*/ 641 h 1194"/>
              <a:gd name="T32" fmla="*/ 432 w 867"/>
              <a:gd name="T33" fmla="*/ 517 h 1194"/>
              <a:gd name="T34" fmla="*/ 150 w 867"/>
              <a:gd name="T35" fmla="*/ 939 h 1194"/>
              <a:gd name="T36" fmla="*/ 575 w 867"/>
              <a:gd name="T37" fmla="*/ 541 h 1194"/>
              <a:gd name="T38" fmla="*/ 315 w 867"/>
              <a:gd name="T39" fmla="*/ 991 h 1194"/>
              <a:gd name="T40" fmla="*/ 433 w 867"/>
              <a:gd name="T41" fmla="*/ 1112 h 1194"/>
              <a:gd name="T42" fmla="*/ 457 w 867"/>
              <a:gd name="T43" fmla="*/ 847 h 1194"/>
              <a:gd name="T44" fmla="*/ 98 w 867"/>
              <a:gd name="T45" fmla="*/ 747 h 1194"/>
              <a:gd name="T46" fmla="*/ 590 w 867"/>
              <a:gd name="T47" fmla="*/ 1057 h 1194"/>
              <a:gd name="T48" fmla="*/ 215 w 867"/>
              <a:gd name="T49" fmla="*/ 619 h 1194"/>
              <a:gd name="T50" fmla="*/ 769 w 867"/>
              <a:gd name="T51" fmla="*/ 747 h 1194"/>
              <a:gd name="T52" fmla="*/ 420 w 867"/>
              <a:gd name="T53" fmla="*/ 1095 h 1194"/>
              <a:gd name="T54" fmla="*/ 420 w 867"/>
              <a:gd name="T55" fmla="*/ 425 h 1194"/>
              <a:gd name="T56" fmla="*/ 454 w 867"/>
              <a:gd name="T57" fmla="*/ 804 h 1194"/>
              <a:gd name="T58" fmla="*/ 215 w 867"/>
              <a:gd name="T59" fmla="*/ 901 h 1194"/>
              <a:gd name="T60" fmla="*/ 665 w 867"/>
              <a:gd name="T61" fmla="*/ 878 h 1194"/>
              <a:gd name="T62" fmla="*/ 255 w 867"/>
              <a:gd name="T63" fmla="*/ 476 h 1194"/>
              <a:gd name="T64" fmla="*/ 433 w 867"/>
              <a:gd name="T65" fmla="*/ 1155 h 1194"/>
              <a:gd name="T66" fmla="*/ 292 w 867"/>
              <a:gd name="T67" fmla="*/ 541 h 1194"/>
              <a:gd name="T68" fmla="*/ 652 w 867"/>
              <a:gd name="T69" fmla="*/ 619 h 1194"/>
              <a:gd name="T70" fmla="*/ 447 w 867"/>
              <a:gd name="T71" fmla="*/ 713 h 1194"/>
              <a:gd name="T72" fmla="*/ 137 w 867"/>
              <a:gd name="T73" fmla="*/ 916 h 1194"/>
              <a:gd name="T74" fmla="*/ 717 w 867"/>
              <a:gd name="T75" fmla="*/ 939 h 1194"/>
              <a:gd name="T76" fmla="*/ 277 w 867"/>
              <a:gd name="T77" fmla="*/ 1057 h 1194"/>
              <a:gd name="T78" fmla="*/ 786 w 867"/>
              <a:gd name="T79" fmla="*/ 760 h 1194"/>
              <a:gd name="T80" fmla="*/ 410 w 867"/>
              <a:gd name="T81" fmla="*/ 847 h 1194"/>
              <a:gd name="T82" fmla="*/ 174 w 867"/>
              <a:gd name="T83" fmla="*/ 747 h 1194"/>
              <a:gd name="T84" fmla="*/ 575 w 867"/>
              <a:gd name="T85" fmla="*/ 541 h 1194"/>
              <a:gd name="T86" fmla="*/ 202 w 867"/>
              <a:gd name="T87" fmla="*/ 641 h 1194"/>
              <a:gd name="T88" fmla="*/ 769 w 867"/>
              <a:gd name="T89" fmla="*/ 773 h 1194"/>
              <a:gd name="T90" fmla="*/ 420 w 867"/>
              <a:gd name="T91" fmla="*/ 1019 h 1194"/>
              <a:gd name="T92" fmla="*/ 447 w 867"/>
              <a:gd name="T93" fmla="*/ 425 h 1194"/>
              <a:gd name="T94" fmla="*/ 590 w 867"/>
              <a:gd name="T95" fmla="*/ 1057 h 1194"/>
              <a:gd name="T96" fmla="*/ 150 w 867"/>
              <a:gd name="T97" fmla="*/ 939 h 1194"/>
              <a:gd name="T98" fmla="*/ 730 w 867"/>
              <a:gd name="T99" fmla="*/ 916 h 1194"/>
              <a:gd name="T100" fmla="*/ 277 w 867"/>
              <a:gd name="T101" fmla="*/ 463 h 1194"/>
              <a:gd name="T102" fmla="*/ 730 w 867"/>
              <a:gd name="T103" fmla="*/ 603 h 1194"/>
              <a:gd name="T104" fmla="*/ 419 w 867"/>
              <a:gd name="T105" fmla="*/ 713 h 1194"/>
              <a:gd name="T106" fmla="*/ 98 w 867"/>
              <a:gd name="T107" fmla="*/ 747 h 1194"/>
              <a:gd name="T108" fmla="*/ 612 w 867"/>
              <a:gd name="T109" fmla="*/ 476 h 1194"/>
              <a:gd name="T110" fmla="*/ 292 w 867"/>
              <a:gd name="T111" fmla="*/ 978 h 1194"/>
              <a:gd name="T112" fmla="*/ 81 w 867"/>
              <a:gd name="T113" fmla="*/ 760 h 1194"/>
              <a:gd name="T114" fmla="*/ 454 w 867"/>
              <a:gd name="T115" fmla="*/ 804 h 1194"/>
              <a:gd name="T116" fmla="*/ 420 w 867"/>
              <a:gd name="T117" fmla="*/ 425 h 1194"/>
              <a:gd name="T118" fmla="*/ 612 w 867"/>
              <a:gd name="T119" fmla="*/ 1043 h 1194"/>
              <a:gd name="T120" fmla="*/ 150 w 867"/>
              <a:gd name="T121" fmla="*/ 581 h 1194"/>
              <a:gd name="T122" fmla="*/ 693 w 867"/>
              <a:gd name="T123" fmla="*/ 747 h 1194"/>
              <a:gd name="T124" fmla="*/ 447 w 867"/>
              <a:gd name="T125" fmla="*/ 1095 h 1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67" h="1194">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398" y="135"/>
                </a:moveTo>
                <a:cubicBezTo>
                  <a:pt x="398" y="290"/>
                  <a:pt x="398" y="290"/>
                  <a:pt x="398" y="290"/>
                </a:cubicBezTo>
                <a:cubicBezTo>
                  <a:pt x="469" y="290"/>
                  <a:pt x="469" y="290"/>
                  <a:pt x="469" y="290"/>
                </a:cubicBezTo>
                <a:cubicBezTo>
                  <a:pt x="469" y="135"/>
                  <a:pt x="469" y="135"/>
                  <a:pt x="469" y="135"/>
                </a:cubicBezTo>
                <a:lnTo>
                  <a:pt x="398" y="135"/>
                </a:lnTo>
                <a:close/>
                <a:moveTo>
                  <a:pt x="433" y="0"/>
                </a:moveTo>
                <a:cubicBezTo>
                  <a:pt x="368" y="0"/>
                  <a:pt x="314" y="54"/>
                  <a:pt x="314" y="119"/>
                </a:cubicBezTo>
                <a:cubicBezTo>
                  <a:pt x="314" y="163"/>
                  <a:pt x="338" y="201"/>
                  <a:pt x="373" y="222"/>
                </a:cubicBezTo>
                <a:cubicBezTo>
                  <a:pt x="373" y="180"/>
                  <a:pt x="373" y="180"/>
                  <a:pt x="373" y="180"/>
                </a:cubicBezTo>
                <a:cubicBezTo>
                  <a:pt x="357" y="164"/>
                  <a:pt x="348" y="143"/>
                  <a:pt x="348" y="119"/>
                </a:cubicBezTo>
                <a:cubicBezTo>
                  <a:pt x="348" y="72"/>
                  <a:pt x="386" y="34"/>
                  <a:pt x="433" y="34"/>
                </a:cubicBezTo>
                <a:cubicBezTo>
                  <a:pt x="481" y="34"/>
                  <a:pt x="519" y="72"/>
                  <a:pt x="519" y="119"/>
                </a:cubicBezTo>
                <a:cubicBezTo>
                  <a:pt x="519" y="143"/>
                  <a:pt x="510" y="164"/>
                  <a:pt x="494" y="180"/>
                </a:cubicBezTo>
                <a:cubicBezTo>
                  <a:pt x="494" y="222"/>
                  <a:pt x="494" y="222"/>
                  <a:pt x="494" y="222"/>
                </a:cubicBezTo>
                <a:cubicBezTo>
                  <a:pt x="529" y="201"/>
                  <a:pt x="553" y="163"/>
                  <a:pt x="553" y="119"/>
                </a:cubicBezTo>
                <a:cubicBezTo>
                  <a:pt x="553" y="54"/>
                  <a:pt x="499" y="0"/>
                  <a:pt x="433" y="0"/>
                </a:cubicBezTo>
                <a:close/>
                <a:moveTo>
                  <a:pt x="725" y="277"/>
                </a:moveTo>
                <a:cubicBezTo>
                  <a:pt x="672" y="353"/>
                  <a:pt x="672" y="353"/>
                  <a:pt x="672" y="353"/>
                </a:cubicBezTo>
                <a:cubicBezTo>
                  <a:pt x="730" y="393"/>
                  <a:pt x="730" y="393"/>
                  <a:pt x="730" y="393"/>
                </a:cubicBezTo>
                <a:cubicBezTo>
                  <a:pt x="783" y="317"/>
                  <a:pt x="783" y="317"/>
                  <a:pt x="783" y="317"/>
                </a:cubicBezTo>
                <a:lnTo>
                  <a:pt x="725" y="277"/>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326"/>
                </a:moveTo>
                <a:cubicBezTo>
                  <a:pt x="195" y="326"/>
                  <a:pt x="0" y="521"/>
                  <a:pt x="0" y="760"/>
                </a:cubicBezTo>
                <a:cubicBezTo>
                  <a:pt x="0" y="999"/>
                  <a:pt x="195" y="1194"/>
                  <a:pt x="433" y="1194"/>
                </a:cubicBezTo>
                <a:cubicBezTo>
                  <a:pt x="672" y="1194"/>
                  <a:pt x="867" y="999"/>
                  <a:pt x="867" y="760"/>
                </a:cubicBezTo>
                <a:cubicBezTo>
                  <a:pt x="867" y="521"/>
                  <a:pt x="672" y="326"/>
                  <a:pt x="433" y="326"/>
                </a:cubicBezTo>
                <a:close/>
                <a:moveTo>
                  <a:pt x="433" y="1155"/>
                </a:moveTo>
                <a:cubicBezTo>
                  <a:pt x="216" y="1155"/>
                  <a:pt x="39" y="977"/>
                  <a:pt x="39" y="760"/>
                </a:cubicBezTo>
                <a:cubicBezTo>
                  <a:pt x="39" y="542"/>
                  <a:pt x="216" y="365"/>
                  <a:pt x="433" y="365"/>
                </a:cubicBezTo>
                <a:cubicBezTo>
                  <a:pt x="651" y="365"/>
                  <a:pt x="828" y="542"/>
                  <a:pt x="828" y="760"/>
                </a:cubicBezTo>
                <a:cubicBezTo>
                  <a:pt x="828" y="977"/>
                  <a:pt x="651" y="1155"/>
                  <a:pt x="433" y="1155"/>
                </a:cubicBez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a:solidFill>
                <a:prstClr val="black"/>
              </a:solidFill>
            </a:endParaRPr>
          </a:p>
        </p:txBody>
      </p:sp>
      <p:sp>
        <p:nvSpPr>
          <p:cNvPr id="32" name="Freeform 12"/>
          <p:cNvSpPr>
            <a:spLocks noChangeAspect="1" noEditPoints="1"/>
          </p:cNvSpPr>
          <p:nvPr/>
        </p:nvSpPr>
        <p:spPr bwMode="auto">
          <a:xfrm>
            <a:off x="9860674" y="3673821"/>
            <a:ext cx="720255" cy="643105"/>
          </a:xfrm>
          <a:custGeom>
            <a:avLst/>
            <a:gdLst>
              <a:gd name="T0" fmla="*/ 347 w 1167"/>
              <a:gd name="T1" fmla="*/ 0 h 1042"/>
              <a:gd name="T2" fmla="*/ 0 w 1167"/>
              <a:gd name="T3" fmla="*/ 215 h 1042"/>
              <a:gd name="T4" fmla="*/ 222 w 1167"/>
              <a:gd name="T5" fmla="*/ 399 h 1042"/>
              <a:gd name="T6" fmla="*/ 574 w 1167"/>
              <a:gd name="T7" fmla="*/ 182 h 1042"/>
              <a:gd name="T8" fmla="*/ 347 w 1167"/>
              <a:gd name="T9" fmla="*/ 0 h 1042"/>
              <a:gd name="T10" fmla="*/ 347 w 1167"/>
              <a:gd name="T11" fmla="*/ 0 h 1042"/>
              <a:gd name="T12" fmla="*/ 819 w 1167"/>
              <a:gd name="T13" fmla="*/ 0 h 1042"/>
              <a:gd name="T14" fmla="*/ 1167 w 1167"/>
              <a:gd name="T15" fmla="*/ 217 h 1042"/>
              <a:gd name="T16" fmla="*/ 944 w 1167"/>
              <a:gd name="T17" fmla="*/ 399 h 1042"/>
              <a:gd name="T18" fmla="*/ 597 w 1167"/>
              <a:gd name="T19" fmla="*/ 182 h 1042"/>
              <a:gd name="T20" fmla="*/ 819 w 1167"/>
              <a:gd name="T21" fmla="*/ 0 h 1042"/>
              <a:gd name="T22" fmla="*/ 819 w 1167"/>
              <a:gd name="T23" fmla="*/ 0 h 1042"/>
              <a:gd name="T24" fmla="*/ 349 w 1167"/>
              <a:gd name="T25" fmla="*/ 798 h 1042"/>
              <a:gd name="T26" fmla="*/ 14 w 1167"/>
              <a:gd name="T27" fmla="*/ 602 h 1042"/>
              <a:gd name="T28" fmla="*/ 217 w 1167"/>
              <a:gd name="T29" fmla="*/ 427 h 1042"/>
              <a:gd name="T30" fmla="*/ 548 w 1167"/>
              <a:gd name="T31" fmla="*/ 631 h 1042"/>
              <a:gd name="T32" fmla="*/ 349 w 1167"/>
              <a:gd name="T33" fmla="*/ 798 h 1042"/>
              <a:gd name="T34" fmla="*/ 349 w 1167"/>
              <a:gd name="T35" fmla="*/ 798 h 1042"/>
              <a:gd name="T36" fmla="*/ 815 w 1167"/>
              <a:gd name="T37" fmla="*/ 796 h 1042"/>
              <a:gd name="T38" fmla="*/ 1152 w 1167"/>
              <a:gd name="T39" fmla="*/ 598 h 1042"/>
              <a:gd name="T40" fmla="*/ 949 w 1167"/>
              <a:gd name="T41" fmla="*/ 427 h 1042"/>
              <a:gd name="T42" fmla="*/ 618 w 1167"/>
              <a:gd name="T43" fmla="*/ 626 h 1042"/>
              <a:gd name="T44" fmla="*/ 815 w 1167"/>
              <a:gd name="T45" fmla="*/ 796 h 1042"/>
              <a:gd name="T46" fmla="*/ 815 w 1167"/>
              <a:gd name="T47" fmla="*/ 796 h 1042"/>
              <a:gd name="T48" fmla="*/ 592 w 1167"/>
              <a:gd name="T49" fmla="*/ 642 h 1042"/>
              <a:gd name="T50" fmla="*/ 592 w 1167"/>
              <a:gd name="T51" fmla="*/ 1042 h 1042"/>
              <a:gd name="T52" fmla="*/ 933 w 1167"/>
              <a:gd name="T53" fmla="*/ 831 h 1042"/>
              <a:gd name="T54" fmla="*/ 933 w 1167"/>
              <a:gd name="T55" fmla="*/ 768 h 1042"/>
              <a:gd name="T56" fmla="*/ 819 w 1167"/>
              <a:gd name="T57" fmla="*/ 827 h 1042"/>
              <a:gd name="T58" fmla="*/ 592 w 1167"/>
              <a:gd name="T59" fmla="*/ 642 h 1042"/>
              <a:gd name="T60" fmla="*/ 592 w 1167"/>
              <a:gd name="T61" fmla="*/ 642 h 1042"/>
              <a:gd name="T62" fmla="*/ 569 w 1167"/>
              <a:gd name="T63" fmla="*/ 642 h 1042"/>
              <a:gd name="T64" fmla="*/ 569 w 1167"/>
              <a:gd name="T65" fmla="*/ 1042 h 1042"/>
              <a:gd name="T66" fmla="*/ 233 w 1167"/>
              <a:gd name="T67" fmla="*/ 831 h 1042"/>
              <a:gd name="T68" fmla="*/ 233 w 1167"/>
              <a:gd name="T69" fmla="*/ 768 h 1042"/>
              <a:gd name="T70" fmla="*/ 347 w 1167"/>
              <a:gd name="T71" fmla="*/ 827 h 1042"/>
              <a:gd name="T72" fmla="*/ 569 w 1167"/>
              <a:gd name="T73" fmla="*/ 642 h 1042"/>
              <a:gd name="T74" fmla="*/ 569 w 1167"/>
              <a:gd name="T75" fmla="*/ 642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7" h="1042">
                <a:moveTo>
                  <a:pt x="347" y="0"/>
                </a:moveTo>
                <a:lnTo>
                  <a:pt x="0" y="215"/>
                </a:lnTo>
                <a:lnTo>
                  <a:pt x="222" y="399"/>
                </a:lnTo>
                <a:lnTo>
                  <a:pt x="574" y="182"/>
                </a:lnTo>
                <a:lnTo>
                  <a:pt x="347" y="0"/>
                </a:lnTo>
                <a:lnTo>
                  <a:pt x="347" y="0"/>
                </a:lnTo>
                <a:close/>
                <a:moveTo>
                  <a:pt x="819" y="0"/>
                </a:moveTo>
                <a:lnTo>
                  <a:pt x="1167" y="217"/>
                </a:lnTo>
                <a:lnTo>
                  <a:pt x="944" y="399"/>
                </a:lnTo>
                <a:lnTo>
                  <a:pt x="597" y="182"/>
                </a:lnTo>
                <a:lnTo>
                  <a:pt x="819" y="0"/>
                </a:lnTo>
                <a:lnTo>
                  <a:pt x="819" y="0"/>
                </a:lnTo>
                <a:close/>
                <a:moveTo>
                  <a:pt x="349" y="798"/>
                </a:moveTo>
                <a:lnTo>
                  <a:pt x="14" y="602"/>
                </a:lnTo>
                <a:lnTo>
                  <a:pt x="217" y="427"/>
                </a:lnTo>
                <a:lnTo>
                  <a:pt x="548" y="631"/>
                </a:lnTo>
                <a:lnTo>
                  <a:pt x="349" y="798"/>
                </a:lnTo>
                <a:lnTo>
                  <a:pt x="349" y="798"/>
                </a:lnTo>
                <a:close/>
                <a:moveTo>
                  <a:pt x="815" y="796"/>
                </a:moveTo>
                <a:lnTo>
                  <a:pt x="1152" y="598"/>
                </a:lnTo>
                <a:lnTo>
                  <a:pt x="949" y="427"/>
                </a:lnTo>
                <a:lnTo>
                  <a:pt x="618" y="626"/>
                </a:lnTo>
                <a:lnTo>
                  <a:pt x="815" y="796"/>
                </a:lnTo>
                <a:lnTo>
                  <a:pt x="815" y="796"/>
                </a:lnTo>
                <a:close/>
                <a:moveTo>
                  <a:pt x="592" y="642"/>
                </a:moveTo>
                <a:lnTo>
                  <a:pt x="592" y="1042"/>
                </a:lnTo>
                <a:lnTo>
                  <a:pt x="933" y="831"/>
                </a:lnTo>
                <a:lnTo>
                  <a:pt x="933" y="768"/>
                </a:lnTo>
                <a:lnTo>
                  <a:pt x="819" y="827"/>
                </a:lnTo>
                <a:lnTo>
                  <a:pt x="592" y="642"/>
                </a:lnTo>
                <a:lnTo>
                  <a:pt x="592" y="642"/>
                </a:lnTo>
                <a:close/>
                <a:moveTo>
                  <a:pt x="569" y="642"/>
                </a:moveTo>
                <a:lnTo>
                  <a:pt x="569" y="1042"/>
                </a:lnTo>
                <a:lnTo>
                  <a:pt x="233" y="831"/>
                </a:lnTo>
                <a:lnTo>
                  <a:pt x="233" y="768"/>
                </a:lnTo>
                <a:lnTo>
                  <a:pt x="347" y="827"/>
                </a:lnTo>
                <a:lnTo>
                  <a:pt x="569" y="642"/>
                </a:lnTo>
                <a:lnTo>
                  <a:pt x="569" y="642"/>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34" name="Freeform 76"/>
          <p:cNvSpPr>
            <a:spLocks noChangeAspect="1" noEditPoints="1"/>
          </p:cNvSpPr>
          <p:nvPr/>
        </p:nvSpPr>
        <p:spPr bwMode="auto">
          <a:xfrm>
            <a:off x="2353116" y="3625185"/>
            <a:ext cx="738503" cy="740374"/>
          </a:xfrm>
          <a:custGeom>
            <a:avLst/>
            <a:gdLst>
              <a:gd name="T0" fmla="*/ 0 w 1088"/>
              <a:gd name="T1" fmla="*/ 313961 h 1088"/>
              <a:gd name="T2" fmla="*/ 626946 w 1088"/>
              <a:gd name="T3" fmla="*/ 313961 h 1088"/>
              <a:gd name="T4" fmla="*/ 313473 w 1088"/>
              <a:gd name="T5" fmla="*/ 581750 h 1088"/>
              <a:gd name="T6" fmla="*/ 103723 w 1088"/>
              <a:gd name="T7" fmla="*/ 369942 h 1088"/>
              <a:gd name="T8" fmla="*/ 87012 w 1088"/>
              <a:gd name="T9" fmla="*/ 171986 h 1088"/>
              <a:gd name="T10" fmla="*/ 552035 w 1088"/>
              <a:gd name="T11" fmla="*/ 192762 h 1088"/>
              <a:gd name="T12" fmla="*/ 529562 w 1088"/>
              <a:gd name="T13" fmla="*/ 369942 h 1088"/>
              <a:gd name="T14" fmla="*/ 313473 w 1088"/>
              <a:gd name="T15" fmla="*/ 581750 h 1088"/>
              <a:gd name="T16" fmla="*/ 464447 w 1088"/>
              <a:gd name="T17" fmla="*/ 417267 h 1088"/>
              <a:gd name="T18" fmla="*/ 384926 w 1088"/>
              <a:gd name="T19" fmla="*/ 365325 h 1088"/>
              <a:gd name="T20" fmla="*/ 446584 w 1088"/>
              <a:gd name="T21" fmla="*/ 413227 h 1088"/>
              <a:gd name="T22" fmla="*/ 424687 w 1088"/>
              <a:gd name="T23" fmla="*/ 440930 h 1088"/>
              <a:gd name="T24" fmla="*/ 347471 w 1088"/>
              <a:gd name="T25" fmla="*/ 389565 h 1088"/>
              <a:gd name="T26" fmla="*/ 406823 w 1088"/>
              <a:gd name="T27" fmla="*/ 436890 h 1088"/>
              <a:gd name="T28" fmla="*/ 384926 w 1088"/>
              <a:gd name="T29" fmla="*/ 462861 h 1088"/>
              <a:gd name="T30" fmla="*/ 327303 w 1088"/>
              <a:gd name="T31" fmla="*/ 427079 h 1088"/>
              <a:gd name="T32" fmla="*/ 361301 w 1088"/>
              <a:gd name="T33" fmla="*/ 457089 h 1088"/>
              <a:gd name="T34" fmla="*/ 341709 w 1088"/>
              <a:gd name="T35" fmla="*/ 482483 h 1088"/>
              <a:gd name="T36" fmla="*/ 311744 w 1088"/>
              <a:gd name="T37" fmla="*/ 429387 h 1088"/>
              <a:gd name="T38" fmla="*/ 284085 w 1088"/>
              <a:gd name="T39" fmla="*/ 387256 h 1088"/>
              <a:gd name="T40" fmla="*/ 273713 w 1088"/>
              <a:gd name="T41" fmla="*/ 385525 h 1088"/>
              <a:gd name="T42" fmla="*/ 244325 w 1088"/>
              <a:gd name="T43" fmla="*/ 357823 h 1088"/>
              <a:gd name="T44" fmla="*/ 202259 w 1088"/>
              <a:gd name="T45" fmla="*/ 353783 h 1088"/>
              <a:gd name="T46" fmla="*/ 178634 w 1088"/>
              <a:gd name="T47" fmla="*/ 357823 h 1088"/>
              <a:gd name="T48" fmla="*/ 146940 w 1088"/>
              <a:gd name="T49" fmla="*/ 349743 h 1088"/>
              <a:gd name="T50" fmla="*/ 116976 w 1088"/>
              <a:gd name="T51" fmla="*/ 367634 h 1088"/>
              <a:gd name="T52" fmla="*/ 176329 w 1088"/>
              <a:gd name="T53" fmla="*/ 210654 h 1088"/>
              <a:gd name="T54" fmla="*/ 166533 w 1088"/>
              <a:gd name="T55" fmla="*/ 264327 h 1088"/>
              <a:gd name="T56" fmla="*/ 226461 w 1088"/>
              <a:gd name="T57" fmla="*/ 282218 h 1088"/>
              <a:gd name="T58" fmla="*/ 285814 w 1088"/>
              <a:gd name="T59" fmla="*/ 248167 h 1088"/>
              <a:gd name="T60" fmla="*/ 478277 w 1088"/>
              <a:gd name="T61" fmla="*/ 377445 h 1088"/>
              <a:gd name="T62" fmla="*/ 478277 w 1088"/>
              <a:gd name="T63" fmla="*/ 226236 h 1088"/>
              <a:gd name="T64" fmla="*/ 488073 w 1088"/>
              <a:gd name="T65" fmla="*/ 367634 h 1088"/>
              <a:gd name="T66" fmla="*/ 388960 w 1088"/>
              <a:gd name="T67" fmla="*/ 295492 h 1088"/>
              <a:gd name="T68" fmla="*/ 286390 w 1088"/>
              <a:gd name="T69" fmla="*/ 232008 h 1088"/>
              <a:gd name="T70" fmla="*/ 202835 w 1088"/>
              <a:gd name="T71" fmla="*/ 271830 h 1088"/>
              <a:gd name="T72" fmla="*/ 191311 w 1088"/>
              <a:gd name="T73" fmla="*/ 218156 h 1088"/>
              <a:gd name="T74" fmla="*/ 270255 w 1088"/>
              <a:gd name="T75" fmla="*/ 174294 h 1088"/>
              <a:gd name="T76" fmla="*/ 409128 w 1088"/>
              <a:gd name="T77" fmla="*/ 223928 h 1088"/>
              <a:gd name="T78" fmla="*/ 478277 w 1088"/>
              <a:gd name="T79" fmla="*/ 226236 h 1088"/>
              <a:gd name="T80" fmla="*/ 289271 w 1088"/>
              <a:gd name="T81" fmla="*/ 461129 h 1088"/>
              <a:gd name="T82" fmla="*/ 263917 w 1088"/>
              <a:gd name="T83" fmla="*/ 479021 h 1088"/>
              <a:gd name="T84" fmla="*/ 225885 w 1088"/>
              <a:gd name="T85" fmla="*/ 465169 h 1088"/>
              <a:gd name="T86" fmla="*/ 206293 w 1088"/>
              <a:gd name="T87" fmla="*/ 439198 h 1088"/>
              <a:gd name="T88" fmla="*/ 186125 w 1088"/>
              <a:gd name="T89" fmla="*/ 447278 h 1088"/>
              <a:gd name="T90" fmla="*/ 168261 w 1088"/>
              <a:gd name="T91" fmla="*/ 431119 h 1088"/>
              <a:gd name="T92" fmla="*/ 158465 w 1088"/>
              <a:gd name="T93" fmla="*/ 433427 h 1088"/>
              <a:gd name="T94" fmla="*/ 132535 w 1088"/>
              <a:gd name="T95" fmla="*/ 388988 h 1088"/>
              <a:gd name="T96" fmla="*/ 176329 w 1088"/>
              <a:gd name="T97" fmla="*/ 381485 h 1088"/>
              <a:gd name="T98" fmla="*/ 217818 w 1088"/>
              <a:gd name="T99" fmla="*/ 388988 h 1088"/>
              <a:gd name="T100" fmla="*/ 243748 w 1088"/>
              <a:gd name="T101" fmla="*/ 371097 h 1088"/>
              <a:gd name="T102" fmla="*/ 257578 w 1088"/>
              <a:gd name="T103" fmla="*/ 411496 h 1088"/>
              <a:gd name="T104" fmla="*/ 297338 w 1088"/>
              <a:gd name="T105" fmla="*/ 427079 h 108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088"/>
              <a:gd name="T160" fmla="*/ 0 h 1088"/>
              <a:gd name="T161" fmla="*/ 1088 w 1088"/>
              <a:gd name="T162" fmla="*/ 1088 h 108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088" h="1088">
                <a:moveTo>
                  <a:pt x="544" y="0"/>
                </a:moveTo>
                <a:cubicBezTo>
                  <a:pt x="244" y="0"/>
                  <a:pt x="0" y="244"/>
                  <a:pt x="0" y="544"/>
                </a:cubicBezTo>
                <a:cubicBezTo>
                  <a:pt x="0" y="844"/>
                  <a:pt x="244" y="1088"/>
                  <a:pt x="544" y="1088"/>
                </a:cubicBezTo>
                <a:cubicBezTo>
                  <a:pt x="844" y="1088"/>
                  <a:pt x="1088" y="844"/>
                  <a:pt x="1088" y="544"/>
                </a:cubicBezTo>
                <a:cubicBezTo>
                  <a:pt x="1088" y="244"/>
                  <a:pt x="844" y="0"/>
                  <a:pt x="544" y="0"/>
                </a:cubicBezTo>
                <a:close/>
                <a:moveTo>
                  <a:pt x="544" y="1008"/>
                </a:moveTo>
                <a:cubicBezTo>
                  <a:pt x="315" y="1008"/>
                  <a:pt x="125" y="843"/>
                  <a:pt x="87" y="625"/>
                </a:cubicBezTo>
                <a:cubicBezTo>
                  <a:pt x="136" y="634"/>
                  <a:pt x="180" y="641"/>
                  <a:pt x="180" y="641"/>
                </a:cubicBezTo>
                <a:cubicBezTo>
                  <a:pt x="173" y="496"/>
                  <a:pt x="252" y="348"/>
                  <a:pt x="252" y="348"/>
                </a:cubicBezTo>
                <a:cubicBezTo>
                  <a:pt x="224" y="332"/>
                  <a:pt x="178" y="310"/>
                  <a:pt x="151" y="298"/>
                </a:cubicBezTo>
                <a:cubicBezTo>
                  <a:pt x="233" y="167"/>
                  <a:pt x="378" y="80"/>
                  <a:pt x="544" y="80"/>
                </a:cubicBezTo>
                <a:cubicBezTo>
                  <a:pt x="725" y="80"/>
                  <a:pt x="881" y="183"/>
                  <a:pt x="958" y="334"/>
                </a:cubicBezTo>
                <a:cubicBezTo>
                  <a:pt x="893" y="353"/>
                  <a:pt x="844" y="372"/>
                  <a:pt x="844" y="372"/>
                </a:cubicBezTo>
                <a:cubicBezTo>
                  <a:pt x="844" y="372"/>
                  <a:pt x="929" y="458"/>
                  <a:pt x="919" y="641"/>
                </a:cubicBezTo>
                <a:cubicBezTo>
                  <a:pt x="939" y="641"/>
                  <a:pt x="972" y="637"/>
                  <a:pt x="999" y="634"/>
                </a:cubicBezTo>
                <a:cubicBezTo>
                  <a:pt x="957" y="847"/>
                  <a:pt x="770" y="1008"/>
                  <a:pt x="544" y="1008"/>
                </a:cubicBezTo>
                <a:close/>
                <a:moveTo>
                  <a:pt x="837" y="706"/>
                </a:moveTo>
                <a:cubicBezTo>
                  <a:pt x="830" y="716"/>
                  <a:pt x="820" y="723"/>
                  <a:pt x="806" y="723"/>
                </a:cubicBezTo>
                <a:cubicBezTo>
                  <a:pt x="806" y="723"/>
                  <a:pt x="806" y="723"/>
                  <a:pt x="679" y="630"/>
                </a:cubicBezTo>
                <a:cubicBezTo>
                  <a:pt x="675" y="627"/>
                  <a:pt x="672" y="630"/>
                  <a:pt x="668" y="633"/>
                </a:cubicBezTo>
                <a:cubicBezTo>
                  <a:pt x="668" y="637"/>
                  <a:pt x="668" y="640"/>
                  <a:pt x="672" y="644"/>
                </a:cubicBezTo>
                <a:cubicBezTo>
                  <a:pt x="672" y="644"/>
                  <a:pt x="672" y="644"/>
                  <a:pt x="775" y="716"/>
                </a:cubicBezTo>
                <a:cubicBezTo>
                  <a:pt x="775" y="726"/>
                  <a:pt x="775" y="737"/>
                  <a:pt x="768" y="747"/>
                </a:cubicBezTo>
                <a:cubicBezTo>
                  <a:pt x="762" y="757"/>
                  <a:pt x="748" y="764"/>
                  <a:pt x="737" y="764"/>
                </a:cubicBezTo>
                <a:cubicBezTo>
                  <a:pt x="737" y="764"/>
                  <a:pt x="737" y="764"/>
                  <a:pt x="613" y="671"/>
                </a:cubicBezTo>
                <a:cubicBezTo>
                  <a:pt x="610" y="671"/>
                  <a:pt x="603" y="671"/>
                  <a:pt x="603" y="675"/>
                </a:cubicBezTo>
                <a:cubicBezTo>
                  <a:pt x="599" y="678"/>
                  <a:pt x="599" y="682"/>
                  <a:pt x="603" y="685"/>
                </a:cubicBezTo>
                <a:cubicBezTo>
                  <a:pt x="603" y="685"/>
                  <a:pt x="603" y="685"/>
                  <a:pt x="706" y="757"/>
                </a:cubicBezTo>
                <a:cubicBezTo>
                  <a:pt x="706" y="768"/>
                  <a:pt x="706" y="778"/>
                  <a:pt x="699" y="788"/>
                </a:cubicBezTo>
                <a:cubicBezTo>
                  <a:pt x="693" y="799"/>
                  <a:pt x="682" y="802"/>
                  <a:pt x="668" y="802"/>
                </a:cubicBezTo>
                <a:cubicBezTo>
                  <a:pt x="668" y="802"/>
                  <a:pt x="668" y="802"/>
                  <a:pt x="579" y="740"/>
                </a:cubicBezTo>
                <a:cubicBezTo>
                  <a:pt x="575" y="737"/>
                  <a:pt x="572" y="737"/>
                  <a:pt x="568" y="740"/>
                </a:cubicBezTo>
                <a:cubicBezTo>
                  <a:pt x="568" y="744"/>
                  <a:pt x="568" y="747"/>
                  <a:pt x="572" y="750"/>
                </a:cubicBezTo>
                <a:cubicBezTo>
                  <a:pt x="572" y="750"/>
                  <a:pt x="572" y="750"/>
                  <a:pt x="627" y="792"/>
                </a:cubicBezTo>
                <a:cubicBezTo>
                  <a:pt x="631" y="802"/>
                  <a:pt x="627" y="812"/>
                  <a:pt x="624" y="819"/>
                </a:cubicBezTo>
                <a:cubicBezTo>
                  <a:pt x="613" y="830"/>
                  <a:pt x="603" y="836"/>
                  <a:pt x="593" y="836"/>
                </a:cubicBezTo>
                <a:cubicBezTo>
                  <a:pt x="593" y="836"/>
                  <a:pt x="593" y="836"/>
                  <a:pt x="531" y="792"/>
                </a:cubicBezTo>
                <a:cubicBezTo>
                  <a:pt x="531" y="792"/>
                  <a:pt x="531" y="792"/>
                  <a:pt x="541" y="744"/>
                </a:cubicBezTo>
                <a:cubicBezTo>
                  <a:pt x="541" y="744"/>
                  <a:pt x="541" y="740"/>
                  <a:pt x="541" y="737"/>
                </a:cubicBezTo>
                <a:cubicBezTo>
                  <a:pt x="544" y="706"/>
                  <a:pt x="524" y="678"/>
                  <a:pt x="493" y="671"/>
                </a:cubicBezTo>
                <a:cubicBezTo>
                  <a:pt x="489" y="668"/>
                  <a:pt x="489" y="668"/>
                  <a:pt x="486" y="668"/>
                </a:cubicBezTo>
                <a:cubicBezTo>
                  <a:pt x="482" y="668"/>
                  <a:pt x="479" y="668"/>
                  <a:pt x="475" y="668"/>
                </a:cubicBezTo>
                <a:cubicBezTo>
                  <a:pt x="472" y="644"/>
                  <a:pt x="455" y="627"/>
                  <a:pt x="431" y="620"/>
                </a:cubicBezTo>
                <a:cubicBezTo>
                  <a:pt x="427" y="620"/>
                  <a:pt x="424" y="620"/>
                  <a:pt x="424" y="620"/>
                </a:cubicBezTo>
                <a:cubicBezTo>
                  <a:pt x="406" y="616"/>
                  <a:pt x="393" y="620"/>
                  <a:pt x="382" y="627"/>
                </a:cubicBezTo>
                <a:cubicBezTo>
                  <a:pt x="375" y="620"/>
                  <a:pt x="365" y="613"/>
                  <a:pt x="351" y="613"/>
                </a:cubicBezTo>
                <a:cubicBezTo>
                  <a:pt x="348" y="613"/>
                  <a:pt x="348" y="613"/>
                  <a:pt x="348" y="613"/>
                </a:cubicBezTo>
                <a:cubicBezTo>
                  <a:pt x="334" y="609"/>
                  <a:pt x="320" y="613"/>
                  <a:pt x="310" y="620"/>
                </a:cubicBezTo>
                <a:cubicBezTo>
                  <a:pt x="300" y="613"/>
                  <a:pt x="286" y="606"/>
                  <a:pt x="275" y="606"/>
                </a:cubicBezTo>
                <a:cubicBezTo>
                  <a:pt x="269" y="606"/>
                  <a:pt x="262" y="606"/>
                  <a:pt x="255" y="606"/>
                </a:cubicBezTo>
                <a:cubicBezTo>
                  <a:pt x="234" y="613"/>
                  <a:pt x="220" y="623"/>
                  <a:pt x="213" y="640"/>
                </a:cubicBezTo>
                <a:cubicBezTo>
                  <a:pt x="213" y="640"/>
                  <a:pt x="213" y="640"/>
                  <a:pt x="203" y="637"/>
                </a:cubicBezTo>
                <a:cubicBezTo>
                  <a:pt x="200" y="503"/>
                  <a:pt x="272" y="365"/>
                  <a:pt x="272" y="365"/>
                </a:cubicBezTo>
                <a:cubicBezTo>
                  <a:pt x="272" y="365"/>
                  <a:pt x="286" y="365"/>
                  <a:pt x="306" y="365"/>
                </a:cubicBezTo>
                <a:cubicBezTo>
                  <a:pt x="293" y="379"/>
                  <a:pt x="282" y="396"/>
                  <a:pt x="282" y="413"/>
                </a:cubicBezTo>
                <a:cubicBezTo>
                  <a:pt x="279" y="430"/>
                  <a:pt x="282" y="444"/>
                  <a:pt x="289" y="458"/>
                </a:cubicBezTo>
                <a:cubicBezTo>
                  <a:pt x="303" y="482"/>
                  <a:pt x="324" y="496"/>
                  <a:pt x="348" y="496"/>
                </a:cubicBezTo>
                <a:cubicBezTo>
                  <a:pt x="362" y="499"/>
                  <a:pt x="379" y="496"/>
                  <a:pt x="393" y="489"/>
                </a:cubicBezTo>
                <a:cubicBezTo>
                  <a:pt x="393" y="489"/>
                  <a:pt x="393" y="489"/>
                  <a:pt x="403" y="482"/>
                </a:cubicBezTo>
                <a:cubicBezTo>
                  <a:pt x="403" y="482"/>
                  <a:pt x="403" y="482"/>
                  <a:pt x="496" y="430"/>
                </a:cubicBezTo>
                <a:cubicBezTo>
                  <a:pt x="496" y="430"/>
                  <a:pt x="496" y="430"/>
                  <a:pt x="558" y="458"/>
                </a:cubicBezTo>
                <a:cubicBezTo>
                  <a:pt x="558" y="458"/>
                  <a:pt x="558" y="458"/>
                  <a:pt x="830" y="654"/>
                </a:cubicBezTo>
                <a:cubicBezTo>
                  <a:pt x="844" y="664"/>
                  <a:pt x="848" y="689"/>
                  <a:pt x="837" y="706"/>
                </a:cubicBezTo>
                <a:close/>
                <a:moveTo>
                  <a:pt x="830" y="392"/>
                </a:moveTo>
                <a:cubicBezTo>
                  <a:pt x="830" y="392"/>
                  <a:pt x="902" y="467"/>
                  <a:pt x="896" y="626"/>
                </a:cubicBezTo>
                <a:cubicBezTo>
                  <a:pt x="896" y="626"/>
                  <a:pt x="896" y="626"/>
                  <a:pt x="847" y="637"/>
                </a:cubicBezTo>
                <a:cubicBezTo>
                  <a:pt x="844" y="633"/>
                  <a:pt x="844" y="633"/>
                  <a:pt x="844" y="633"/>
                </a:cubicBezTo>
                <a:cubicBezTo>
                  <a:pt x="844" y="633"/>
                  <a:pt x="844" y="633"/>
                  <a:pt x="675" y="512"/>
                </a:cubicBezTo>
                <a:cubicBezTo>
                  <a:pt x="675" y="512"/>
                  <a:pt x="675" y="512"/>
                  <a:pt x="572" y="436"/>
                </a:cubicBezTo>
                <a:cubicBezTo>
                  <a:pt x="572" y="436"/>
                  <a:pt x="572" y="436"/>
                  <a:pt x="497" y="402"/>
                </a:cubicBezTo>
                <a:cubicBezTo>
                  <a:pt x="497" y="402"/>
                  <a:pt x="497" y="402"/>
                  <a:pt x="380" y="464"/>
                </a:cubicBezTo>
                <a:cubicBezTo>
                  <a:pt x="373" y="471"/>
                  <a:pt x="362" y="471"/>
                  <a:pt x="352" y="471"/>
                </a:cubicBezTo>
                <a:cubicBezTo>
                  <a:pt x="335" y="471"/>
                  <a:pt x="321" y="461"/>
                  <a:pt x="314" y="447"/>
                </a:cubicBezTo>
                <a:cubicBezTo>
                  <a:pt x="301" y="423"/>
                  <a:pt x="307" y="392"/>
                  <a:pt x="332" y="378"/>
                </a:cubicBezTo>
                <a:cubicBezTo>
                  <a:pt x="332" y="378"/>
                  <a:pt x="332" y="378"/>
                  <a:pt x="390" y="347"/>
                </a:cubicBezTo>
                <a:cubicBezTo>
                  <a:pt x="390" y="347"/>
                  <a:pt x="390" y="347"/>
                  <a:pt x="469" y="302"/>
                </a:cubicBezTo>
                <a:cubicBezTo>
                  <a:pt x="483" y="295"/>
                  <a:pt x="500" y="291"/>
                  <a:pt x="514" y="298"/>
                </a:cubicBezTo>
                <a:cubicBezTo>
                  <a:pt x="514" y="298"/>
                  <a:pt x="514" y="298"/>
                  <a:pt x="710" y="388"/>
                </a:cubicBezTo>
                <a:cubicBezTo>
                  <a:pt x="720" y="395"/>
                  <a:pt x="730" y="398"/>
                  <a:pt x="737" y="398"/>
                </a:cubicBezTo>
                <a:cubicBezTo>
                  <a:pt x="758" y="405"/>
                  <a:pt x="830" y="392"/>
                  <a:pt x="830" y="392"/>
                </a:cubicBezTo>
                <a:close/>
                <a:moveTo>
                  <a:pt x="516" y="740"/>
                </a:moveTo>
                <a:cubicBezTo>
                  <a:pt x="516" y="740"/>
                  <a:pt x="516" y="740"/>
                  <a:pt x="502" y="799"/>
                </a:cubicBezTo>
                <a:cubicBezTo>
                  <a:pt x="495" y="820"/>
                  <a:pt x="478" y="830"/>
                  <a:pt x="461" y="830"/>
                </a:cubicBezTo>
                <a:cubicBezTo>
                  <a:pt x="458" y="830"/>
                  <a:pt x="458" y="830"/>
                  <a:pt x="458" y="830"/>
                </a:cubicBezTo>
                <a:cubicBezTo>
                  <a:pt x="437" y="823"/>
                  <a:pt x="427" y="806"/>
                  <a:pt x="427" y="789"/>
                </a:cubicBezTo>
                <a:cubicBezTo>
                  <a:pt x="420" y="799"/>
                  <a:pt x="406" y="806"/>
                  <a:pt x="392" y="806"/>
                </a:cubicBezTo>
                <a:cubicBezTo>
                  <a:pt x="389" y="806"/>
                  <a:pt x="389" y="806"/>
                  <a:pt x="389" y="806"/>
                </a:cubicBezTo>
                <a:cubicBezTo>
                  <a:pt x="368" y="799"/>
                  <a:pt x="354" y="778"/>
                  <a:pt x="358" y="761"/>
                </a:cubicBezTo>
                <a:cubicBezTo>
                  <a:pt x="358" y="761"/>
                  <a:pt x="358" y="761"/>
                  <a:pt x="361" y="758"/>
                </a:cubicBezTo>
                <a:cubicBezTo>
                  <a:pt x="351" y="768"/>
                  <a:pt x="337" y="775"/>
                  <a:pt x="323" y="775"/>
                </a:cubicBezTo>
                <a:cubicBezTo>
                  <a:pt x="323" y="775"/>
                  <a:pt x="323" y="775"/>
                  <a:pt x="320" y="775"/>
                </a:cubicBezTo>
                <a:cubicBezTo>
                  <a:pt x="306" y="771"/>
                  <a:pt x="296" y="761"/>
                  <a:pt x="292" y="747"/>
                </a:cubicBezTo>
                <a:cubicBezTo>
                  <a:pt x="289" y="751"/>
                  <a:pt x="289" y="751"/>
                  <a:pt x="285" y="751"/>
                </a:cubicBezTo>
                <a:cubicBezTo>
                  <a:pt x="282" y="751"/>
                  <a:pt x="279" y="751"/>
                  <a:pt x="275" y="751"/>
                </a:cubicBezTo>
                <a:cubicBezTo>
                  <a:pt x="258" y="751"/>
                  <a:pt x="244" y="737"/>
                  <a:pt x="241" y="723"/>
                </a:cubicBezTo>
                <a:cubicBezTo>
                  <a:pt x="241" y="723"/>
                  <a:pt x="241" y="723"/>
                  <a:pt x="230" y="674"/>
                </a:cubicBezTo>
                <a:cubicBezTo>
                  <a:pt x="227" y="654"/>
                  <a:pt x="241" y="636"/>
                  <a:pt x="261" y="629"/>
                </a:cubicBezTo>
                <a:cubicBezTo>
                  <a:pt x="279" y="626"/>
                  <a:pt x="299" y="640"/>
                  <a:pt x="306" y="661"/>
                </a:cubicBezTo>
                <a:cubicBezTo>
                  <a:pt x="310" y="643"/>
                  <a:pt x="330" y="633"/>
                  <a:pt x="347" y="636"/>
                </a:cubicBezTo>
                <a:cubicBezTo>
                  <a:pt x="365" y="640"/>
                  <a:pt x="378" y="657"/>
                  <a:pt x="378" y="674"/>
                </a:cubicBezTo>
                <a:cubicBezTo>
                  <a:pt x="378" y="674"/>
                  <a:pt x="378" y="674"/>
                  <a:pt x="378" y="671"/>
                </a:cubicBezTo>
                <a:cubicBezTo>
                  <a:pt x="382" y="650"/>
                  <a:pt x="402" y="640"/>
                  <a:pt x="423" y="643"/>
                </a:cubicBezTo>
                <a:cubicBezTo>
                  <a:pt x="444" y="647"/>
                  <a:pt x="458" y="668"/>
                  <a:pt x="451" y="688"/>
                </a:cubicBezTo>
                <a:cubicBezTo>
                  <a:pt x="451" y="688"/>
                  <a:pt x="451" y="688"/>
                  <a:pt x="447" y="713"/>
                </a:cubicBezTo>
                <a:cubicBezTo>
                  <a:pt x="454" y="699"/>
                  <a:pt x="471" y="692"/>
                  <a:pt x="488" y="695"/>
                </a:cubicBezTo>
                <a:cubicBezTo>
                  <a:pt x="506" y="699"/>
                  <a:pt x="519" y="719"/>
                  <a:pt x="516" y="7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400"/>
          </a:p>
        </p:txBody>
      </p:sp>
    </p:spTree>
    <p:extLst>
      <p:ext uri="{BB962C8B-B14F-4D97-AF65-F5344CB8AC3E}">
        <p14:creationId xmlns:p14="http://schemas.microsoft.com/office/powerpoint/2010/main" val="1520138787"/>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pPr marL="914400" indent="-914400"/>
            <a:r>
              <a:rPr lang="en-US" dirty="0" smtClean="0"/>
              <a:t>02 | </a:t>
            </a:r>
            <a:r>
              <a:rPr lang="en-US" dirty="0"/>
              <a:t>Know Thy Tools</a:t>
            </a:r>
          </a:p>
        </p:txBody>
      </p:sp>
      <p:sp>
        <p:nvSpPr>
          <p:cNvPr id="4" name="Subtitle 3"/>
          <p:cNvSpPr>
            <a:spLocks noGrp="1"/>
          </p:cNvSpPr>
          <p:nvPr>
            <p:ph type="subTitle" idx="1"/>
          </p:nvPr>
        </p:nvSpPr>
        <p:spPr>
          <a:xfrm>
            <a:off x="193271" y="5132437"/>
            <a:ext cx="9453649" cy="1460779"/>
          </a:xfrm>
        </p:spPr>
        <p:txBody>
          <a:bodyPr/>
          <a:lstStyle/>
          <a:p>
            <a:r>
              <a:rPr lang="en-US" dirty="0"/>
              <a:t>James Chambers | Microsoft MVP in </a:t>
            </a:r>
            <a:r>
              <a:rPr lang="en-US" dirty="0" err="1"/>
              <a:t>Asp.Net</a:t>
            </a:r>
            <a:r>
              <a:rPr lang="en-US" dirty="0"/>
              <a:t>/IIS</a:t>
            </a:r>
          </a:p>
          <a:p>
            <a:r>
              <a:rPr lang="en-US" dirty="0" err="1"/>
              <a:t>Tejaswi</a:t>
            </a:r>
            <a:r>
              <a:rPr lang="en-US" dirty="0"/>
              <a:t> </a:t>
            </a:r>
            <a:r>
              <a:rPr lang="en-US" dirty="0" err="1"/>
              <a:t>Redkar</a:t>
            </a:r>
            <a:r>
              <a:rPr lang="en-US" dirty="0"/>
              <a:t> | Author, Director of Business Programs (</a:t>
            </a:r>
            <a:r>
              <a:rPr lang="en-US" dirty="0" err="1"/>
              <a:t>AppPlat</a:t>
            </a:r>
            <a:r>
              <a:rPr lang="en-US" dirty="0" smtClean="0"/>
              <a:t>)</a:t>
            </a:r>
            <a:endParaRPr lang="en-US" dirty="0"/>
          </a:p>
        </p:txBody>
      </p:sp>
    </p:spTree>
    <p:extLst>
      <p:ext uri="{BB962C8B-B14F-4D97-AF65-F5344CB8AC3E}">
        <p14:creationId xmlns:p14="http://schemas.microsoft.com/office/powerpoint/2010/main" val="290141007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en-GB" dirty="0" smtClean="0"/>
              <a:t>Let the Frameworks Decide Your Toolset</a:t>
            </a:r>
          </a:p>
          <a:p>
            <a:r>
              <a:rPr lang="en-GB" dirty="0" smtClean="0"/>
              <a:t>The Windows Azure SDK</a:t>
            </a:r>
          </a:p>
          <a:p>
            <a:r>
              <a:rPr lang="en-GB" dirty="0" smtClean="0"/>
              <a:t>Various Development Environments</a:t>
            </a:r>
          </a:p>
          <a:p>
            <a:r>
              <a:rPr lang="en-GB" dirty="0" smtClean="0"/>
              <a:t>Windows Azure Command Line Tools &amp; PowerShell</a:t>
            </a:r>
          </a:p>
          <a:p>
            <a:endParaRPr lang="en-GB" dirty="0" smtClean="0"/>
          </a:p>
          <a:p>
            <a:endParaRPr lang="en-GB" dirty="0"/>
          </a:p>
        </p:txBody>
      </p:sp>
      <p:sp>
        <p:nvSpPr>
          <p:cNvPr id="2" name="Title 1"/>
          <p:cNvSpPr>
            <a:spLocks noGrp="1"/>
          </p:cNvSpPr>
          <p:nvPr>
            <p:ph type="title"/>
          </p:nvPr>
        </p:nvSpPr>
        <p:spPr/>
        <p:txBody>
          <a:bodyPr/>
          <a:lstStyle/>
          <a:p>
            <a:r>
              <a:rPr lang="en-US" smtClean="0"/>
              <a:t>Module Overview</a:t>
            </a:r>
            <a:endParaRPr lang="en-US" dirty="0"/>
          </a:p>
        </p:txBody>
      </p:sp>
    </p:spTree>
    <p:extLst>
      <p:ext uri="{BB962C8B-B14F-4D97-AF65-F5344CB8AC3E}">
        <p14:creationId xmlns:p14="http://schemas.microsoft.com/office/powerpoint/2010/main" val="188995938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82BF3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0332" y="1306477"/>
            <a:ext cx="11524432" cy="1063487"/>
          </a:xfrm>
        </p:spPr>
        <p:txBody>
          <a:bodyPr>
            <a:normAutofit fontScale="90000"/>
          </a:bodyPr>
          <a:lstStyle/>
          <a:p>
            <a:r>
              <a:rPr lang="en-US" sz="5400" dirty="0" smtClean="0">
                <a:solidFill>
                  <a:schemeClr val="bg1"/>
                </a:solidFill>
              </a:rPr>
              <a:t>Let the Frameworks Decide Your Toolset</a:t>
            </a:r>
            <a:endParaRPr lang="en-US" sz="5400" dirty="0">
              <a:solidFill>
                <a:schemeClr val="bg1"/>
              </a:solidFill>
            </a:endParaRPr>
          </a:p>
        </p:txBody>
      </p:sp>
    </p:spTree>
    <p:extLst>
      <p:ext uri="{BB962C8B-B14F-4D97-AF65-F5344CB8AC3E}">
        <p14:creationId xmlns:p14="http://schemas.microsoft.com/office/powerpoint/2010/main" val="257190782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Supported Web Frameworks</a:t>
            </a:r>
            <a:endParaRPr lang="en-US" dirty="0"/>
          </a:p>
        </p:txBody>
      </p:sp>
      <p:grpSp>
        <p:nvGrpSpPr>
          <p:cNvPr id="22" name="Group 21"/>
          <p:cNvGrpSpPr/>
          <p:nvPr/>
        </p:nvGrpSpPr>
        <p:grpSpPr>
          <a:xfrm>
            <a:off x="3548493" y="2568554"/>
            <a:ext cx="2364507" cy="2004564"/>
            <a:chOff x="630873" y="3001265"/>
            <a:chExt cx="2363891" cy="2004564"/>
          </a:xfrm>
        </p:grpSpPr>
        <p:sp>
          <p:nvSpPr>
            <p:cNvPr id="8" name="Rectangle 7"/>
            <p:cNvSpPr/>
            <p:nvPr/>
          </p:nvSpPr>
          <p:spPr bwMode="auto">
            <a:xfrm>
              <a:off x="702946" y="3106738"/>
              <a:ext cx="2219746" cy="15037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3840" tIns="121920" rIns="121915" bIns="121920" numCol="1" rtlCol="0" anchor="b" anchorCtr="0" compatLnSpc="1">
              <a:prstTxWarp prst="textNoShape">
                <a:avLst/>
              </a:prstTxWarp>
            </a:bodyPr>
            <a:lstStyle/>
            <a:p>
              <a:pPr defTabSz="914160" fontAlgn="base">
                <a:spcBef>
                  <a:spcPct val="0"/>
                </a:spcBef>
                <a:spcAft>
                  <a:spcPct val="0"/>
                </a:spcAft>
              </a:pPr>
              <a:endParaRPr lang="en-US" sz="3200" dirty="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5016" y="3300124"/>
              <a:ext cx="1115596" cy="1064584"/>
            </a:xfrm>
            <a:prstGeom prst="rect">
              <a:avLst/>
            </a:prstGeom>
          </p:spPr>
        </p:pic>
        <p:sp>
          <p:nvSpPr>
            <p:cNvPr id="18" name="Freeform 88"/>
            <p:cNvSpPr>
              <a:spLocks noEditPoints="1"/>
            </p:cNvSpPr>
            <p:nvPr/>
          </p:nvSpPr>
          <p:spPr bwMode="black">
            <a:xfrm>
              <a:off x="630873"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121915" tIns="60957" rIns="121915" bIns="60957" numCol="1" rtlCol="0" anchor="ctr" anchorCtr="0" compatLnSpc="1">
              <a:prstTxWarp prst="textNoShape">
                <a:avLst/>
              </a:prstTxWarp>
            </a:bodyPr>
            <a:lstStyle/>
            <a:p>
              <a:pPr defTabSz="740789"/>
              <a:endParaRPr lang="en-US" sz="1867" spc="-123" dirty="0">
                <a:solidFill>
                  <a:srgbClr val="FFFFFF">
                    <a:lumMod val="50000"/>
                  </a:srgbClr>
                </a:solidFill>
                <a:latin typeface="Segoe Light" pitchFamily="34" charset="0"/>
              </a:endParaRPr>
            </a:p>
          </p:txBody>
        </p:sp>
      </p:grpSp>
      <p:grpSp>
        <p:nvGrpSpPr>
          <p:cNvPr id="23" name="Group 22"/>
          <p:cNvGrpSpPr/>
          <p:nvPr/>
        </p:nvGrpSpPr>
        <p:grpSpPr>
          <a:xfrm>
            <a:off x="9226083" y="2553815"/>
            <a:ext cx="2364507" cy="2004564"/>
            <a:chOff x="3466112" y="3001265"/>
            <a:chExt cx="2363891" cy="2004564"/>
          </a:xfrm>
        </p:grpSpPr>
        <p:sp>
          <p:nvSpPr>
            <p:cNvPr id="7" name="Rectangle 6"/>
            <p:cNvSpPr/>
            <p:nvPr/>
          </p:nvSpPr>
          <p:spPr bwMode="auto">
            <a:xfrm>
              <a:off x="3538186" y="3106738"/>
              <a:ext cx="2219746" cy="150376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3840" tIns="121920" rIns="121915" bIns="121920" numCol="1" rtlCol="0" anchor="b" anchorCtr="0" compatLnSpc="1">
              <a:prstTxWarp prst="textNoShape">
                <a:avLst/>
              </a:prstTxWarp>
            </a:bodyPr>
            <a:lstStyle/>
            <a:p>
              <a:pPr defTabSz="914160" fontAlgn="base">
                <a:spcBef>
                  <a:spcPct val="0"/>
                </a:spcBef>
                <a:spcAft>
                  <a:spcPct val="0"/>
                </a:spcAft>
              </a:pPr>
              <a:endParaRPr lang="en-US" sz="3200" dirty="0">
                <a:gradFill>
                  <a:gsLst>
                    <a:gs pos="0">
                      <a:srgbClr val="FFFFFF"/>
                    </a:gs>
                    <a:gs pos="100000">
                      <a:srgbClr val="FFFFFF"/>
                    </a:gs>
                  </a:gsLst>
                  <a:lin ang="5400000" scaled="0"/>
                </a:gra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68236" y="3626231"/>
              <a:ext cx="1730250" cy="412370"/>
            </a:xfrm>
            <a:prstGeom prst="rect">
              <a:avLst/>
            </a:prstGeom>
          </p:spPr>
        </p:pic>
        <p:sp>
          <p:nvSpPr>
            <p:cNvPr id="19" name="Freeform 88"/>
            <p:cNvSpPr>
              <a:spLocks noEditPoints="1"/>
            </p:cNvSpPr>
            <p:nvPr/>
          </p:nvSpPr>
          <p:spPr bwMode="black">
            <a:xfrm>
              <a:off x="3466112"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121915" tIns="60957" rIns="121915" bIns="60957" numCol="1" rtlCol="0" anchor="ctr" anchorCtr="0" compatLnSpc="1">
              <a:prstTxWarp prst="textNoShape">
                <a:avLst/>
              </a:prstTxWarp>
            </a:bodyPr>
            <a:lstStyle/>
            <a:p>
              <a:pPr defTabSz="740789"/>
              <a:endParaRPr lang="en-US" sz="1867" spc="-123" dirty="0">
                <a:solidFill>
                  <a:srgbClr val="FFFFFF">
                    <a:lumMod val="50000"/>
                  </a:srgbClr>
                </a:solidFill>
                <a:latin typeface="Segoe Light" pitchFamily="34" charset="0"/>
              </a:endParaRPr>
            </a:p>
          </p:txBody>
        </p:sp>
      </p:grpSp>
      <p:grpSp>
        <p:nvGrpSpPr>
          <p:cNvPr id="24" name="Group 23"/>
          <p:cNvGrpSpPr/>
          <p:nvPr/>
        </p:nvGrpSpPr>
        <p:grpSpPr>
          <a:xfrm>
            <a:off x="6389992" y="2568554"/>
            <a:ext cx="2364507" cy="2004564"/>
            <a:chOff x="6301352" y="3001265"/>
            <a:chExt cx="2363891" cy="2004564"/>
          </a:xfrm>
        </p:grpSpPr>
        <p:sp>
          <p:nvSpPr>
            <p:cNvPr id="5" name="Rectangle 4"/>
            <p:cNvSpPr/>
            <p:nvPr/>
          </p:nvSpPr>
          <p:spPr bwMode="auto">
            <a:xfrm>
              <a:off x="6373426" y="3106738"/>
              <a:ext cx="2219746" cy="1503763"/>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3840" tIns="121920" rIns="121915" bIns="121920" numCol="1" rtlCol="0" anchor="b" anchorCtr="0" compatLnSpc="1">
              <a:prstTxWarp prst="textNoShape">
                <a:avLst/>
              </a:prstTxWarp>
            </a:bodyPr>
            <a:lstStyle/>
            <a:p>
              <a:pPr defTabSz="914160" fontAlgn="base">
                <a:spcBef>
                  <a:spcPct val="0"/>
                </a:spcBef>
                <a:spcAft>
                  <a:spcPct val="0"/>
                </a:spcAft>
              </a:pPr>
              <a:endParaRPr lang="en-US" sz="3200" dirty="0">
                <a:gradFill>
                  <a:gsLst>
                    <a:gs pos="0">
                      <a:srgbClr val="FFFFFF"/>
                    </a:gs>
                    <a:gs pos="100000">
                      <a:srgbClr val="FFFFFF"/>
                    </a:gs>
                  </a:gsLst>
                  <a:lin ang="5400000" scaled="0"/>
                </a:gradFill>
              </a:endParaRPr>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01900" y="3500034"/>
              <a:ext cx="1362798" cy="717170"/>
            </a:xfrm>
            <a:prstGeom prst="rect">
              <a:avLst/>
            </a:prstGeom>
          </p:spPr>
        </p:pic>
        <p:sp>
          <p:nvSpPr>
            <p:cNvPr id="20" name="Freeform 88"/>
            <p:cNvSpPr>
              <a:spLocks noEditPoints="1"/>
            </p:cNvSpPr>
            <p:nvPr/>
          </p:nvSpPr>
          <p:spPr bwMode="black">
            <a:xfrm>
              <a:off x="6301352"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121915" tIns="60957" rIns="121915" bIns="60957" numCol="1" rtlCol="0" anchor="ctr" anchorCtr="0" compatLnSpc="1">
              <a:prstTxWarp prst="textNoShape">
                <a:avLst/>
              </a:prstTxWarp>
            </a:bodyPr>
            <a:lstStyle/>
            <a:p>
              <a:pPr defTabSz="740789"/>
              <a:endParaRPr lang="en-US" sz="1867" spc="-123" dirty="0">
                <a:solidFill>
                  <a:srgbClr val="FFFFFF">
                    <a:lumMod val="50000"/>
                  </a:srgbClr>
                </a:solidFill>
                <a:latin typeface="Segoe Light" pitchFamily="34" charset="0"/>
              </a:endParaRPr>
            </a:p>
          </p:txBody>
        </p:sp>
      </p:grpSp>
      <p:grpSp>
        <p:nvGrpSpPr>
          <p:cNvPr id="25" name="Group 24"/>
          <p:cNvGrpSpPr/>
          <p:nvPr/>
        </p:nvGrpSpPr>
        <p:grpSpPr>
          <a:xfrm>
            <a:off x="606360" y="2568554"/>
            <a:ext cx="2364507" cy="2004564"/>
            <a:chOff x="9136594" y="3001265"/>
            <a:chExt cx="2363891" cy="2004564"/>
          </a:xfrm>
        </p:grpSpPr>
        <p:sp>
          <p:nvSpPr>
            <p:cNvPr id="6" name="Rectangle 5"/>
            <p:cNvSpPr/>
            <p:nvPr/>
          </p:nvSpPr>
          <p:spPr bwMode="auto">
            <a:xfrm>
              <a:off x="9208667" y="3106738"/>
              <a:ext cx="2219746" cy="150376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3840" tIns="121920" rIns="121915" bIns="121920" numCol="1" rtlCol="0" anchor="b" anchorCtr="0" compatLnSpc="1">
              <a:prstTxWarp prst="textNoShape">
                <a:avLst/>
              </a:prstTxWarp>
            </a:bodyPr>
            <a:lstStyle/>
            <a:p>
              <a:pPr algn="r" defTabSz="914160" fontAlgn="base">
                <a:spcBef>
                  <a:spcPct val="0"/>
                </a:spcBef>
                <a:spcAft>
                  <a:spcPct val="0"/>
                </a:spcAft>
              </a:pPr>
              <a:endParaRPr lang="en-US" sz="1867" dirty="0">
                <a:gradFill>
                  <a:gsLst>
                    <a:gs pos="0">
                      <a:srgbClr val="FFFFFF"/>
                    </a:gs>
                    <a:gs pos="100000">
                      <a:srgbClr val="FFFFFF"/>
                    </a:gs>
                  </a:gsLst>
                  <a:lin ang="5400000" scaled="0"/>
                </a:gradFill>
              </a:endParaRPr>
            </a:p>
          </p:txBody>
        </p:sp>
        <p:sp>
          <p:nvSpPr>
            <p:cNvPr id="21" name="Freeform 88"/>
            <p:cNvSpPr>
              <a:spLocks noEditPoints="1"/>
            </p:cNvSpPr>
            <p:nvPr/>
          </p:nvSpPr>
          <p:spPr bwMode="black">
            <a:xfrm>
              <a:off x="9136594"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121915" tIns="60957" rIns="121915" bIns="60957" numCol="1" rtlCol="0" anchor="ctr" anchorCtr="0" compatLnSpc="1">
              <a:prstTxWarp prst="textNoShape">
                <a:avLst/>
              </a:prstTxWarp>
            </a:bodyPr>
            <a:lstStyle/>
            <a:p>
              <a:pPr algn="r" defTabSz="740789"/>
              <a:endParaRPr lang="en-US" sz="1867" spc="-123" dirty="0">
                <a:solidFill>
                  <a:srgbClr val="FFFFFF">
                    <a:lumMod val="50000"/>
                  </a:srgbClr>
                </a:solidFill>
                <a:latin typeface="Segoe Light" pitchFamily="34" charset="0"/>
              </a:endParaRPr>
            </a:p>
          </p:txBody>
        </p:sp>
      </p:grpSp>
      <p:pic>
        <p:nvPicPr>
          <p:cNvPr id="9218" name="Picture 2" descr="http://www.webwiz.co.uk/kb/asp-tutorials/images/classic-asp.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4489" y="3154444"/>
            <a:ext cx="1333848" cy="542925"/>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extBox 1"/>
          <p:cNvSpPr txBox="1"/>
          <p:nvPr/>
        </p:nvSpPr>
        <p:spPr>
          <a:xfrm>
            <a:off x="7549454" y="5388823"/>
            <a:ext cx="3607847" cy="369332"/>
          </a:xfrm>
          <a:prstGeom prst="rect">
            <a:avLst/>
          </a:prstGeom>
          <a:noFill/>
        </p:spPr>
        <p:txBody>
          <a:bodyPr wrap="none" lIns="0" tIns="0" rIns="0" bIns="0" rtlCol="0">
            <a:spAutoFit/>
          </a:bodyPr>
          <a:lstStyle/>
          <a:p>
            <a:pPr defTabSz="914424"/>
            <a:r>
              <a:rPr lang="en-US" sz="2400" spc="-71" dirty="0">
                <a:gradFill>
                  <a:gsLst>
                    <a:gs pos="2917">
                      <a:srgbClr val="5F5F5F"/>
                    </a:gs>
                    <a:gs pos="30000">
                      <a:srgbClr val="5F5F5F"/>
                    </a:gs>
                  </a:gsLst>
                  <a:lin ang="5400000" scaled="0"/>
                </a:gradFill>
              </a:rPr>
              <a:t>Or any custom </a:t>
            </a:r>
            <a:r>
              <a:rPr lang="en-US" sz="2400" spc="-71" dirty="0" err="1">
                <a:gradFill>
                  <a:gsLst>
                    <a:gs pos="2917">
                      <a:srgbClr val="5F5F5F"/>
                    </a:gs>
                    <a:gs pos="30000">
                      <a:srgbClr val="5F5F5F"/>
                    </a:gs>
                  </a:gsLst>
                  <a:lin ang="5400000" scaled="0"/>
                </a:gradFill>
              </a:rPr>
              <a:t>FastCGI</a:t>
            </a:r>
            <a:r>
              <a:rPr lang="en-US" sz="2400" spc="-71" dirty="0">
                <a:gradFill>
                  <a:gsLst>
                    <a:gs pos="2917">
                      <a:srgbClr val="5F5F5F"/>
                    </a:gs>
                    <a:gs pos="30000">
                      <a:srgbClr val="5F5F5F"/>
                    </a:gs>
                  </a:gsLst>
                  <a:lin ang="5400000" scaled="0"/>
                </a:gradFill>
              </a:rPr>
              <a:t> Handler</a:t>
            </a:r>
          </a:p>
        </p:txBody>
      </p:sp>
    </p:spTree>
    <p:extLst>
      <p:ext uri="{BB962C8B-B14F-4D97-AF65-F5344CB8AC3E}">
        <p14:creationId xmlns:p14="http://schemas.microsoft.com/office/powerpoint/2010/main" val="3504162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9218"/>
                                        </p:tgtEl>
                                        <p:attrNameLst>
                                          <p:attrName>style.visibility</p:attrName>
                                        </p:attrNameLst>
                                      </p:cBhvr>
                                      <p:to>
                                        <p:strVal val="visible"/>
                                      </p:to>
                                    </p:set>
                                    <p:animEffect transition="in" filter="fade">
                                      <p:cBhvr>
                                        <p:cTn id="10" dur="500"/>
                                        <p:tgtEl>
                                          <p:spTgt spid="9218"/>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par>
                          <p:cTn id="19" fill="hold">
                            <p:stCondLst>
                              <p:cond delay="2000"/>
                            </p:stCondLst>
                            <p:childTnLst>
                              <p:par>
                                <p:cTn id="20" presetID="10" presetClass="entr" presetSubtype="0" fill="hold" nodeType="after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mtClean="0"/>
              <a:t>Setting Expectations</a:t>
            </a:r>
            <a:endParaRPr lang="en-US" dirty="0"/>
          </a:p>
        </p:txBody>
      </p:sp>
      <p:sp>
        <p:nvSpPr>
          <p:cNvPr id="3" name="Content Placeholder 2"/>
          <p:cNvSpPr>
            <a:spLocks noGrp="1"/>
          </p:cNvSpPr>
          <p:nvPr>
            <p:ph sz="quarter" idx="10"/>
          </p:nvPr>
        </p:nvSpPr>
        <p:spPr/>
        <p:txBody>
          <a:bodyPr/>
          <a:lstStyle/>
          <a:p>
            <a:r>
              <a:rPr lang="en-US" dirty="0" smtClean="0"/>
              <a:t>Target Audience</a:t>
            </a:r>
          </a:p>
          <a:p>
            <a:pPr lvl="1"/>
            <a:r>
              <a:rPr lang="en-US" dirty="0"/>
              <a:t>Website and web application </a:t>
            </a:r>
            <a:r>
              <a:rPr lang="en-US" dirty="0" smtClean="0"/>
              <a:t>developers and those looking </a:t>
            </a:r>
            <a:r>
              <a:rPr lang="en-US" dirty="0"/>
              <a:t>to integrate with other </a:t>
            </a:r>
            <a:r>
              <a:rPr lang="en-US" dirty="0" smtClean="0"/>
              <a:t>features on the Azure platform</a:t>
            </a:r>
            <a:endParaRPr lang="en-US" dirty="0"/>
          </a:p>
          <a:p>
            <a:pPr lvl="1"/>
            <a:r>
              <a:rPr lang="en-US" dirty="0" smtClean="0"/>
              <a:t>Architects and Testers interested in cloud deployment and lifecycle</a:t>
            </a:r>
          </a:p>
          <a:p>
            <a:r>
              <a:rPr lang="en-US" dirty="0" smtClean="0"/>
              <a:t>Suggested Prerequisites/Supporting Material</a:t>
            </a:r>
          </a:p>
          <a:p>
            <a:pPr lvl="1"/>
            <a:r>
              <a:rPr lang="en-US" dirty="0" smtClean="0"/>
              <a:t>Understanding of Windows Azure – </a:t>
            </a:r>
            <a:r>
              <a:rPr lang="en-US" dirty="0" smtClean="0">
                <a:hlinkClick r:id="rId3"/>
              </a:rPr>
              <a:t>http://www.windowsazure.com</a:t>
            </a:r>
            <a:r>
              <a:rPr lang="en-US" dirty="0" smtClean="0"/>
              <a:t> </a:t>
            </a:r>
          </a:p>
          <a:p>
            <a:pPr lvl="1"/>
            <a:r>
              <a:rPr lang="en-US" dirty="0" smtClean="0"/>
              <a:t>Basic understanding of ASP.NET, </a:t>
            </a:r>
            <a:r>
              <a:rPr lang="en-US" dirty="0" err="1" smtClean="0"/>
              <a:t>IIS</a:t>
            </a:r>
            <a:r>
              <a:rPr lang="en-US" dirty="0" smtClean="0"/>
              <a:t> and web technology in general</a:t>
            </a:r>
            <a:endParaRPr lang="en-US" dirty="0"/>
          </a:p>
          <a:p>
            <a:pPr lvl="1"/>
            <a:r>
              <a:rPr lang="en-US" dirty="0" smtClean="0"/>
              <a:t>Basic understanding of relational databases like Microsoft’s SQL Server</a:t>
            </a:r>
            <a:endParaRPr lang="en-US" dirty="0"/>
          </a:p>
          <a:p>
            <a:pPr lvl="1"/>
            <a:endParaRPr lang="en-US" dirty="0" smtClean="0"/>
          </a:p>
        </p:txBody>
      </p:sp>
    </p:spTree>
    <p:extLst>
      <p:ext uri="{BB962C8B-B14F-4D97-AF65-F5344CB8AC3E}">
        <p14:creationId xmlns:p14="http://schemas.microsoft.com/office/powerpoint/2010/main" val="196740731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en-GB" dirty="0" smtClean="0"/>
              <a:t>What environment are you comfortable working in?</a:t>
            </a:r>
          </a:p>
          <a:p>
            <a:r>
              <a:rPr lang="en-GB" dirty="0" smtClean="0"/>
              <a:t>Use it!</a:t>
            </a:r>
          </a:p>
          <a:p>
            <a:endParaRPr lang="en-GB" dirty="0" smtClean="0"/>
          </a:p>
          <a:p>
            <a:endParaRPr lang="en-GB" dirty="0"/>
          </a:p>
        </p:txBody>
      </p:sp>
      <p:sp>
        <p:nvSpPr>
          <p:cNvPr id="2" name="Title 1"/>
          <p:cNvSpPr>
            <a:spLocks noGrp="1"/>
          </p:cNvSpPr>
          <p:nvPr>
            <p:ph type="title"/>
          </p:nvPr>
        </p:nvSpPr>
        <p:spPr/>
        <p:txBody>
          <a:bodyPr/>
          <a:lstStyle/>
          <a:p>
            <a:r>
              <a:rPr lang="en-US" dirty="0" smtClean="0"/>
              <a:t>Bring Your Own Tools!</a:t>
            </a:r>
            <a:endParaRPr lang="en-US" dirty="0"/>
          </a:p>
        </p:txBody>
      </p:sp>
    </p:spTree>
    <p:extLst>
      <p:ext uri="{BB962C8B-B14F-4D97-AF65-F5344CB8AC3E}">
        <p14:creationId xmlns:p14="http://schemas.microsoft.com/office/powerpoint/2010/main" val="403174700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82BF3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0332" y="1306477"/>
            <a:ext cx="11524432" cy="1063487"/>
          </a:xfrm>
        </p:spPr>
        <p:txBody>
          <a:bodyPr>
            <a:normAutofit/>
          </a:bodyPr>
          <a:lstStyle/>
          <a:p>
            <a:r>
              <a:rPr lang="en-US" sz="5400" dirty="0" smtClean="0">
                <a:solidFill>
                  <a:schemeClr val="bg1"/>
                </a:solidFill>
              </a:rPr>
              <a:t>The Windows Azure SDK</a:t>
            </a:r>
            <a:endParaRPr lang="en-US" sz="5400" dirty="0">
              <a:solidFill>
                <a:schemeClr val="bg1"/>
              </a:solidFill>
            </a:endParaRPr>
          </a:p>
        </p:txBody>
      </p:sp>
    </p:spTree>
    <p:extLst>
      <p:ext uri="{BB962C8B-B14F-4D97-AF65-F5344CB8AC3E}">
        <p14:creationId xmlns:p14="http://schemas.microsoft.com/office/powerpoint/2010/main" val="195225788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en-GB" dirty="0" smtClean="0"/>
              <a:t>First step for any Windows Azure development</a:t>
            </a:r>
          </a:p>
          <a:p>
            <a:r>
              <a:rPr lang="en-GB" dirty="0" smtClean="0"/>
              <a:t>Includes libraries needed to access Windows Azure features and give you automation capabilities</a:t>
            </a:r>
          </a:p>
          <a:p>
            <a:r>
              <a:rPr lang="en-US" dirty="0">
                <a:hlinkClick r:id="rId3"/>
              </a:rPr>
              <a:t>http://www.windowsazure.com/en-us/downloads/</a:t>
            </a:r>
            <a:endParaRPr lang="en-GB" dirty="0" smtClean="0"/>
          </a:p>
          <a:p>
            <a:endParaRPr lang="en-GB" dirty="0" smtClean="0"/>
          </a:p>
          <a:p>
            <a:endParaRPr lang="en-GB" dirty="0"/>
          </a:p>
        </p:txBody>
      </p:sp>
      <p:sp>
        <p:nvSpPr>
          <p:cNvPr id="2" name="Title 1"/>
          <p:cNvSpPr>
            <a:spLocks noGrp="1"/>
          </p:cNvSpPr>
          <p:nvPr>
            <p:ph type="title"/>
          </p:nvPr>
        </p:nvSpPr>
        <p:spPr/>
        <p:txBody>
          <a:bodyPr/>
          <a:lstStyle/>
          <a:p>
            <a:r>
              <a:rPr lang="en-US" dirty="0" smtClean="0"/>
              <a:t>The Windows Azure SDK</a:t>
            </a:r>
            <a:endParaRPr lang="en-US" dirty="0"/>
          </a:p>
        </p:txBody>
      </p:sp>
    </p:spTree>
    <p:extLst>
      <p:ext uri="{BB962C8B-B14F-4D97-AF65-F5344CB8AC3E}">
        <p14:creationId xmlns:p14="http://schemas.microsoft.com/office/powerpoint/2010/main" val="69056438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endParaRPr lang="en-US" dirty="0"/>
          </a:p>
        </p:txBody>
      </p:sp>
      <p:pic>
        <p:nvPicPr>
          <p:cNvPr id="4" name="Picture 3"/>
          <p:cNvPicPr>
            <a:picLocks noChangeAspect="1"/>
          </p:cNvPicPr>
          <p:nvPr/>
        </p:nvPicPr>
        <p:blipFill>
          <a:blip r:embed="rId2"/>
          <a:stretch>
            <a:fillRect/>
          </a:stretch>
        </p:blipFill>
        <p:spPr>
          <a:xfrm>
            <a:off x="0" y="0"/>
            <a:ext cx="12192000" cy="6762160"/>
          </a:xfrm>
          <a:prstGeom prst="rect">
            <a:avLst/>
          </a:prstGeom>
        </p:spPr>
      </p:pic>
    </p:spTree>
    <p:extLst>
      <p:ext uri="{BB962C8B-B14F-4D97-AF65-F5344CB8AC3E}">
        <p14:creationId xmlns:p14="http://schemas.microsoft.com/office/powerpoint/2010/main" val="330665529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82BF3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0332" y="1306477"/>
            <a:ext cx="11524432" cy="1063487"/>
          </a:xfrm>
        </p:spPr>
        <p:txBody>
          <a:bodyPr>
            <a:normAutofit/>
          </a:bodyPr>
          <a:lstStyle/>
          <a:p>
            <a:r>
              <a:rPr lang="en-US" sz="5400" dirty="0" smtClean="0">
                <a:solidFill>
                  <a:schemeClr val="bg1"/>
                </a:solidFill>
              </a:rPr>
              <a:t>Various Development Environments</a:t>
            </a:r>
            <a:endParaRPr lang="en-US" sz="5400" dirty="0">
              <a:solidFill>
                <a:schemeClr val="bg1"/>
              </a:solidFill>
            </a:endParaRPr>
          </a:p>
        </p:txBody>
      </p:sp>
    </p:spTree>
    <p:extLst>
      <p:ext uri="{BB962C8B-B14F-4D97-AF65-F5344CB8AC3E}">
        <p14:creationId xmlns:p14="http://schemas.microsoft.com/office/powerpoint/2010/main" val="418064765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en-GB" dirty="0"/>
              <a:t>Any environment that can be extended to support Git</a:t>
            </a:r>
          </a:p>
          <a:p>
            <a:r>
              <a:rPr lang="en-GB" dirty="0" smtClean="0"/>
              <a:t>Any environment that supports Git natively</a:t>
            </a:r>
          </a:p>
          <a:p>
            <a:r>
              <a:rPr lang="en-GB" dirty="0" smtClean="0"/>
              <a:t>The contenders:</a:t>
            </a:r>
          </a:p>
          <a:p>
            <a:pPr lvl="1"/>
            <a:r>
              <a:rPr lang="en-GB" dirty="0" smtClean="0"/>
              <a:t>The underdog</a:t>
            </a:r>
          </a:p>
          <a:p>
            <a:pPr lvl="1"/>
            <a:r>
              <a:rPr lang="en-GB" dirty="0" smtClean="0"/>
              <a:t>The heavyweight</a:t>
            </a:r>
          </a:p>
          <a:p>
            <a:pPr lvl="1"/>
            <a:r>
              <a:rPr lang="en-GB" dirty="0" smtClean="0"/>
              <a:t>The rookie sensation</a:t>
            </a:r>
          </a:p>
          <a:p>
            <a:endParaRPr lang="en-GB" dirty="0" smtClean="0"/>
          </a:p>
          <a:p>
            <a:endParaRPr lang="en-GB" dirty="0" smtClean="0"/>
          </a:p>
          <a:p>
            <a:endParaRPr lang="en-GB" dirty="0"/>
          </a:p>
        </p:txBody>
      </p:sp>
      <p:sp>
        <p:nvSpPr>
          <p:cNvPr id="2" name="Title 1"/>
          <p:cNvSpPr>
            <a:spLocks noGrp="1"/>
          </p:cNvSpPr>
          <p:nvPr>
            <p:ph type="title"/>
          </p:nvPr>
        </p:nvSpPr>
        <p:spPr/>
        <p:txBody>
          <a:bodyPr/>
          <a:lstStyle/>
          <a:p>
            <a:r>
              <a:rPr lang="en-US" dirty="0" smtClean="0"/>
              <a:t>Your Development Environment Of Choice</a:t>
            </a:r>
            <a:endParaRPr lang="en-US" dirty="0"/>
          </a:p>
        </p:txBody>
      </p:sp>
    </p:spTree>
    <p:extLst>
      <p:ext uri="{BB962C8B-B14F-4D97-AF65-F5344CB8AC3E}">
        <p14:creationId xmlns:p14="http://schemas.microsoft.com/office/powerpoint/2010/main" val="51959673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en-GB" dirty="0" smtClean="0"/>
              <a:t>Freely available</a:t>
            </a:r>
          </a:p>
          <a:p>
            <a:pPr marL="0" indent="0">
              <a:buNone/>
            </a:pPr>
            <a:endParaRPr lang="en-GB" dirty="0"/>
          </a:p>
          <a:p>
            <a:pPr marL="0" indent="0">
              <a:buNone/>
            </a:pPr>
            <a:endParaRPr lang="en-GB" dirty="0" smtClean="0"/>
          </a:p>
          <a:p>
            <a:r>
              <a:rPr lang="en-GB" dirty="0" smtClean="0"/>
              <a:t>Context-specific </a:t>
            </a:r>
          </a:p>
          <a:p>
            <a:r>
              <a:rPr lang="en-GB" dirty="0" smtClean="0"/>
              <a:t>Multi-language support</a:t>
            </a:r>
          </a:p>
          <a:p>
            <a:pPr lvl="1"/>
            <a:r>
              <a:rPr lang="en-GB" dirty="0" smtClean="0"/>
              <a:t>Great for PHP and Node.js development</a:t>
            </a:r>
          </a:p>
          <a:p>
            <a:r>
              <a:rPr lang="en-GB" dirty="0" smtClean="0"/>
              <a:t>Some great starter templates</a:t>
            </a:r>
          </a:p>
          <a:p>
            <a:endParaRPr lang="en-GB" dirty="0" smtClean="0"/>
          </a:p>
          <a:p>
            <a:endParaRPr lang="en-GB" dirty="0" smtClean="0"/>
          </a:p>
          <a:p>
            <a:endParaRPr lang="en-GB" dirty="0"/>
          </a:p>
        </p:txBody>
      </p:sp>
      <p:sp>
        <p:nvSpPr>
          <p:cNvPr id="2" name="Title 1"/>
          <p:cNvSpPr>
            <a:spLocks noGrp="1"/>
          </p:cNvSpPr>
          <p:nvPr>
            <p:ph type="title"/>
          </p:nvPr>
        </p:nvSpPr>
        <p:spPr/>
        <p:txBody>
          <a:bodyPr/>
          <a:lstStyle/>
          <a:p>
            <a:r>
              <a:rPr lang="en-US" dirty="0" smtClean="0"/>
              <a:t>Web Matrix for Windows Azure</a:t>
            </a:r>
            <a:endParaRPr lang="en-US" dirty="0"/>
          </a:p>
        </p:txBody>
      </p:sp>
      <p:pic>
        <p:nvPicPr>
          <p:cNvPr id="3" name="Picture 2"/>
          <p:cNvPicPr>
            <a:picLocks noChangeAspect="1"/>
          </p:cNvPicPr>
          <p:nvPr/>
        </p:nvPicPr>
        <p:blipFill>
          <a:blip r:embed="rId3"/>
          <a:stretch>
            <a:fillRect/>
          </a:stretch>
        </p:blipFill>
        <p:spPr>
          <a:xfrm>
            <a:off x="2341622" y="2252663"/>
            <a:ext cx="7471976" cy="801089"/>
          </a:xfrm>
          <a:prstGeom prst="rect">
            <a:avLst/>
          </a:prstGeom>
        </p:spPr>
      </p:pic>
    </p:spTree>
    <p:extLst>
      <p:ext uri="{BB962C8B-B14F-4D97-AF65-F5344CB8AC3E}">
        <p14:creationId xmlns:p14="http://schemas.microsoft.com/office/powerpoint/2010/main" val="105442551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Matrix – The Underdog</a:t>
            </a:r>
            <a:endParaRPr lang="en-US" dirty="0"/>
          </a:p>
        </p:txBody>
      </p:sp>
    </p:spTree>
    <p:extLst>
      <p:ext uri="{BB962C8B-B14F-4D97-AF65-F5344CB8AC3E}">
        <p14:creationId xmlns:p14="http://schemas.microsoft.com/office/powerpoint/2010/main" val="424470559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en-GB" dirty="0" smtClean="0"/>
              <a:t>Feature-rich web &amp; cloud development environment</a:t>
            </a:r>
          </a:p>
          <a:p>
            <a:r>
              <a:rPr lang="en-GB" dirty="0" smtClean="0"/>
              <a:t>Full support for HTML 5, CSS3, JavaScript and </a:t>
            </a:r>
            <a:r>
              <a:rPr lang="en-GB" dirty="0" err="1" smtClean="0"/>
              <a:t>jQuery</a:t>
            </a:r>
            <a:endParaRPr lang="en-GB" dirty="0" smtClean="0"/>
          </a:p>
          <a:p>
            <a:r>
              <a:rPr lang="en-GB" dirty="0" smtClean="0"/>
              <a:t>Great tools like Browser Link and Page Inspector</a:t>
            </a:r>
          </a:p>
          <a:p>
            <a:r>
              <a:rPr lang="en-GB" dirty="0" smtClean="0"/>
              <a:t>Integrated source control management</a:t>
            </a:r>
          </a:p>
          <a:p>
            <a:r>
              <a:rPr lang="en-GB" dirty="0" smtClean="0"/>
              <a:t>Built-in controls, debugging and trace logging for Windows Azure Web Sites</a:t>
            </a:r>
          </a:p>
          <a:p>
            <a:endParaRPr lang="en-GB" dirty="0" smtClean="0"/>
          </a:p>
          <a:p>
            <a:endParaRPr lang="en-GB" dirty="0" smtClean="0"/>
          </a:p>
          <a:p>
            <a:endParaRPr lang="en-GB" dirty="0"/>
          </a:p>
        </p:txBody>
      </p:sp>
      <p:sp>
        <p:nvSpPr>
          <p:cNvPr id="2" name="Title 1"/>
          <p:cNvSpPr>
            <a:spLocks noGrp="1"/>
          </p:cNvSpPr>
          <p:nvPr>
            <p:ph type="title"/>
          </p:nvPr>
        </p:nvSpPr>
        <p:spPr/>
        <p:txBody>
          <a:bodyPr/>
          <a:lstStyle/>
          <a:p>
            <a:r>
              <a:rPr lang="en-US" dirty="0" smtClean="0"/>
              <a:t>Visual Studio 2013</a:t>
            </a:r>
            <a:endParaRPr lang="en-US" dirty="0"/>
          </a:p>
        </p:txBody>
      </p:sp>
    </p:spTree>
    <p:extLst>
      <p:ext uri="{BB962C8B-B14F-4D97-AF65-F5344CB8AC3E}">
        <p14:creationId xmlns:p14="http://schemas.microsoft.com/office/powerpoint/2010/main" val="60626847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en-GB" dirty="0" smtClean="0"/>
              <a:t>Microsoft and third-party-provided plugins</a:t>
            </a:r>
          </a:p>
          <a:p>
            <a:pPr lvl="1"/>
            <a:r>
              <a:rPr lang="en-GB" dirty="0" smtClean="0"/>
              <a:t>Rich </a:t>
            </a:r>
            <a:r>
              <a:rPr lang="en-GB" dirty="0" err="1" smtClean="0"/>
              <a:t>NuGet</a:t>
            </a:r>
            <a:r>
              <a:rPr lang="en-GB" dirty="0" smtClean="0"/>
              <a:t> support native to the IDE</a:t>
            </a:r>
          </a:p>
          <a:p>
            <a:pPr lvl="1"/>
            <a:r>
              <a:rPr lang="en-GB" dirty="0" smtClean="0"/>
              <a:t>Great extensions such as </a:t>
            </a:r>
            <a:r>
              <a:rPr lang="en-US" dirty="0" smtClean="0">
                <a:hlinkClick r:id="rId3"/>
              </a:rPr>
              <a:t>http</a:t>
            </a:r>
            <a:r>
              <a:rPr lang="en-US" dirty="0">
                <a:hlinkClick r:id="rId3"/>
              </a:rPr>
              <a:t>://vswebessentials.com</a:t>
            </a:r>
            <a:r>
              <a:rPr lang="en-US" dirty="0" smtClean="0">
                <a:hlinkClick r:id="rId3"/>
              </a:rPr>
              <a:t>/</a:t>
            </a:r>
            <a:endParaRPr lang="en-US" dirty="0" smtClean="0"/>
          </a:p>
          <a:p>
            <a:r>
              <a:rPr lang="en-US" dirty="0" smtClean="0"/>
              <a:t>Not just for </a:t>
            </a:r>
            <a:r>
              <a:rPr lang="en-US" dirty="0" err="1" smtClean="0"/>
              <a:t>.Net</a:t>
            </a:r>
            <a:r>
              <a:rPr lang="en-US" dirty="0" smtClean="0"/>
              <a:t> languages</a:t>
            </a:r>
          </a:p>
          <a:p>
            <a:pPr lvl="1"/>
            <a:r>
              <a:rPr lang="en-GB" dirty="0" smtClean="0"/>
              <a:t>Excellent support for Node.js development through NTVS</a:t>
            </a:r>
          </a:p>
          <a:p>
            <a:pPr lvl="2"/>
            <a:r>
              <a:rPr lang="en-GB" dirty="0" smtClean="0">
                <a:hlinkClick r:id="rId4"/>
              </a:rPr>
              <a:t>https</a:t>
            </a:r>
            <a:r>
              <a:rPr lang="en-GB" dirty="0">
                <a:hlinkClick r:id="rId4"/>
              </a:rPr>
              <a:t>://</a:t>
            </a:r>
            <a:r>
              <a:rPr lang="en-GB" dirty="0" smtClean="0">
                <a:hlinkClick r:id="rId4"/>
              </a:rPr>
              <a:t>nodejstools.codeplex.com</a:t>
            </a:r>
            <a:endParaRPr lang="en-GB" dirty="0" smtClean="0"/>
          </a:p>
          <a:p>
            <a:pPr lvl="2"/>
            <a:r>
              <a:rPr lang="en-GB" dirty="0" smtClean="0"/>
              <a:t>“Best of Both Worlds” using node.exe to run, V8 to profile and then VS to do things like provide performance metrics in a familiar format</a:t>
            </a:r>
          </a:p>
          <a:p>
            <a:pPr lvl="1"/>
            <a:r>
              <a:rPr lang="en-GB" dirty="0" smtClean="0"/>
              <a:t>Python, </a:t>
            </a:r>
            <a:r>
              <a:rPr lang="en-GB" dirty="0" err="1" smtClean="0"/>
              <a:t>Django</a:t>
            </a:r>
            <a:r>
              <a:rPr lang="en-GB" dirty="0" smtClean="0"/>
              <a:t>, </a:t>
            </a:r>
            <a:r>
              <a:rPr lang="en-GB" dirty="0" err="1" smtClean="0"/>
              <a:t>TypeScript</a:t>
            </a:r>
            <a:r>
              <a:rPr lang="en-GB" dirty="0" smtClean="0"/>
              <a:t> – all have support via separate downloads</a:t>
            </a:r>
          </a:p>
          <a:p>
            <a:endParaRPr lang="en-GB" dirty="0" smtClean="0"/>
          </a:p>
          <a:p>
            <a:pPr lvl="1"/>
            <a:endParaRPr lang="en-GB" dirty="0" smtClean="0"/>
          </a:p>
          <a:p>
            <a:endParaRPr lang="en-GB" dirty="0" smtClean="0"/>
          </a:p>
          <a:p>
            <a:endParaRPr lang="en-GB" dirty="0" smtClean="0"/>
          </a:p>
          <a:p>
            <a:endParaRPr lang="en-GB" dirty="0" smtClean="0"/>
          </a:p>
          <a:p>
            <a:endParaRPr lang="en-GB" dirty="0"/>
          </a:p>
        </p:txBody>
      </p:sp>
      <p:sp>
        <p:nvSpPr>
          <p:cNvPr id="2" name="Title 1"/>
          <p:cNvSpPr>
            <a:spLocks noGrp="1"/>
          </p:cNvSpPr>
          <p:nvPr>
            <p:ph type="title"/>
          </p:nvPr>
        </p:nvSpPr>
        <p:spPr/>
        <p:txBody>
          <a:bodyPr/>
          <a:lstStyle/>
          <a:p>
            <a:r>
              <a:rPr lang="en-US" dirty="0" smtClean="0"/>
              <a:t>Visual Studio 2013 – Extensibility </a:t>
            </a:r>
            <a:endParaRPr lang="en-US" dirty="0"/>
          </a:p>
        </p:txBody>
      </p:sp>
    </p:spTree>
    <p:extLst>
      <p:ext uri="{BB962C8B-B14F-4D97-AF65-F5344CB8AC3E}">
        <p14:creationId xmlns:p14="http://schemas.microsoft.com/office/powerpoint/2010/main" val="20357897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Microsoft Virtual Academy</a:t>
            </a:r>
          </a:p>
          <a:p>
            <a:pPr lvl="1"/>
            <a:r>
              <a:rPr lang="en-US" dirty="0" smtClean="0"/>
              <a:t>Free online learning tailored for IT Pros and Developers </a:t>
            </a:r>
          </a:p>
          <a:p>
            <a:pPr lvl="1"/>
            <a:r>
              <a:rPr lang="en-US" dirty="0"/>
              <a:t>Over </a:t>
            </a:r>
            <a:r>
              <a:rPr lang="en-US" dirty="0" smtClean="0"/>
              <a:t>1M registered users</a:t>
            </a:r>
          </a:p>
          <a:p>
            <a:pPr lvl="1"/>
            <a:r>
              <a:rPr lang="en-US" dirty="0" smtClean="0"/>
              <a:t>Up-to-date, relevant training on variety of Microsoft products</a:t>
            </a:r>
          </a:p>
          <a:p>
            <a:r>
              <a:rPr lang="en-US" dirty="0" smtClean="0"/>
              <a:t>“Earn while you learn!” </a:t>
            </a:r>
          </a:p>
          <a:p>
            <a:pPr lvl="1"/>
            <a:r>
              <a:rPr lang="en-US" dirty="0" smtClean="0"/>
              <a:t>Get 50 MVA Points for this event!</a:t>
            </a:r>
          </a:p>
          <a:p>
            <a:pPr lvl="1"/>
            <a:r>
              <a:rPr lang="en-US" dirty="0" smtClean="0"/>
              <a:t>Visit </a:t>
            </a:r>
            <a:r>
              <a:rPr lang="en-US" dirty="0" smtClean="0">
                <a:hlinkClick r:id="rId2"/>
              </a:rPr>
              <a:t>http://aka.ms/MVA-Voucher</a:t>
            </a:r>
            <a:r>
              <a:rPr lang="en-US" dirty="0" smtClean="0"/>
              <a:t> </a:t>
            </a:r>
          </a:p>
        </p:txBody>
      </p:sp>
      <p:pic>
        <p:nvPicPr>
          <p:cNvPr id="5" name="Picture 4"/>
          <p:cNvPicPr>
            <a:picLocks noChangeAspect="1"/>
          </p:cNvPicPr>
          <p:nvPr/>
        </p:nvPicPr>
        <p:blipFill>
          <a:blip r:embed="rId3"/>
          <a:stretch>
            <a:fillRect/>
          </a:stretch>
        </p:blipFill>
        <p:spPr>
          <a:xfrm>
            <a:off x="99464" y="76676"/>
            <a:ext cx="937984" cy="990459"/>
          </a:xfrm>
          <a:prstGeom prst="rect">
            <a:avLst/>
          </a:prstGeom>
        </p:spPr>
      </p:pic>
      <p:sp>
        <p:nvSpPr>
          <p:cNvPr id="3" name="Title 2"/>
          <p:cNvSpPr>
            <a:spLocks noGrp="1"/>
          </p:cNvSpPr>
          <p:nvPr>
            <p:ph type="title"/>
          </p:nvPr>
        </p:nvSpPr>
        <p:spPr/>
        <p:txBody>
          <a:bodyPr/>
          <a:lstStyle/>
          <a:p>
            <a:r>
              <a:rPr lang="en-US" dirty="0" smtClean="0"/>
              <a:t>     Join the MVA Community!</a:t>
            </a:r>
            <a:endParaRPr lang="en-US" dirty="0"/>
          </a:p>
        </p:txBody>
      </p:sp>
    </p:spTree>
    <p:extLst>
      <p:ext uri="{BB962C8B-B14F-4D97-AF65-F5344CB8AC3E}">
        <p14:creationId xmlns:p14="http://schemas.microsoft.com/office/powerpoint/2010/main" val="3654709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Studio 2013 – The Heavyweight</a:t>
            </a:r>
            <a:endParaRPr lang="en-US" dirty="0"/>
          </a:p>
        </p:txBody>
      </p:sp>
    </p:spTree>
    <p:extLst>
      <p:ext uri="{BB962C8B-B14F-4D97-AF65-F5344CB8AC3E}">
        <p14:creationId xmlns:p14="http://schemas.microsoft.com/office/powerpoint/2010/main" val="175736118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en-US" dirty="0" smtClean="0"/>
              <a:t>New! New! New!</a:t>
            </a:r>
          </a:p>
          <a:p>
            <a:r>
              <a:rPr lang="en-US" dirty="0" smtClean="0"/>
              <a:t>Completely online experience provided through the Windows Azure portal</a:t>
            </a:r>
          </a:p>
          <a:p>
            <a:r>
              <a:rPr lang="en-US" dirty="0" smtClean="0"/>
              <a:t>Great for small teams</a:t>
            </a:r>
          </a:p>
          <a:p>
            <a:pPr lvl="1"/>
            <a:r>
              <a:rPr lang="en-US" dirty="0" smtClean="0"/>
              <a:t>Low cost to start </a:t>
            </a:r>
          </a:p>
          <a:p>
            <a:r>
              <a:rPr lang="en-US" dirty="0" smtClean="0"/>
              <a:t>Really well suited for a workbench</a:t>
            </a:r>
            <a:endParaRPr lang="en-GB" dirty="0" smtClean="0"/>
          </a:p>
          <a:p>
            <a:endParaRPr lang="en-GB" dirty="0" smtClean="0"/>
          </a:p>
          <a:p>
            <a:pPr lvl="1"/>
            <a:endParaRPr lang="en-GB" dirty="0" smtClean="0"/>
          </a:p>
          <a:p>
            <a:endParaRPr lang="en-GB" dirty="0" smtClean="0"/>
          </a:p>
          <a:p>
            <a:endParaRPr lang="en-GB" dirty="0" smtClean="0"/>
          </a:p>
          <a:p>
            <a:endParaRPr lang="en-GB" dirty="0" smtClean="0"/>
          </a:p>
          <a:p>
            <a:endParaRPr lang="en-GB" dirty="0"/>
          </a:p>
        </p:txBody>
      </p:sp>
      <p:sp>
        <p:nvSpPr>
          <p:cNvPr id="2" name="Title 1"/>
          <p:cNvSpPr>
            <a:spLocks noGrp="1"/>
          </p:cNvSpPr>
          <p:nvPr>
            <p:ph type="title"/>
          </p:nvPr>
        </p:nvSpPr>
        <p:spPr/>
        <p:txBody>
          <a:bodyPr/>
          <a:lstStyle/>
          <a:p>
            <a:r>
              <a:rPr lang="en-US" dirty="0" smtClean="0"/>
              <a:t>Visual Studio Online “Monaco”</a:t>
            </a:r>
            <a:endParaRPr lang="en-US" dirty="0"/>
          </a:p>
        </p:txBody>
      </p:sp>
    </p:spTree>
    <p:extLst>
      <p:ext uri="{BB962C8B-B14F-4D97-AF65-F5344CB8AC3E}">
        <p14:creationId xmlns:p14="http://schemas.microsoft.com/office/powerpoint/2010/main" val="242122205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Studio Online – The Rookie Sensation</a:t>
            </a:r>
            <a:endParaRPr lang="en-US" dirty="0"/>
          </a:p>
        </p:txBody>
      </p:sp>
    </p:spTree>
    <p:extLst>
      <p:ext uri="{BB962C8B-B14F-4D97-AF65-F5344CB8AC3E}">
        <p14:creationId xmlns:p14="http://schemas.microsoft.com/office/powerpoint/2010/main" val="92413067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82BF3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0332" y="1306477"/>
            <a:ext cx="11524432" cy="1063487"/>
          </a:xfrm>
        </p:spPr>
        <p:txBody>
          <a:bodyPr>
            <a:normAutofit fontScale="90000"/>
          </a:bodyPr>
          <a:lstStyle/>
          <a:p>
            <a:r>
              <a:rPr lang="en-US" sz="5400" dirty="0" smtClean="0">
                <a:solidFill>
                  <a:schemeClr val="bg1"/>
                </a:solidFill>
              </a:rPr>
              <a:t>Windows Azure Command Line Tools &amp; PowerShell</a:t>
            </a:r>
            <a:endParaRPr lang="en-US" sz="5400" dirty="0">
              <a:solidFill>
                <a:schemeClr val="bg1"/>
              </a:solidFill>
            </a:endParaRPr>
          </a:p>
        </p:txBody>
      </p:sp>
    </p:spTree>
    <p:extLst>
      <p:ext uri="{BB962C8B-B14F-4D97-AF65-F5344CB8AC3E}">
        <p14:creationId xmlns:p14="http://schemas.microsoft.com/office/powerpoint/2010/main" val="151271322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en-GB" dirty="0" smtClean="0"/>
              <a:t>PowerShell </a:t>
            </a:r>
            <a:r>
              <a:rPr lang="en-GB" dirty="0" err="1" smtClean="0"/>
              <a:t>cmdlets</a:t>
            </a:r>
            <a:endParaRPr lang="en-GB" dirty="0" smtClean="0"/>
          </a:p>
          <a:p>
            <a:r>
              <a:rPr lang="en-GB" dirty="0" smtClean="0"/>
              <a:t>Cross-platform command line tools</a:t>
            </a:r>
          </a:p>
          <a:p>
            <a:endParaRPr lang="en-GB" dirty="0" smtClean="0"/>
          </a:p>
          <a:p>
            <a:endParaRPr lang="en-GB" dirty="0" smtClean="0"/>
          </a:p>
          <a:p>
            <a:endParaRPr lang="en-GB" dirty="0"/>
          </a:p>
        </p:txBody>
      </p:sp>
      <p:sp>
        <p:nvSpPr>
          <p:cNvPr id="2" name="Title 1"/>
          <p:cNvSpPr>
            <a:spLocks noGrp="1"/>
          </p:cNvSpPr>
          <p:nvPr>
            <p:ph type="title"/>
          </p:nvPr>
        </p:nvSpPr>
        <p:spPr/>
        <p:txBody>
          <a:bodyPr/>
          <a:lstStyle/>
          <a:p>
            <a:r>
              <a:rPr lang="en-US" dirty="0" smtClean="0"/>
              <a:t>Beyond the IDE</a:t>
            </a:r>
            <a:endParaRPr lang="en-US" dirty="0"/>
          </a:p>
        </p:txBody>
      </p:sp>
    </p:spTree>
    <p:extLst>
      <p:ext uri="{BB962C8B-B14F-4D97-AF65-F5344CB8AC3E}">
        <p14:creationId xmlns:p14="http://schemas.microsoft.com/office/powerpoint/2010/main" val="78610717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Grab the Downloads</a:t>
            </a:r>
            <a:endParaRPr lang="en-US" dirty="0"/>
          </a:p>
        </p:txBody>
      </p:sp>
      <p:sp>
        <p:nvSpPr>
          <p:cNvPr id="3" name="Content Placeholder 2"/>
          <p:cNvSpPr>
            <a:spLocks noGrp="1"/>
          </p:cNvSpPr>
          <p:nvPr>
            <p:ph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1479242" y="1245071"/>
            <a:ext cx="9324975" cy="2390775"/>
          </a:xfrm>
          <a:prstGeom prst="rect">
            <a:avLst/>
          </a:prstGeom>
        </p:spPr>
      </p:pic>
      <p:sp>
        <p:nvSpPr>
          <p:cNvPr id="6" name="Oval 5"/>
          <p:cNvSpPr/>
          <p:nvPr/>
        </p:nvSpPr>
        <p:spPr>
          <a:xfrm>
            <a:off x="4382220" y="1825479"/>
            <a:ext cx="983412" cy="465826"/>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cxnSp>
        <p:nvCxnSpPr>
          <p:cNvPr id="8" name="Straight Arrow Connector 7"/>
          <p:cNvCxnSpPr/>
          <p:nvPr/>
        </p:nvCxnSpPr>
        <p:spPr>
          <a:xfrm flipH="1">
            <a:off x="3347050" y="2794959"/>
            <a:ext cx="1155940" cy="0"/>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998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Grab the Downloads</a:t>
            </a:r>
            <a:endParaRPr lang="en-US" dirty="0"/>
          </a:p>
        </p:txBody>
      </p:sp>
      <p:pic>
        <p:nvPicPr>
          <p:cNvPr id="4" name="Content Placeholder 3"/>
          <p:cNvPicPr>
            <a:picLocks noGrp="1" noChangeAspect="1"/>
          </p:cNvPicPr>
          <p:nvPr>
            <p:ph sz="quarter" idx="10"/>
          </p:nvPr>
        </p:nvPicPr>
        <p:blipFill>
          <a:blip r:embed="rId2"/>
          <a:stretch>
            <a:fillRect/>
          </a:stretch>
        </p:blipFill>
        <p:spPr>
          <a:xfrm>
            <a:off x="1603067" y="1038510"/>
            <a:ext cx="9077325" cy="4505325"/>
          </a:xfrm>
          <a:prstGeom prst="rect">
            <a:avLst/>
          </a:prstGeom>
        </p:spPr>
      </p:pic>
    </p:spTree>
    <p:extLst>
      <p:ext uri="{BB962C8B-B14F-4D97-AF65-F5344CB8AC3E}">
        <p14:creationId xmlns:p14="http://schemas.microsoft.com/office/powerpoint/2010/main" val="266771339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514" y="2787392"/>
            <a:ext cx="11524432" cy="1063487"/>
          </a:xfrm>
        </p:spPr>
        <p:txBody>
          <a:bodyPr>
            <a:normAutofit/>
          </a:bodyPr>
          <a:lstStyle/>
          <a:p>
            <a:pPr algn="ctr"/>
            <a:r>
              <a:rPr lang="en-US" sz="6600" dirty="0" smtClean="0"/>
              <a:t>Dive In!</a:t>
            </a:r>
            <a:endParaRPr lang="en-US" sz="6600" dirty="0"/>
          </a:p>
        </p:txBody>
      </p:sp>
    </p:spTree>
    <p:extLst>
      <p:ext uri="{BB962C8B-B14F-4D97-AF65-F5344CB8AC3E}">
        <p14:creationId xmlns:p14="http://schemas.microsoft.com/office/powerpoint/2010/main" val="36570591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solidFill>
            <a:schemeClr val="tx1"/>
          </a:solidFill>
        </p:spPr>
        <p:txBody>
          <a:bodyPr>
            <a:normAutofit/>
          </a:bodyPr>
          <a:lstStyle/>
          <a:p>
            <a:pPr marL="0" indent="0">
              <a:buNone/>
            </a:pPr>
            <a:r>
              <a:rPr lang="en-GB" sz="2400" dirty="0" smtClean="0">
                <a:solidFill>
                  <a:schemeClr val="bg1"/>
                </a:solidFill>
                <a:latin typeface="Lucida Console" panose="020B0609040504020204" pitchFamily="49" charset="0"/>
              </a:rPr>
              <a:t># Restart all acceptance test sites</a:t>
            </a:r>
          </a:p>
          <a:p>
            <a:pPr marL="0" indent="0">
              <a:buNone/>
            </a:pPr>
            <a:r>
              <a:rPr lang="en-GB" sz="2400" dirty="0" smtClean="0">
                <a:solidFill>
                  <a:schemeClr val="bg1"/>
                </a:solidFill>
                <a:latin typeface="Lucida Console" panose="020B0609040504020204" pitchFamily="49" charset="0"/>
              </a:rPr>
              <a:t>Get-</a:t>
            </a:r>
            <a:r>
              <a:rPr lang="en-GB" sz="2400" dirty="0" err="1" smtClean="0">
                <a:solidFill>
                  <a:schemeClr val="bg1"/>
                </a:solidFill>
                <a:latin typeface="Lucida Console" panose="020B0609040504020204" pitchFamily="49" charset="0"/>
              </a:rPr>
              <a:t>AzureWebsite</a:t>
            </a:r>
            <a:r>
              <a:rPr lang="en-GB" sz="2400" dirty="0" smtClean="0">
                <a:solidFill>
                  <a:schemeClr val="bg1"/>
                </a:solidFill>
                <a:latin typeface="Lucida Console" panose="020B0609040504020204" pitchFamily="49" charset="0"/>
              </a:rPr>
              <a:t> </a:t>
            </a:r>
            <a:r>
              <a:rPr lang="en-GB" sz="2400" dirty="0">
                <a:solidFill>
                  <a:schemeClr val="bg1"/>
                </a:solidFill>
                <a:latin typeface="Lucida Console" panose="020B0609040504020204" pitchFamily="49" charset="0"/>
              </a:rPr>
              <a:t>| </a:t>
            </a:r>
          </a:p>
          <a:p>
            <a:pPr marL="0" indent="0">
              <a:buNone/>
            </a:pPr>
            <a:r>
              <a:rPr lang="en-GB" sz="2400" dirty="0">
                <a:solidFill>
                  <a:schemeClr val="bg1"/>
                </a:solidFill>
                <a:latin typeface="Lucida Console" panose="020B0609040504020204" pitchFamily="49" charset="0"/>
              </a:rPr>
              <a:t>    Where-Object { $_.Name -like "*</a:t>
            </a:r>
            <a:r>
              <a:rPr lang="en-GB" sz="2400" dirty="0" err="1">
                <a:solidFill>
                  <a:schemeClr val="bg1"/>
                </a:solidFill>
                <a:latin typeface="Lucida Console" panose="020B0609040504020204" pitchFamily="49" charset="0"/>
              </a:rPr>
              <a:t>acceptancetest</a:t>
            </a:r>
            <a:r>
              <a:rPr lang="en-GB" sz="2400" dirty="0">
                <a:solidFill>
                  <a:schemeClr val="bg1"/>
                </a:solidFill>
                <a:latin typeface="Lucida Console" panose="020B0609040504020204" pitchFamily="49" charset="0"/>
              </a:rPr>
              <a:t>*" } | </a:t>
            </a:r>
          </a:p>
          <a:p>
            <a:pPr marL="0" indent="0">
              <a:buNone/>
            </a:pPr>
            <a:r>
              <a:rPr lang="en-GB" sz="2400" dirty="0">
                <a:solidFill>
                  <a:schemeClr val="bg1"/>
                </a:solidFill>
                <a:latin typeface="Lucida Console" panose="020B0609040504020204" pitchFamily="49" charset="0"/>
              </a:rPr>
              <a:t>    </a:t>
            </a:r>
            <a:r>
              <a:rPr lang="en-GB" sz="2400" dirty="0" err="1">
                <a:solidFill>
                  <a:schemeClr val="bg1"/>
                </a:solidFill>
                <a:latin typeface="Lucida Console" panose="020B0609040504020204" pitchFamily="49" charset="0"/>
              </a:rPr>
              <a:t>ForEach</a:t>
            </a:r>
            <a:r>
              <a:rPr lang="en-GB" sz="2400" dirty="0">
                <a:solidFill>
                  <a:schemeClr val="bg1"/>
                </a:solidFill>
                <a:latin typeface="Lucida Console" panose="020B0609040504020204" pitchFamily="49" charset="0"/>
              </a:rPr>
              <a:t>-Object { Restart-</a:t>
            </a:r>
            <a:r>
              <a:rPr lang="en-GB" sz="2400" dirty="0" err="1">
                <a:solidFill>
                  <a:schemeClr val="bg1"/>
                </a:solidFill>
                <a:latin typeface="Lucida Console" panose="020B0609040504020204" pitchFamily="49" charset="0"/>
              </a:rPr>
              <a:t>AzureWebsite</a:t>
            </a:r>
            <a:r>
              <a:rPr lang="en-GB" sz="2400" dirty="0">
                <a:solidFill>
                  <a:schemeClr val="bg1"/>
                </a:solidFill>
                <a:latin typeface="Lucida Console" panose="020B0609040504020204" pitchFamily="49" charset="0"/>
              </a:rPr>
              <a:t> $_.Name }</a:t>
            </a:r>
          </a:p>
          <a:p>
            <a:pPr marL="0" indent="0">
              <a:buNone/>
            </a:pPr>
            <a:endParaRPr lang="en-GB" sz="2400" dirty="0" smtClean="0">
              <a:latin typeface="Lucida Console" panose="020B0609040504020204" pitchFamily="49" charset="0"/>
            </a:endParaRPr>
          </a:p>
          <a:p>
            <a:endParaRPr lang="en-GB" sz="2400" dirty="0" smtClean="0"/>
          </a:p>
          <a:p>
            <a:endParaRPr lang="en-GB" sz="2400" dirty="0"/>
          </a:p>
        </p:txBody>
      </p:sp>
      <p:sp>
        <p:nvSpPr>
          <p:cNvPr id="2" name="Title 1"/>
          <p:cNvSpPr>
            <a:spLocks noGrp="1"/>
          </p:cNvSpPr>
          <p:nvPr>
            <p:ph type="title"/>
          </p:nvPr>
        </p:nvSpPr>
        <p:spPr/>
        <p:txBody>
          <a:bodyPr/>
          <a:lstStyle/>
          <a:p>
            <a:r>
              <a:rPr lang="en-US" dirty="0" smtClean="0"/>
              <a:t>PowerShell Script Samples</a:t>
            </a:r>
            <a:endParaRPr lang="en-US" dirty="0"/>
          </a:p>
        </p:txBody>
      </p:sp>
    </p:spTree>
    <p:extLst>
      <p:ext uri="{BB962C8B-B14F-4D97-AF65-F5344CB8AC3E}">
        <p14:creationId xmlns:p14="http://schemas.microsoft.com/office/powerpoint/2010/main" val="38954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solidFill>
            <a:schemeClr val="tx1"/>
          </a:solidFill>
        </p:spPr>
        <p:txBody>
          <a:bodyPr>
            <a:noAutofit/>
          </a:bodyPr>
          <a:lstStyle/>
          <a:p>
            <a:pPr marL="0" indent="0">
              <a:buNone/>
            </a:pPr>
            <a:r>
              <a:rPr lang="en-US" sz="2000" dirty="0" smtClean="0">
                <a:solidFill>
                  <a:schemeClr val="bg1"/>
                </a:solidFill>
                <a:latin typeface="Lucida Console" panose="020B0609040504020204" pitchFamily="49" charset="0"/>
              </a:rPr>
              <a:t>#push a GitHub repo to a randomly created host</a:t>
            </a:r>
          </a:p>
          <a:p>
            <a:pPr marL="0" indent="0">
              <a:buNone/>
            </a:pPr>
            <a:r>
              <a:rPr lang="en-US" sz="2000" dirty="0" err="1" smtClean="0">
                <a:solidFill>
                  <a:schemeClr val="bg1"/>
                </a:solidFill>
                <a:latin typeface="Lucida Console" panose="020B0609040504020204" pitchFamily="49" charset="0"/>
              </a:rPr>
              <a:t>param</a:t>
            </a:r>
            <a:r>
              <a:rPr lang="en-US" sz="2000" dirty="0" smtClean="0">
                <a:solidFill>
                  <a:schemeClr val="bg1"/>
                </a:solidFill>
                <a:latin typeface="Lucida Console" panose="020B0609040504020204" pitchFamily="49" charset="0"/>
              </a:rPr>
              <a:t>(</a:t>
            </a:r>
            <a:br>
              <a:rPr lang="en-US" sz="2000" dirty="0" smtClean="0">
                <a:solidFill>
                  <a:schemeClr val="bg1"/>
                </a:solidFill>
                <a:latin typeface="Lucida Console" panose="020B0609040504020204" pitchFamily="49" charset="0"/>
              </a:rPr>
            </a:br>
            <a:r>
              <a:rPr lang="en-US" sz="2000" dirty="0" smtClean="0">
                <a:solidFill>
                  <a:schemeClr val="bg1"/>
                </a:solidFill>
                <a:latin typeface="Lucida Console" panose="020B0609040504020204" pitchFamily="49" charset="0"/>
              </a:rPr>
              <a:t> </a:t>
            </a:r>
            <a:r>
              <a:rPr lang="en-US" sz="2000" dirty="0">
                <a:solidFill>
                  <a:schemeClr val="bg1"/>
                </a:solidFill>
                <a:latin typeface="Lucida Console" panose="020B0609040504020204" pitchFamily="49" charset="0"/>
              </a:rPr>
              <a:t>[string] $</a:t>
            </a:r>
            <a:r>
              <a:rPr lang="en-US" sz="2000" dirty="0" err="1">
                <a:solidFill>
                  <a:schemeClr val="bg1"/>
                </a:solidFill>
                <a:latin typeface="Lucida Console" panose="020B0609040504020204" pitchFamily="49" charset="0"/>
              </a:rPr>
              <a:t>SiteName</a:t>
            </a:r>
            <a:r>
              <a:rPr lang="en-US" sz="2000" dirty="0">
                <a:solidFill>
                  <a:schemeClr val="bg1"/>
                </a:solidFill>
                <a:latin typeface="Lucida Console" panose="020B0609040504020204" pitchFamily="49" charset="0"/>
              </a:rPr>
              <a:t>=[</a:t>
            </a:r>
            <a:r>
              <a:rPr lang="en-US" sz="2000" dirty="0" err="1">
                <a:solidFill>
                  <a:schemeClr val="bg1"/>
                </a:solidFill>
                <a:latin typeface="Lucida Console" panose="020B0609040504020204" pitchFamily="49" charset="0"/>
              </a:rPr>
              <a:t>guid</a:t>
            </a:r>
            <a:r>
              <a:rPr lang="en-US" sz="2000" dirty="0">
                <a:solidFill>
                  <a:schemeClr val="bg1"/>
                </a:solidFill>
                <a:latin typeface="Lucida Console" panose="020B0609040504020204" pitchFamily="49" charset="0"/>
              </a:rPr>
              <a:t>]::</a:t>
            </a:r>
            <a:r>
              <a:rPr lang="en-US" sz="2000" dirty="0" err="1">
                <a:solidFill>
                  <a:schemeClr val="bg1"/>
                </a:solidFill>
                <a:latin typeface="Lucida Console" panose="020B0609040504020204" pitchFamily="49" charset="0"/>
              </a:rPr>
              <a:t>NewGuid</a:t>
            </a:r>
            <a:r>
              <a:rPr lang="en-US" sz="2000" dirty="0">
                <a:solidFill>
                  <a:schemeClr val="bg1"/>
                </a:solidFill>
                <a:latin typeface="Lucida Console" panose="020B0609040504020204" pitchFamily="49" charset="0"/>
              </a:rPr>
              <a:t>().</a:t>
            </a:r>
            <a:r>
              <a:rPr lang="en-US" sz="2000" dirty="0" err="1">
                <a:solidFill>
                  <a:schemeClr val="bg1"/>
                </a:solidFill>
                <a:latin typeface="Lucida Console" panose="020B0609040504020204" pitchFamily="49" charset="0"/>
              </a:rPr>
              <a:t>ToString</a:t>
            </a:r>
            <a:r>
              <a:rPr lang="en-US" sz="2000" dirty="0" smtClean="0">
                <a:solidFill>
                  <a:schemeClr val="bg1"/>
                </a:solidFill>
                <a:latin typeface="Lucida Console" panose="020B0609040504020204" pitchFamily="49" charset="0"/>
              </a:rPr>
              <a:t>(),</a:t>
            </a:r>
            <a:br>
              <a:rPr lang="en-US" sz="2000" dirty="0" smtClean="0">
                <a:solidFill>
                  <a:schemeClr val="bg1"/>
                </a:solidFill>
                <a:latin typeface="Lucida Console" panose="020B0609040504020204" pitchFamily="49" charset="0"/>
              </a:rPr>
            </a:br>
            <a:r>
              <a:rPr lang="en-US" sz="2000" dirty="0" smtClean="0">
                <a:solidFill>
                  <a:schemeClr val="bg1"/>
                </a:solidFill>
                <a:latin typeface="Lucida Console" panose="020B0609040504020204" pitchFamily="49" charset="0"/>
              </a:rPr>
              <a:t> </a:t>
            </a:r>
            <a:r>
              <a:rPr lang="en-US" sz="2000" dirty="0">
                <a:solidFill>
                  <a:schemeClr val="bg1"/>
                </a:solidFill>
                <a:latin typeface="Lucida Console" panose="020B0609040504020204" pitchFamily="49" charset="0"/>
              </a:rPr>
              <a:t>[parameter(Mandatory=$true)] [string] $</a:t>
            </a:r>
            <a:r>
              <a:rPr lang="en-US" sz="2000" dirty="0" err="1" smtClean="0">
                <a:solidFill>
                  <a:schemeClr val="bg1"/>
                </a:solidFill>
                <a:latin typeface="Lucida Console" panose="020B0609040504020204" pitchFamily="49" charset="0"/>
              </a:rPr>
              <a:t>FullPath</a:t>
            </a:r>
            <a:r>
              <a:rPr lang="en-US" sz="2000" dirty="0" smtClean="0">
                <a:solidFill>
                  <a:schemeClr val="bg1"/>
                </a:solidFill>
                <a:latin typeface="Lucida Console" panose="020B0609040504020204" pitchFamily="49" charset="0"/>
              </a:rPr>
              <a:t/>
            </a:r>
            <a:br>
              <a:rPr lang="en-US" sz="2000" dirty="0" smtClean="0">
                <a:solidFill>
                  <a:schemeClr val="bg1"/>
                </a:solidFill>
                <a:latin typeface="Lucida Console" panose="020B0609040504020204" pitchFamily="49" charset="0"/>
              </a:rPr>
            </a:br>
            <a:r>
              <a:rPr lang="en-US" sz="2000" dirty="0" smtClean="0">
                <a:solidFill>
                  <a:schemeClr val="bg1"/>
                </a:solidFill>
                <a:latin typeface="Lucida Console" panose="020B0609040504020204" pitchFamily="49" charset="0"/>
              </a:rPr>
              <a:t>)</a:t>
            </a:r>
            <a:r>
              <a:rPr lang="en-US" sz="2000" dirty="0">
                <a:solidFill>
                  <a:schemeClr val="bg1"/>
                </a:solidFill>
                <a:latin typeface="Lucida Console" panose="020B0609040504020204" pitchFamily="49" charset="0"/>
              </a:rPr>
              <a:t>	</a:t>
            </a:r>
          </a:p>
          <a:p>
            <a:pPr marL="0" indent="0">
              <a:buNone/>
            </a:pPr>
            <a:r>
              <a:rPr lang="en-US" sz="2000" dirty="0" smtClean="0">
                <a:solidFill>
                  <a:schemeClr val="bg1"/>
                </a:solidFill>
                <a:latin typeface="Lucida Console" panose="020B0609040504020204" pitchFamily="49" charset="0"/>
              </a:rPr>
              <a:t>Push-Location</a:t>
            </a:r>
            <a:br>
              <a:rPr lang="en-US" sz="2000" dirty="0" smtClean="0">
                <a:solidFill>
                  <a:schemeClr val="bg1"/>
                </a:solidFill>
                <a:latin typeface="Lucida Console" panose="020B0609040504020204" pitchFamily="49" charset="0"/>
              </a:rPr>
            </a:br>
            <a:r>
              <a:rPr lang="en-US" sz="2000" dirty="0" smtClean="0">
                <a:solidFill>
                  <a:schemeClr val="bg1"/>
                </a:solidFill>
                <a:latin typeface="Lucida Console" panose="020B0609040504020204" pitchFamily="49" charset="0"/>
              </a:rPr>
              <a:t>cd </a:t>
            </a:r>
            <a:r>
              <a:rPr lang="en-US" sz="2000" dirty="0">
                <a:solidFill>
                  <a:schemeClr val="bg1"/>
                </a:solidFill>
                <a:latin typeface="Lucida Console" panose="020B0609040504020204" pitchFamily="49" charset="0"/>
              </a:rPr>
              <a:t>$</a:t>
            </a:r>
            <a:r>
              <a:rPr lang="en-US" sz="2000" dirty="0" err="1">
                <a:solidFill>
                  <a:schemeClr val="bg1"/>
                </a:solidFill>
                <a:latin typeface="Lucida Console" panose="020B0609040504020204" pitchFamily="49" charset="0"/>
              </a:rPr>
              <a:t>FullPath</a:t>
            </a:r>
            <a:endParaRPr lang="en-US" sz="2000" dirty="0">
              <a:solidFill>
                <a:schemeClr val="bg1"/>
              </a:solidFill>
              <a:latin typeface="Lucida Console" panose="020B0609040504020204" pitchFamily="49" charset="0"/>
            </a:endParaRPr>
          </a:p>
          <a:p>
            <a:pPr marL="0" indent="0">
              <a:buNone/>
            </a:pPr>
            <a:r>
              <a:rPr lang="en-US" sz="2000" dirty="0" smtClean="0">
                <a:solidFill>
                  <a:schemeClr val="bg1"/>
                </a:solidFill>
                <a:latin typeface="Lucida Console" panose="020B0609040504020204" pitchFamily="49" charset="0"/>
              </a:rPr>
              <a:t>$</a:t>
            </a:r>
            <a:r>
              <a:rPr lang="en-US" sz="2000" dirty="0" err="1" smtClean="0">
                <a:solidFill>
                  <a:schemeClr val="bg1"/>
                </a:solidFill>
                <a:latin typeface="Lucida Console" panose="020B0609040504020204" pitchFamily="49" charset="0"/>
              </a:rPr>
              <a:t>createData</a:t>
            </a:r>
            <a:r>
              <a:rPr lang="en-US" sz="2000" dirty="0" smtClean="0">
                <a:solidFill>
                  <a:schemeClr val="bg1"/>
                </a:solidFill>
                <a:latin typeface="Lucida Console" panose="020B0609040504020204" pitchFamily="49" charset="0"/>
              </a:rPr>
              <a:t> </a:t>
            </a:r>
            <a:r>
              <a:rPr lang="en-US" sz="2000" dirty="0">
                <a:solidFill>
                  <a:schemeClr val="bg1"/>
                </a:solidFill>
                <a:latin typeface="Lucida Console" panose="020B0609040504020204" pitchFamily="49" charset="0"/>
              </a:rPr>
              <a:t>= New-</a:t>
            </a:r>
            <a:r>
              <a:rPr lang="en-US" sz="2000" dirty="0" err="1">
                <a:solidFill>
                  <a:schemeClr val="bg1"/>
                </a:solidFill>
                <a:latin typeface="Lucida Console" panose="020B0609040504020204" pitchFamily="49" charset="0"/>
              </a:rPr>
              <a:t>AzureWebsite</a:t>
            </a:r>
            <a:r>
              <a:rPr lang="en-US" sz="2000" dirty="0">
                <a:solidFill>
                  <a:schemeClr val="bg1"/>
                </a:solidFill>
                <a:latin typeface="Lucida Console" panose="020B0609040504020204" pitchFamily="49" charset="0"/>
              </a:rPr>
              <a:t> $</a:t>
            </a:r>
            <a:r>
              <a:rPr lang="en-US" sz="2000" dirty="0" err="1">
                <a:solidFill>
                  <a:schemeClr val="bg1"/>
                </a:solidFill>
                <a:latin typeface="Lucida Console" panose="020B0609040504020204" pitchFamily="49" charset="0"/>
              </a:rPr>
              <a:t>siteName</a:t>
            </a:r>
            <a:r>
              <a:rPr lang="en-US" sz="2000" dirty="0">
                <a:solidFill>
                  <a:schemeClr val="bg1"/>
                </a:solidFill>
                <a:latin typeface="Lucida Console" panose="020B0609040504020204" pitchFamily="49" charset="0"/>
              </a:rPr>
              <a:t> </a:t>
            </a:r>
            <a:r>
              <a:rPr lang="en-US" sz="2000" dirty="0" smtClean="0">
                <a:solidFill>
                  <a:schemeClr val="bg1"/>
                </a:solidFill>
                <a:latin typeface="Lucida Console" panose="020B0609040504020204" pitchFamily="49" charset="0"/>
              </a:rPr>
              <a:t>–GitHub</a:t>
            </a:r>
            <a:br>
              <a:rPr lang="en-US" sz="2000" dirty="0" smtClean="0">
                <a:solidFill>
                  <a:schemeClr val="bg1"/>
                </a:solidFill>
                <a:latin typeface="Lucida Console" panose="020B0609040504020204" pitchFamily="49" charset="0"/>
              </a:rPr>
            </a:br>
            <a:r>
              <a:rPr lang="en-US" sz="2000" dirty="0" smtClean="0">
                <a:solidFill>
                  <a:schemeClr val="bg1"/>
                </a:solidFill>
                <a:latin typeface="Lucida Console" panose="020B0609040504020204" pitchFamily="49" charset="0"/>
              </a:rPr>
              <a:t>$</a:t>
            </a:r>
            <a:r>
              <a:rPr lang="en-US" sz="2000" dirty="0" err="1" smtClean="0">
                <a:solidFill>
                  <a:schemeClr val="bg1"/>
                </a:solidFill>
                <a:latin typeface="Lucida Console" panose="020B0609040504020204" pitchFamily="49" charset="0"/>
              </a:rPr>
              <a:t>createData.HostNames</a:t>
            </a:r>
            <a:r>
              <a:rPr lang="en-US" sz="2000" dirty="0" smtClean="0">
                <a:solidFill>
                  <a:schemeClr val="bg1"/>
                </a:solidFill>
                <a:latin typeface="Lucida Console" panose="020B0609040504020204" pitchFamily="49" charset="0"/>
              </a:rPr>
              <a:t>[0]</a:t>
            </a:r>
            <a:r>
              <a:rPr lang="en-US" sz="2000" dirty="0">
                <a:solidFill>
                  <a:schemeClr val="bg1"/>
                </a:solidFill>
                <a:latin typeface="Lucida Console" panose="020B0609040504020204" pitchFamily="49" charset="0"/>
              </a:rPr>
              <a:t> </a:t>
            </a:r>
          </a:p>
          <a:p>
            <a:pPr marL="0" indent="0">
              <a:buNone/>
            </a:pPr>
            <a:r>
              <a:rPr lang="en-US" sz="2000" dirty="0" smtClean="0">
                <a:solidFill>
                  <a:schemeClr val="bg1"/>
                </a:solidFill>
                <a:latin typeface="Lucida Console" panose="020B0609040504020204" pitchFamily="49" charset="0"/>
              </a:rPr>
              <a:t>Pop-Location</a:t>
            </a:r>
            <a:br>
              <a:rPr lang="en-US" sz="2000" dirty="0" smtClean="0">
                <a:solidFill>
                  <a:schemeClr val="bg1"/>
                </a:solidFill>
                <a:latin typeface="Lucida Console" panose="020B0609040504020204" pitchFamily="49" charset="0"/>
              </a:rPr>
            </a:br>
            <a:r>
              <a:rPr lang="en-US" sz="2000" dirty="0" smtClean="0">
                <a:solidFill>
                  <a:schemeClr val="bg1"/>
                </a:solidFill>
                <a:latin typeface="Lucida Console" panose="020B0609040504020204" pitchFamily="49" charset="0"/>
              </a:rPr>
              <a:t>Set-Location</a:t>
            </a:r>
            <a:r>
              <a:rPr lang="en-US" sz="2000" dirty="0">
                <a:solidFill>
                  <a:schemeClr val="bg1"/>
                </a:solidFill>
                <a:latin typeface="Lucida Console" panose="020B0609040504020204" pitchFamily="49" charset="0"/>
              </a:rPr>
              <a:t> </a:t>
            </a:r>
          </a:p>
          <a:p>
            <a:pPr marL="0" indent="0">
              <a:buNone/>
            </a:pPr>
            <a:r>
              <a:rPr lang="en-US" sz="2000" dirty="0">
                <a:solidFill>
                  <a:schemeClr val="bg1"/>
                </a:solidFill>
                <a:latin typeface="Lucida Console" panose="020B0609040504020204" pitchFamily="49" charset="0"/>
              </a:rPr>
              <a:t># pause for dramatic suspense (...and </a:t>
            </a:r>
            <a:r>
              <a:rPr lang="en-US" sz="2000" dirty="0" err="1">
                <a:solidFill>
                  <a:schemeClr val="bg1"/>
                </a:solidFill>
                <a:latin typeface="Lucida Console" panose="020B0609040504020204" pitchFamily="49" charset="0"/>
              </a:rPr>
              <a:t>git</a:t>
            </a:r>
            <a:r>
              <a:rPr lang="en-US" sz="2000" dirty="0">
                <a:solidFill>
                  <a:schemeClr val="bg1"/>
                </a:solidFill>
                <a:latin typeface="Lucida Console" panose="020B0609040504020204" pitchFamily="49" charset="0"/>
              </a:rPr>
              <a:t> </a:t>
            </a:r>
            <a:r>
              <a:rPr lang="en-US" sz="2000" dirty="0" smtClean="0">
                <a:solidFill>
                  <a:schemeClr val="bg1"/>
                </a:solidFill>
                <a:latin typeface="Lucida Console" panose="020B0609040504020204" pitchFamily="49" charset="0"/>
              </a:rPr>
              <a:t>deployment) and display site</a:t>
            </a:r>
            <a:br>
              <a:rPr lang="en-US" sz="2000" dirty="0" smtClean="0">
                <a:solidFill>
                  <a:schemeClr val="bg1"/>
                </a:solidFill>
                <a:latin typeface="Lucida Console" panose="020B0609040504020204" pitchFamily="49" charset="0"/>
              </a:rPr>
            </a:br>
            <a:r>
              <a:rPr lang="en-US" sz="2000" dirty="0" smtClean="0">
                <a:solidFill>
                  <a:schemeClr val="bg1"/>
                </a:solidFill>
                <a:latin typeface="Lucida Console" panose="020B0609040504020204" pitchFamily="49" charset="0"/>
              </a:rPr>
              <a:t>Start-Sleep 30</a:t>
            </a:r>
            <a:r>
              <a:rPr lang="en-US" sz="2000" dirty="0">
                <a:solidFill>
                  <a:schemeClr val="bg1"/>
                </a:solidFill>
                <a:latin typeface="Lucida Console" panose="020B0609040504020204" pitchFamily="49" charset="0"/>
              </a:rPr>
              <a:t> </a:t>
            </a:r>
            <a:r>
              <a:rPr lang="en-US" sz="2000" dirty="0" smtClean="0">
                <a:solidFill>
                  <a:schemeClr val="bg1"/>
                </a:solidFill>
                <a:latin typeface="Lucida Console" panose="020B0609040504020204" pitchFamily="49" charset="0"/>
              </a:rPr>
              <a:t/>
            </a:r>
            <a:br>
              <a:rPr lang="en-US" sz="2000" dirty="0" smtClean="0">
                <a:solidFill>
                  <a:schemeClr val="bg1"/>
                </a:solidFill>
                <a:latin typeface="Lucida Console" panose="020B0609040504020204" pitchFamily="49" charset="0"/>
              </a:rPr>
            </a:br>
            <a:r>
              <a:rPr lang="en-US" sz="2000" dirty="0" smtClean="0">
                <a:solidFill>
                  <a:schemeClr val="bg1"/>
                </a:solidFill>
                <a:latin typeface="Lucida Console" panose="020B0609040504020204" pitchFamily="49" charset="0"/>
              </a:rPr>
              <a:t>Show-</a:t>
            </a:r>
            <a:r>
              <a:rPr lang="en-US" sz="2000" dirty="0" err="1" smtClean="0">
                <a:solidFill>
                  <a:schemeClr val="bg1"/>
                </a:solidFill>
                <a:latin typeface="Lucida Console" panose="020B0609040504020204" pitchFamily="49" charset="0"/>
              </a:rPr>
              <a:t>AzureWebsite</a:t>
            </a:r>
            <a:r>
              <a:rPr lang="en-US" sz="2000" dirty="0" smtClean="0">
                <a:solidFill>
                  <a:schemeClr val="bg1"/>
                </a:solidFill>
                <a:latin typeface="Lucida Console" panose="020B0609040504020204" pitchFamily="49" charset="0"/>
              </a:rPr>
              <a:t> </a:t>
            </a:r>
            <a:r>
              <a:rPr lang="en-US" sz="2000" dirty="0">
                <a:solidFill>
                  <a:schemeClr val="bg1"/>
                </a:solidFill>
                <a:latin typeface="Lucida Console" panose="020B0609040504020204" pitchFamily="49" charset="0"/>
              </a:rPr>
              <a:t>$</a:t>
            </a:r>
            <a:r>
              <a:rPr lang="en-US" sz="2000" dirty="0" err="1" smtClean="0">
                <a:solidFill>
                  <a:schemeClr val="bg1"/>
                </a:solidFill>
                <a:latin typeface="Lucida Console" panose="020B0609040504020204" pitchFamily="49" charset="0"/>
              </a:rPr>
              <a:t>SiteName</a:t>
            </a:r>
            <a:r>
              <a:rPr lang="en-US" sz="2000" dirty="0">
                <a:solidFill>
                  <a:schemeClr val="bg1"/>
                </a:solidFill>
                <a:latin typeface="Lucida Console" panose="020B0609040504020204" pitchFamily="49" charset="0"/>
              </a:rPr>
              <a:t> </a:t>
            </a:r>
          </a:p>
        </p:txBody>
      </p:sp>
      <p:sp>
        <p:nvSpPr>
          <p:cNvPr id="2" name="Title 1"/>
          <p:cNvSpPr>
            <a:spLocks noGrp="1"/>
          </p:cNvSpPr>
          <p:nvPr>
            <p:ph type="title"/>
          </p:nvPr>
        </p:nvSpPr>
        <p:spPr/>
        <p:txBody>
          <a:bodyPr/>
          <a:lstStyle/>
          <a:p>
            <a:r>
              <a:rPr lang="en-US" dirty="0" smtClean="0"/>
              <a:t>PowerShell Script Samples</a:t>
            </a:r>
            <a:endParaRPr lang="en-US" dirty="0"/>
          </a:p>
        </p:txBody>
      </p:sp>
    </p:spTree>
    <p:extLst>
      <p:ext uri="{BB962C8B-B14F-4D97-AF65-F5344CB8AC3E}">
        <p14:creationId xmlns:p14="http://schemas.microsoft.com/office/powerpoint/2010/main" val="379730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pPr marL="914400" indent="-914400"/>
            <a:r>
              <a:rPr lang="en-US" dirty="0" smtClean="0"/>
              <a:t>01 | Windows Azure Web Sites Overview</a:t>
            </a:r>
            <a:endParaRPr lang="en-US" dirty="0"/>
          </a:p>
        </p:txBody>
      </p:sp>
      <p:sp>
        <p:nvSpPr>
          <p:cNvPr id="8" name="Subtitle 3"/>
          <p:cNvSpPr>
            <a:spLocks noGrp="1"/>
          </p:cNvSpPr>
          <p:nvPr>
            <p:ph type="subTitle" idx="1"/>
          </p:nvPr>
        </p:nvSpPr>
        <p:spPr>
          <a:xfrm>
            <a:off x="193271" y="5132437"/>
            <a:ext cx="8579886" cy="1460779"/>
          </a:xfrm>
        </p:spPr>
        <p:txBody>
          <a:bodyPr/>
          <a:lstStyle/>
          <a:p>
            <a:r>
              <a:rPr lang="en-US" dirty="0" smtClean="0"/>
              <a:t>James Chambers </a:t>
            </a:r>
            <a:r>
              <a:rPr lang="en-US" dirty="0"/>
              <a:t>| </a:t>
            </a:r>
            <a:r>
              <a:rPr lang="en-US" dirty="0" smtClean="0"/>
              <a:t>Author, Microsoft </a:t>
            </a:r>
            <a:r>
              <a:rPr lang="en-US" dirty="0"/>
              <a:t>ASP.NET/</a:t>
            </a:r>
            <a:r>
              <a:rPr lang="en-US" dirty="0" err="1"/>
              <a:t>IIS</a:t>
            </a:r>
            <a:r>
              <a:rPr lang="en-US" dirty="0"/>
              <a:t> MVP </a:t>
            </a:r>
            <a:endParaRPr lang="en-US" dirty="0" smtClean="0"/>
          </a:p>
          <a:p>
            <a:r>
              <a:rPr lang="en-US" dirty="0" smtClean="0"/>
              <a:t>Tejaswi Redkar | Author, Director of Business Programs (AppPlat)</a:t>
            </a:r>
            <a:endParaRPr lang="en-US" dirty="0"/>
          </a:p>
        </p:txBody>
      </p:sp>
    </p:spTree>
    <p:extLst>
      <p:ext uri="{BB962C8B-B14F-4D97-AF65-F5344CB8AC3E}">
        <p14:creationId xmlns:p14="http://schemas.microsoft.com/office/powerpoint/2010/main" val="89769254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solidFill>
            <a:schemeClr val="tx1"/>
          </a:solidFill>
        </p:spPr>
        <p:txBody>
          <a:bodyPr>
            <a:normAutofit/>
          </a:bodyPr>
          <a:lstStyle/>
          <a:p>
            <a:pPr marL="0" indent="0">
              <a:buNone/>
            </a:pPr>
            <a:r>
              <a:rPr lang="en-GB" sz="2400" dirty="0" smtClean="0">
                <a:solidFill>
                  <a:schemeClr val="bg1"/>
                </a:solidFill>
                <a:latin typeface="Lucida Console" panose="020B0609040504020204" pitchFamily="49" charset="0"/>
              </a:rPr>
              <a:t># create and push settings to your site</a:t>
            </a:r>
          </a:p>
          <a:p>
            <a:pPr marL="0" indent="0">
              <a:buNone/>
            </a:pPr>
            <a:r>
              <a:rPr lang="en-GB" sz="2400" dirty="0" smtClean="0">
                <a:solidFill>
                  <a:schemeClr val="bg1"/>
                </a:solidFill>
                <a:latin typeface="Lucida Console" panose="020B0609040504020204" pitchFamily="49" charset="0"/>
              </a:rPr>
              <a:t>$</a:t>
            </a:r>
            <a:r>
              <a:rPr lang="en-GB" sz="2400" dirty="0">
                <a:solidFill>
                  <a:schemeClr val="bg1"/>
                </a:solidFill>
                <a:latin typeface="Lucida Console" panose="020B0609040504020204" pitchFamily="49" charset="0"/>
              </a:rPr>
              <a:t>settings = </a:t>
            </a:r>
            <a:r>
              <a:rPr lang="en-GB" sz="2400" dirty="0" smtClean="0">
                <a:solidFill>
                  <a:schemeClr val="bg1"/>
                </a:solidFill>
                <a:latin typeface="Lucida Console" panose="020B0609040504020204" pitchFamily="49" charset="0"/>
              </a:rPr>
              <a:t>@{</a:t>
            </a:r>
            <a:br>
              <a:rPr lang="en-GB" sz="2400" dirty="0" smtClean="0">
                <a:solidFill>
                  <a:schemeClr val="bg1"/>
                </a:solidFill>
                <a:latin typeface="Lucida Console" panose="020B0609040504020204" pitchFamily="49" charset="0"/>
              </a:rPr>
            </a:br>
            <a:r>
              <a:rPr lang="en-GB" sz="2400" dirty="0" smtClean="0">
                <a:solidFill>
                  <a:schemeClr val="bg1"/>
                </a:solidFill>
                <a:latin typeface="Lucida Console" panose="020B0609040504020204" pitchFamily="49" charset="0"/>
              </a:rPr>
              <a:t>  </a:t>
            </a:r>
            <a:r>
              <a:rPr lang="en-GB" sz="2400" dirty="0">
                <a:solidFill>
                  <a:schemeClr val="bg1"/>
                </a:solidFill>
                <a:latin typeface="Lucida Console" panose="020B0609040504020204" pitchFamily="49" charset="0"/>
              </a:rPr>
              <a:t>"best-fruit" = "bananas</a:t>
            </a:r>
            <a:r>
              <a:rPr lang="en-GB" sz="2400" dirty="0" smtClean="0">
                <a:solidFill>
                  <a:schemeClr val="bg1"/>
                </a:solidFill>
                <a:latin typeface="Lucida Console" panose="020B0609040504020204" pitchFamily="49" charset="0"/>
              </a:rPr>
              <a:t>";|</a:t>
            </a:r>
            <a:br>
              <a:rPr lang="en-GB" sz="2400" dirty="0" smtClean="0">
                <a:solidFill>
                  <a:schemeClr val="bg1"/>
                </a:solidFill>
                <a:latin typeface="Lucida Console" panose="020B0609040504020204" pitchFamily="49" charset="0"/>
              </a:rPr>
            </a:br>
            <a:r>
              <a:rPr lang="en-GB" sz="2400" dirty="0" smtClean="0">
                <a:solidFill>
                  <a:schemeClr val="bg1"/>
                </a:solidFill>
                <a:latin typeface="Lucida Console" panose="020B0609040504020204" pitchFamily="49" charset="0"/>
              </a:rPr>
              <a:t>  </a:t>
            </a:r>
            <a:r>
              <a:rPr lang="en-GB" sz="2400" dirty="0">
                <a:solidFill>
                  <a:schemeClr val="bg1"/>
                </a:solidFill>
                <a:latin typeface="Lucida Console" panose="020B0609040504020204" pitchFamily="49" charset="0"/>
              </a:rPr>
              <a:t>"better-fruit" = "grapes</a:t>
            </a:r>
            <a:r>
              <a:rPr lang="en-GB" sz="2400" dirty="0" smtClean="0">
                <a:solidFill>
                  <a:schemeClr val="bg1"/>
                </a:solidFill>
                <a:latin typeface="Lucida Console" panose="020B0609040504020204" pitchFamily="49" charset="0"/>
              </a:rPr>
              <a:t>";</a:t>
            </a:r>
            <a:br>
              <a:rPr lang="en-GB" sz="2400" dirty="0" smtClean="0">
                <a:solidFill>
                  <a:schemeClr val="bg1"/>
                </a:solidFill>
                <a:latin typeface="Lucida Console" panose="020B0609040504020204" pitchFamily="49" charset="0"/>
              </a:rPr>
            </a:br>
            <a:r>
              <a:rPr lang="en-GB" sz="2400" dirty="0" smtClean="0">
                <a:solidFill>
                  <a:schemeClr val="bg1"/>
                </a:solidFill>
                <a:latin typeface="Lucida Console" panose="020B0609040504020204" pitchFamily="49" charset="0"/>
              </a:rPr>
              <a:t>  </a:t>
            </a:r>
            <a:r>
              <a:rPr lang="en-GB" sz="2400" dirty="0">
                <a:solidFill>
                  <a:schemeClr val="bg1"/>
                </a:solidFill>
                <a:latin typeface="Lucida Console" panose="020B0609040504020204" pitchFamily="49" charset="0"/>
              </a:rPr>
              <a:t>"good-fruit" = "</a:t>
            </a:r>
            <a:r>
              <a:rPr lang="en-GB" sz="2400" dirty="0" smtClean="0">
                <a:solidFill>
                  <a:schemeClr val="bg1"/>
                </a:solidFill>
                <a:latin typeface="Lucida Console" panose="020B0609040504020204" pitchFamily="49" charset="0"/>
              </a:rPr>
              <a:t>kiwi“</a:t>
            </a:r>
            <a:br>
              <a:rPr lang="en-GB" sz="2400" dirty="0" smtClean="0">
                <a:solidFill>
                  <a:schemeClr val="bg1"/>
                </a:solidFill>
                <a:latin typeface="Lucida Console" panose="020B0609040504020204" pitchFamily="49" charset="0"/>
              </a:rPr>
            </a:br>
            <a:r>
              <a:rPr lang="en-GB" sz="2400" dirty="0" smtClean="0">
                <a:solidFill>
                  <a:schemeClr val="bg1"/>
                </a:solidFill>
                <a:latin typeface="Lucida Console" panose="020B0609040504020204" pitchFamily="49" charset="0"/>
              </a:rPr>
              <a:t>}</a:t>
            </a:r>
            <a:endParaRPr lang="en-GB" sz="2400" dirty="0">
              <a:solidFill>
                <a:schemeClr val="bg1"/>
              </a:solidFill>
              <a:latin typeface="Lucida Console" panose="020B0609040504020204" pitchFamily="49" charset="0"/>
            </a:endParaRPr>
          </a:p>
          <a:p>
            <a:pPr marL="0" indent="0">
              <a:buNone/>
            </a:pPr>
            <a:r>
              <a:rPr lang="en-GB" sz="2400" dirty="0">
                <a:solidFill>
                  <a:schemeClr val="bg1"/>
                </a:solidFill>
                <a:latin typeface="Lucida Console" panose="020B0609040504020204" pitchFamily="49" charset="0"/>
              </a:rPr>
              <a:t>Set-</a:t>
            </a:r>
            <a:r>
              <a:rPr lang="en-GB" sz="2400" dirty="0" err="1">
                <a:solidFill>
                  <a:schemeClr val="bg1"/>
                </a:solidFill>
                <a:latin typeface="Lucida Console" panose="020B0609040504020204" pitchFamily="49" charset="0"/>
              </a:rPr>
              <a:t>AzureWebsite</a:t>
            </a:r>
            <a:r>
              <a:rPr lang="en-GB" sz="2400" dirty="0">
                <a:solidFill>
                  <a:schemeClr val="bg1"/>
                </a:solidFill>
                <a:latin typeface="Lucida Console" panose="020B0609040504020204" pitchFamily="49" charset="0"/>
              </a:rPr>
              <a:t> </a:t>
            </a:r>
            <a:r>
              <a:rPr lang="en-GB" sz="2400" dirty="0" err="1">
                <a:solidFill>
                  <a:schemeClr val="bg1"/>
                </a:solidFill>
                <a:latin typeface="Lucida Console" panose="020B0609040504020204" pitchFamily="49" charset="0"/>
              </a:rPr>
              <a:t>YourWebSite</a:t>
            </a:r>
            <a:r>
              <a:rPr lang="en-GB" sz="2400" dirty="0">
                <a:solidFill>
                  <a:schemeClr val="bg1"/>
                </a:solidFill>
                <a:latin typeface="Lucida Console" panose="020B0609040504020204" pitchFamily="49" charset="0"/>
              </a:rPr>
              <a:t> -</a:t>
            </a:r>
            <a:r>
              <a:rPr lang="en-GB" sz="2400" dirty="0" err="1">
                <a:solidFill>
                  <a:schemeClr val="bg1"/>
                </a:solidFill>
                <a:latin typeface="Lucida Console" panose="020B0609040504020204" pitchFamily="49" charset="0"/>
              </a:rPr>
              <a:t>AppSettings</a:t>
            </a:r>
            <a:r>
              <a:rPr lang="en-GB" sz="2400" dirty="0">
                <a:solidFill>
                  <a:schemeClr val="bg1"/>
                </a:solidFill>
                <a:latin typeface="Lucida Console" panose="020B0609040504020204" pitchFamily="49" charset="0"/>
              </a:rPr>
              <a:t> $settings</a:t>
            </a:r>
          </a:p>
          <a:p>
            <a:pPr marL="0" indent="0">
              <a:buNone/>
            </a:pPr>
            <a:endParaRPr lang="en-GB" sz="2400" dirty="0" smtClean="0">
              <a:latin typeface="Lucida Console" panose="020B0609040504020204" pitchFamily="49" charset="0"/>
            </a:endParaRPr>
          </a:p>
          <a:p>
            <a:endParaRPr lang="en-GB" sz="2400" dirty="0" smtClean="0"/>
          </a:p>
          <a:p>
            <a:endParaRPr lang="en-GB" sz="2400" dirty="0"/>
          </a:p>
        </p:txBody>
      </p:sp>
      <p:sp>
        <p:nvSpPr>
          <p:cNvPr id="2" name="Title 1"/>
          <p:cNvSpPr>
            <a:spLocks noGrp="1"/>
          </p:cNvSpPr>
          <p:nvPr>
            <p:ph type="title"/>
          </p:nvPr>
        </p:nvSpPr>
        <p:spPr/>
        <p:txBody>
          <a:bodyPr/>
          <a:lstStyle/>
          <a:p>
            <a:r>
              <a:rPr lang="en-US" dirty="0" smtClean="0"/>
              <a:t>PowerShell Script Samples</a:t>
            </a:r>
            <a:endParaRPr lang="en-US" dirty="0"/>
          </a:p>
        </p:txBody>
      </p:sp>
    </p:spTree>
    <p:extLst>
      <p:ext uri="{BB962C8B-B14F-4D97-AF65-F5344CB8AC3E}">
        <p14:creationId xmlns:p14="http://schemas.microsoft.com/office/powerpoint/2010/main" val="2391577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solidFill>
            <a:schemeClr val="tx1"/>
          </a:solidFill>
        </p:spPr>
        <p:txBody>
          <a:bodyPr>
            <a:normAutofit/>
          </a:bodyPr>
          <a:lstStyle/>
          <a:p>
            <a:pPr marL="0" indent="0">
              <a:buNone/>
            </a:pPr>
            <a:r>
              <a:rPr lang="en-GB" sz="2400" dirty="0" smtClean="0">
                <a:solidFill>
                  <a:schemeClr val="bg1"/>
                </a:solidFill>
                <a:latin typeface="Lucida Console" panose="020B0609040504020204" pitchFamily="49" charset="0"/>
              </a:rPr>
              <a:t># grab the existing settings, add and post back</a:t>
            </a:r>
          </a:p>
          <a:p>
            <a:pPr marL="0" indent="0">
              <a:buNone/>
            </a:pPr>
            <a:r>
              <a:rPr lang="en-GB" sz="2400" dirty="0">
                <a:solidFill>
                  <a:schemeClr val="bg1"/>
                </a:solidFill>
                <a:latin typeface="Lucida Console" panose="020B0609040504020204" pitchFamily="49" charset="0"/>
              </a:rPr>
              <a:t>$settings = (Get-</a:t>
            </a:r>
            <a:r>
              <a:rPr lang="en-GB" sz="2400" dirty="0" err="1">
                <a:solidFill>
                  <a:schemeClr val="bg1"/>
                </a:solidFill>
                <a:latin typeface="Lucida Console" panose="020B0609040504020204" pitchFamily="49" charset="0"/>
              </a:rPr>
              <a:t>AzureWebsite</a:t>
            </a:r>
            <a:r>
              <a:rPr lang="en-GB" sz="2400" dirty="0">
                <a:solidFill>
                  <a:schemeClr val="bg1"/>
                </a:solidFill>
                <a:latin typeface="Lucida Console" panose="020B0609040504020204" pitchFamily="49" charset="0"/>
              </a:rPr>
              <a:t> </a:t>
            </a:r>
            <a:r>
              <a:rPr lang="en-GB" sz="2400" dirty="0" err="1">
                <a:solidFill>
                  <a:schemeClr val="bg1"/>
                </a:solidFill>
                <a:latin typeface="Lucida Console" panose="020B0609040504020204" pitchFamily="49" charset="0"/>
              </a:rPr>
              <a:t>YourWebSite</a:t>
            </a:r>
            <a:r>
              <a:rPr lang="en-GB" sz="2400" dirty="0">
                <a:solidFill>
                  <a:schemeClr val="bg1"/>
                </a:solidFill>
                <a:latin typeface="Lucida Console" panose="020B0609040504020204" pitchFamily="49" charset="0"/>
              </a:rPr>
              <a:t>).</a:t>
            </a:r>
            <a:r>
              <a:rPr lang="en-GB" sz="2400" dirty="0" err="1" smtClean="0">
                <a:solidFill>
                  <a:schemeClr val="bg1"/>
                </a:solidFill>
                <a:latin typeface="Lucida Console" panose="020B0609040504020204" pitchFamily="49" charset="0"/>
              </a:rPr>
              <a:t>AppSettings</a:t>
            </a:r>
            <a:r>
              <a:rPr lang="en-GB" sz="2400" dirty="0" smtClean="0">
                <a:solidFill>
                  <a:schemeClr val="bg1"/>
                </a:solidFill>
                <a:latin typeface="Lucida Console" panose="020B0609040504020204" pitchFamily="49" charset="0"/>
              </a:rPr>
              <a:t/>
            </a:r>
            <a:br>
              <a:rPr lang="en-GB" sz="2400" dirty="0" smtClean="0">
                <a:solidFill>
                  <a:schemeClr val="bg1"/>
                </a:solidFill>
                <a:latin typeface="Lucida Console" panose="020B0609040504020204" pitchFamily="49" charset="0"/>
              </a:rPr>
            </a:br>
            <a:r>
              <a:rPr lang="en-GB" sz="2400" dirty="0" smtClean="0">
                <a:solidFill>
                  <a:schemeClr val="bg1"/>
                </a:solidFill>
                <a:latin typeface="Lucida Console" panose="020B0609040504020204" pitchFamily="49" charset="0"/>
              </a:rPr>
              <a:t>$</a:t>
            </a:r>
            <a:r>
              <a:rPr lang="en-GB" sz="2400" dirty="0" err="1" smtClean="0">
                <a:solidFill>
                  <a:schemeClr val="bg1"/>
                </a:solidFill>
                <a:latin typeface="Lucida Console" panose="020B0609040504020204" pitchFamily="49" charset="0"/>
              </a:rPr>
              <a:t>settings.Add</a:t>
            </a:r>
            <a:r>
              <a:rPr lang="en-GB" sz="2400" dirty="0">
                <a:solidFill>
                  <a:schemeClr val="bg1"/>
                </a:solidFill>
                <a:latin typeface="Lucida Console" panose="020B0609040504020204" pitchFamily="49" charset="0"/>
              </a:rPr>
              <a:t>("worst-fruit", "tomatoes</a:t>
            </a:r>
            <a:r>
              <a:rPr lang="en-GB" sz="2400" dirty="0" smtClean="0">
                <a:solidFill>
                  <a:schemeClr val="bg1"/>
                </a:solidFill>
                <a:latin typeface="Lucida Console" panose="020B0609040504020204" pitchFamily="49" charset="0"/>
              </a:rPr>
              <a:t>")</a:t>
            </a:r>
            <a:br>
              <a:rPr lang="en-GB" sz="2400" dirty="0" smtClean="0">
                <a:solidFill>
                  <a:schemeClr val="bg1"/>
                </a:solidFill>
                <a:latin typeface="Lucida Console" panose="020B0609040504020204" pitchFamily="49" charset="0"/>
              </a:rPr>
            </a:br>
            <a:r>
              <a:rPr lang="en-GB" sz="2400" dirty="0" smtClean="0">
                <a:solidFill>
                  <a:schemeClr val="bg1"/>
                </a:solidFill>
                <a:latin typeface="Lucida Console" panose="020B0609040504020204" pitchFamily="49" charset="0"/>
              </a:rPr>
              <a:t>Set-</a:t>
            </a:r>
            <a:r>
              <a:rPr lang="en-GB" sz="2400" dirty="0" err="1" smtClean="0">
                <a:solidFill>
                  <a:schemeClr val="bg1"/>
                </a:solidFill>
                <a:latin typeface="Lucida Console" panose="020B0609040504020204" pitchFamily="49" charset="0"/>
              </a:rPr>
              <a:t>AzureWebsite</a:t>
            </a:r>
            <a:r>
              <a:rPr lang="en-GB" sz="2400" dirty="0" smtClean="0">
                <a:solidFill>
                  <a:schemeClr val="bg1"/>
                </a:solidFill>
                <a:latin typeface="Lucida Console" panose="020B0609040504020204" pitchFamily="49" charset="0"/>
              </a:rPr>
              <a:t> </a:t>
            </a:r>
            <a:r>
              <a:rPr lang="en-GB" sz="2400" dirty="0" err="1">
                <a:solidFill>
                  <a:schemeClr val="bg1"/>
                </a:solidFill>
                <a:latin typeface="Lucida Console" panose="020B0609040504020204" pitchFamily="49" charset="0"/>
              </a:rPr>
              <a:t>YourWebSite</a:t>
            </a:r>
            <a:r>
              <a:rPr lang="en-GB" sz="2400" dirty="0">
                <a:solidFill>
                  <a:schemeClr val="bg1"/>
                </a:solidFill>
                <a:latin typeface="Lucida Console" panose="020B0609040504020204" pitchFamily="49" charset="0"/>
              </a:rPr>
              <a:t> -</a:t>
            </a:r>
            <a:r>
              <a:rPr lang="en-GB" sz="2400" dirty="0" err="1">
                <a:solidFill>
                  <a:schemeClr val="bg1"/>
                </a:solidFill>
                <a:latin typeface="Lucida Console" panose="020B0609040504020204" pitchFamily="49" charset="0"/>
              </a:rPr>
              <a:t>AppSettings</a:t>
            </a:r>
            <a:r>
              <a:rPr lang="en-GB" sz="2400" dirty="0">
                <a:solidFill>
                  <a:schemeClr val="bg1"/>
                </a:solidFill>
                <a:latin typeface="Lucida Console" panose="020B0609040504020204" pitchFamily="49" charset="0"/>
              </a:rPr>
              <a:t> $</a:t>
            </a:r>
            <a:r>
              <a:rPr lang="en-GB" sz="2400" dirty="0" smtClean="0">
                <a:solidFill>
                  <a:schemeClr val="bg1"/>
                </a:solidFill>
                <a:latin typeface="Lucida Console" panose="020B0609040504020204" pitchFamily="49" charset="0"/>
              </a:rPr>
              <a:t>settings</a:t>
            </a:r>
          </a:p>
          <a:p>
            <a:pPr marL="0" indent="0">
              <a:buNone/>
            </a:pPr>
            <a:endParaRPr lang="en-GB" sz="2400" dirty="0">
              <a:solidFill>
                <a:schemeClr val="bg1"/>
              </a:solidFill>
              <a:latin typeface="Lucida Console" panose="020B0609040504020204" pitchFamily="49" charset="0"/>
            </a:endParaRPr>
          </a:p>
          <a:p>
            <a:pPr marL="0" indent="0">
              <a:buNone/>
            </a:pPr>
            <a:r>
              <a:rPr lang="en-GB" sz="2400" dirty="0" smtClean="0">
                <a:solidFill>
                  <a:schemeClr val="bg1"/>
                </a:solidFill>
                <a:latin typeface="Lucida Console" panose="020B0609040504020204" pitchFamily="49" charset="0"/>
              </a:rPr>
              <a:t># grab the existing settings, modify and post back</a:t>
            </a:r>
          </a:p>
          <a:p>
            <a:pPr marL="0" indent="0">
              <a:buNone/>
            </a:pPr>
            <a:r>
              <a:rPr lang="en-GB" sz="2400" dirty="0" smtClean="0">
                <a:solidFill>
                  <a:schemeClr val="bg1"/>
                </a:solidFill>
                <a:latin typeface="Lucida Console" panose="020B0609040504020204" pitchFamily="49" charset="0"/>
              </a:rPr>
              <a:t>$</a:t>
            </a:r>
            <a:r>
              <a:rPr lang="en-GB" sz="2400" dirty="0">
                <a:solidFill>
                  <a:schemeClr val="bg1"/>
                </a:solidFill>
                <a:latin typeface="Lucida Console" panose="020B0609040504020204" pitchFamily="49" charset="0"/>
              </a:rPr>
              <a:t>settings = (Get-</a:t>
            </a:r>
            <a:r>
              <a:rPr lang="en-GB" sz="2400" dirty="0" err="1">
                <a:solidFill>
                  <a:schemeClr val="bg1"/>
                </a:solidFill>
                <a:latin typeface="Lucida Console" panose="020B0609040504020204" pitchFamily="49" charset="0"/>
              </a:rPr>
              <a:t>AzureWebsite</a:t>
            </a:r>
            <a:r>
              <a:rPr lang="en-GB" sz="2400" dirty="0">
                <a:solidFill>
                  <a:schemeClr val="bg1"/>
                </a:solidFill>
                <a:latin typeface="Lucida Console" panose="020B0609040504020204" pitchFamily="49" charset="0"/>
              </a:rPr>
              <a:t> </a:t>
            </a:r>
            <a:r>
              <a:rPr lang="en-GB" sz="2400" dirty="0" err="1">
                <a:solidFill>
                  <a:schemeClr val="bg1"/>
                </a:solidFill>
                <a:latin typeface="Lucida Console" panose="020B0609040504020204" pitchFamily="49" charset="0"/>
              </a:rPr>
              <a:t>YourWebSite</a:t>
            </a:r>
            <a:r>
              <a:rPr lang="en-GB" sz="2400" dirty="0">
                <a:solidFill>
                  <a:schemeClr val="bg1"/>
                </a:solidFill>
                <a:latin typeface="Lucida Console" panose="020B0609040504020204" pitchFamily="49" charset="0"/>
              </a:rPr>
              <a:t>).</a:t>
            </a:r>
            <a:r>
              <a:rPr lang="en-GB" sz="2400" dirty="0" err="1" smtClean="0">
                <a:solidFill>
                  <a:schemeClr val="bg1"/>
                </a:solidFill>
                <a:latin typeface="Lucida Console" panose="020B0609040504020204" pitchFamily="49" charset="0"/>
              </a:rPr>
              <a:t>AppSettings</a:t>
            </a:r>
            <a:r>
              <a:rPr lang="en-GB" sz="2400" dirty="0" smtClean="0">
                <a:solidFill>
                  <a:schemeClr val="bg1"/>
                </a:solidFill>
                <a:latin typeface="Lucida Console" panose="020B0609040504020204" pitchFamily="49" charset="0"/>
              </a:rPr>
              <a:t/>
            </a:r>
            <a:br>
              <a:rPr lang="en-GB" sz="2400" dirty="0" smtClean="0">
                <a:solidFill>
                  <a:schemeClr val="bg1"/>
                </a:solidFill>
                <a:latin typeface="Lucida Console" panose="020B0609040504020204" pitchFamily="49" charset="0"/>
              </a:rPr>
            </a:br>
            <a:r>
              <a:rPr lang="en-GB" sz="2400" dirty="0" smtClean="0">
                <a:solidFill>
                  <a:schemeClr val="bg1"/>
                </a:solidFill>
                <a:latin typeface="Lucida Console" panose="020B0609040504020204" pitchFamily="49" charset="0"/>
              </a:rPr>
              <a:t>$</a:t>
            </a:r>
            <a:r>
              <a:rPr lang="en-GB" sz="2400" dirty="0" err="1" smtClean="0">
                <a:solidFill>
                  <a:schemeClr val="bg1"/>
                </a:solidFill>
                <a:latin typeface="Lucida Console" panose="020B0609040504020204" pitchFamily="49" charset="0"/>
              </a:rPr>
              <a:t>settings.Set_Item</a:t>
            </a:r>
            <a:r>
              <a:rPr lang="en-GB" sz="2400" dirty="0">
                <a:solidFill>
                  <a:schemeClr val="bg1"/>
                </a:solidFill>
                <a:latin typeface="Lucida Console" panose="020B0609040504020204" pitchFamily="49" charset="0"/>
              </a:rPr>
              <a:t>("worst-fruit", "dried prunes</a:t>
            </a:r>
            <a:r>
              <a:rPr lang="en-GB" sz="2400" dirty="0" smtClean="0">
                <a:solidFill>
                  <a:schemeClr val="bg1"/>
                </a:solidFill>
                <a:latin typeface="Lucida Console" panose="020B0609040504020204" pitchFamily="49" charset="0"/>
              </a:rPr>
              <a:t>")</a:t>
            </a:r>
            <a:br>
              <a:rPr lang="en-GB" sz="2400" dirty="0" smtClean="0">
                <a:solidFill>
                  <a:schemeClr val="bg1"/>
                </a:solidFill>
                <a:latin typeface="Lucida Console" panose="020B0609040504020204" pitchFamily="49" charset="0"/>
              </a:rPr>
            </a:br>
            <a:r>
              <a:rPr lang="en-GB" sz="2400" dirty="0" smtClean="0">
                <a:solidFill>
                  <a:schemeClr val="bg1"/>
                </a:solidFill>
                <a:latin typeface="Lucida Console" panose="020B0609040504020204" pitchFamily="49" charset="0"/>
              </a:rPr>
              <a:t>Set-</a:t>
            </a:r>
            <a:r>
              <a:rPr lang="en-GB" sz="2400" dirty="0" err="1" smtClean="0">
                <a:solidFill>
                  <a:schemeClr val="bg1"/>
                </a:solidFill>
                <a:latin typeface="Lucida Console" panose="020B0609040504020204" pitchFamily="49" charset="0"/>
              </a:rPr>
              <a:t>AzureWebsite</a:t>
            </a:r>
            <a:r>
              <a:rPr lang="en-GB" sz="2400" dirty="0" smtClean="0">
                <a:solidFill>
                  <a:schemeClr val="bg1"/>
                </a:solidFill>
                <a:latin typeface="Lucida Console" panose="020B0609040504020204" pitchFamily="49" charset="0"/>
              </a:rPr>
              <a:t> </a:t>
            </a:r>
            <a:r>
              <a:rPr lang="en-GB" sz="2400" dirty="0" err="1">
                <a:solidFill>
                  <a:schemeClr val="bg1"/>
                </a:solidFill>
                <a:latin typeface="Lucida Console" panose="020B0609040504020204" pitchFamily="49" charset="0"/>
              </a:rPr>
              <a:t>YourWebSite</a:t>
            </a:r>
            <a:r>
              <a:rPr lang="en-GB" sz="2400" dirty="0">
                <a:solidFill>
                  <a:schemeClr val="bg1"/>
                </a:solidFill>
                <a:latin typeface="Lucida Console" panose="020B0609040504020204" pitchFamily="49" charset="0"/>
              </a:rPr>
              <a:t> -</a:t>
            </a:r>
            <a:r>
              <a:rPr lang="en-GB" sz="2400" dirty="0" err="1">
                <a:solidFill>
                  <a:schemeClr val="bg1"/>
                </a:solidFill>
                <a:latin typeface="Lucida Console" panose="020B0609040504020204" pitchFamily="49" charset="0"/>
              </a:rPr>
              <a:t>AppSettings</a:t>
            </a:r>
            <a:r>
              <a:rPr lang="en-GB" sz="2400" dirty="0">
                <a:solidFill>
                  <a:schemeClr val="bg1"/>
                </a:solidFill>
                <a:latin typeface="Lucida Console" panose="020B0609040504020204" pitchFamily="49" charset="0"/>
              </a:rPr>
              <a:t> $settings</a:t>
            </a:r>
          </a:p>
          <a:p>
            <a:pPr marL="0" indent="0">
              <a:buNone/>
            </a:pPr>
            <a:endParaRPr lang="en-GB" sz="2400" dirty="0" smtClean="0">
              <a:solidFill>
                <a:schemeClr val="bg1"/>
              </a:solidFill>
              <a:latin typeface="Lucida Console" panose="020B0609040504020204" pitchFamily="49" charset="0"/>
            </a:endParaRPr>
          </a:p>
          <a:p>
            <a:pPr marL="0" indent="0">
              <a:buNone/>
            </a:pPr>
            <a:endParaRPr lang="en-GB" sz="2400" dirty="0" smtClean="0">
              <a:solidFill>
                <a:schemeClr val="bg1"/>
              </a:solidFill>
              <a:latin typeface="Lucida Console" panose="020B0609040504020204" pitchFamily="49" charset="0"/>
            </a:endParaRPr>
          </a:p>
          <a:p>
            <a:pPr marL="0" indent="0">
              <a:buNone/>
            </a:pPr>
            <a:endParaRPr lang="en-GB" sz="2400" dirty="0" smtClean="0">
              <a:latin typeface="Lucida Console" panose="020B0609040504020204" pitchFamily="49" charset="0"/>
            </a:endParaRPr>
          </a:p>
          <a:p>
            <a:endParaRPr lang="en-GB" sz="2400" dirty="0" smtClean="0"/>
          </a:p>
          <a:p>
            <a:endParaRPr lang="en-GB" sz="2400" dirty="0"/>
          </a:p>
        </p:txBody>
      </p:sp>
      <p:sp>
        <p:nvSpPr>
          <p:cNvPr id="2" name="Title 1"/>
          <p:cNvSpPr>
            <a:spLocks noGrp="1"/>
          </p:cNvSpPr>
          <p:nvPr>
            <p:ph type="title"/>
          </p:nvPr>
        </p:nvSpPr>
        <p:spPr/>
        <p:txBody>
          <a:bodyPr/>
          <a:lstStyle/>
          <a:p>
            <a:r>
              <a:rPr lang="en-US" dirty="0" smtClean="0"/>
              <a:t>PowerShell Script Samples</a:t>
            </a:r>
            <a:endParaRPr lang="en-US" dirty="0"/>
          </a:p>
        </p:txBody>
      </p:sp>
    </p:spTree>
    <p:extLst>
      <p:ext uri="{BB962C8B-B14F-4D97-AF65-F5344CB8AC3E}">
        <p14:creationId xmlns:p14="http://schemas.microsoft.com/office/powerpoint/2010/main" val="306184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en-GB" dirty="0" smtClean="0"/>
              <a:t>Discussed compatible web application frameworks</a:t>
            </a:r>
          </a:p>
          <a:p>
            <a:r>
              <a:rPr lang="en-GB" dirty="0" smtClean="0"/>
              <a:t>Looked at some of the more common development environments for Windows developers</a:t>
            </a:r>
          </a:p>
          <a:p>
            <a:r>
              <a:rPr lang="en-GB" dirty="0" smtClean="0"/>
              <a:t>Explored some command line alternatives for those working on other stacks</a:t>
            </a:r>
          </a:p>
          <a:p>
            <a:endParaRPr lang="en-GB" dirty="0" smtClean="0"/>
          </a:p>
          <a:p>
            <a:endParaRPr lang="en-GB" dirty="0" smtClean="0"/>
          </a:p>
          <a:p>
            <a:endParaRPr lang="en-GB" dirty="0" smtClean="0"/>
          </a:p>
          <a:p>
            <a:endParaRPr lang="en-GB" dirty="0"/>
          </a:p>
        </p:txBody>
      </p:sp>
      <p:sp>
        <p:nvSpPr>
          <p:cNvPr id="2" name="Title 1"/>
          <p:cNvSpPr>
            <a:spLocks noGrp="1"/>
          </p:cNvSpPr>
          <p:nvPr>
            <p:ph type="title"/>
          </p:nvPr>
        </p:nvSpPr>
        <p:spPr/>
        <p:txBody>
          <a:bodyPr/>
          <a:lstStyle/>
          <a:p>
            <a:r>
              <a:rPr lang="en-US" dirty="0" smtClean="0"/>
              <a:t>Module Summary</a:t>
            </a:r>
            <a:endParaRPr lang="en-US" dirty="0"/>
          </a:p>
        </p:txBody>
      </p:sp>
    </p:spTree>
    <p:extLst>
      <p:ext uri="{BB962C8B-B14F-4D97-AF65-F5344CB8AC3E}">
        <p14:creationId xmlns:p14="http://schemas.microsoft.com/office/powerpoint/2010/main" val="403694286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pPr marL="914400" indent="-914400"/>
            <a:r>
              <a:rPr lang="en-US" dirty="0" smtClean="0"/>
              <a:t>03 | </a:t>
            </a:r>
            <a:r>
              <a:rPr lang="en-US" dirty="0"/>
              <a:t>Continuous Deployment</a:t>
            </a:r>
          </a:p>
        </p:txBody>
      </p:sp>
      <p:sp>
        <p:nvSpPr>
          <p:cNvPr id="4" name="Subtitle 3"/>
          <p:cNvSpPr>
            <a:spLocks noGrp="1"/>
          </p:cNvSpPr>
          <p:nvPr>
            <p:ph type="subTitle" idx="1"/>
          </p:nvPr>
        </p:nvSpPr>
        <p:spPr>
          <a:xfrm>
            <a:off x="193271" y="5132437"/>
            <a:ext cx="9453649" cy="1460779"/>
          </a:xfrm>
        </p:spPr>
        <p:txBody>
          <a:bodyPr/>
          <a:lstStyle/>
          <a:p>
            <a:r>
              <a:rPr lang="en-US" dirty="0"/>
              <a:t>James Chambers | Microsoft MVP in </a:t>
            </a:r>
            <a:r>
              <a:rPr lang="en-US" dirty="0" err="1"/>
              <a:t>Asp.Net</a:t>
            </a:r>
            <a:r>
              <a:rPr lang="en-US" dirty="0"/>
              <a:t>/IIS</a:t>
            </a:r>
          </a:p>
          <a:p>
            <a:r>
              <a:rPr lang="en-US" dirty="0" err="1"/>
              <a:t>Tejaswi</a:t>
            </a:r>
            <a:r>
              <a:rPr lang="en-US" dirty="0"/>
              <a:t> </a:t>
            </a:r>
            <a:r>
              <a:rPr lang="en-US" dirty="0" err="1"/>
              <a:t>Redkar</a:t>
            </a:r>
            <a:r>
              <a:rPr lang="en-US" dirty="0"/>
              <a:t> | Author, Director of Business Programs (</a:t>
            </a:r>
            <a:r>
              <a:rPr lang="en-US" dirty="0" err="1"/>
              <a:t>AppPlat</a:t>
            </a:r>
            <a:r>
              <a:rPr lang="en-US" dirty="0"/>
              <a:t>)</a:t>
            </a:r>
          </a:p>
        </p:txBody>
      </p:sp>
    </p:spTree>
    <p:extLst>
      <p:ext uri="{BB962C8B-B14F-4D97-AF65-F5344CB8AC3E}">
        <p14:creationId xmlns:p14="http://schemas.microsoft.com/office/powerpoint/2010/main" val="407523171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en-GB" dirty="0" smtClean="0"/>
              <a:t>A Bit of Background… </a:t>
            </a:r>
          </a:p>
          <a:p>
            <a:r>
              <a:rPr lang="en-GB" dirty="0" smtClean="0"/>
              <a:t>Understanding the Internal Deployment Engine</a:t>
            </a:r>
          </a:p>
          <a:p>
            <a:r>
              <a:rPr lang="en-GB" dirty="0" smtClean="0"/>
              <a:t>Visual Studio Online Integration</a:t>
            </a:r>
          </a:p>
          <a:p>
            <a:r>
              <a:rPr lang="en-GB" dirty="0" smtClean="0"/>
              <a:t>Git Integration</a:t>
            </a:r>
          </a:p>
          <a:p>
            <a:r>
              <a:rPr lang="en-GB" dirty="0" smtClean="0"/>
              <a:t>Exploring a Continuous </a:t>
            </a:r>
            <a:r>
              <a:rPr lang="en-GB" dirty="0" smtClean="0"/>
              <a:t>Deployment Strategy</a:t>
            </a:r>
            <a:endParaRPr lang="en-GB" dirty="0"/>
          </a:p>
        </p:txBody>
      </p:sp>
      <p:sp>
        <p:nvSpPr>
          <p:cNvPr id="2" name="Title 1"/>
          <p:cNvSpPr>
            <a:spLocks noGrp="1"/>
          </p:cNvSpPr>
          <p:nvPr>
            <p:ph type="title"/>
          </p:nvPr>
        </p:nvSpPr>
        <p:spPr/>
        <p:txBody>
          <a:bodyPr/>
          <a:lstStyle/>
          <a:p>
            <a:r>
              <a:rPr lang="en-US" smtClean="0"/>
              <a:t>Module Overview</a:t>
            </a:r>
            <a:endParaRPr lang="en-US" dirty="0"/>
          </a:p>
        </p:txBody>
      </p:sp>
    </p:spTree>
    <p:extLst>
      <p:ext uri="{BB962C8B-B14F-4D97-AF65-F5344CB8AC3E}">
        <p14:creationId xmlns:p14="http://schemas.microsoft.com/office/powerpoint/2010/main" val="103817465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82BF3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0332" y="1306477"/>
            <a:ext cx="11524432" cy="1063487"/>
          </a:xfrm>
        </p:spPr>
        <p:txBody>
          <a:bodyPr>
            <a:normAutofit/>
          </a:bodyPr>
          <a:lstStyle/>
          <a:p>
            <a:r>
              <a:rPr lang="en-US" sz="5400" dirty="0" smtClean="0">
                <a:solidFill>
                  <a:schemeClr val="bg1"/>
                </a:solidFill>
              </a:rPr>
              <a:t>A Bit of Background…</a:t>
            </a:r>
            <a:endParaRPr lang="en-US" sz="5400" dirty="0">
              <a:solidFill>
                <a:schemeClr val="bg1"/>
              </a:solidFill>
            </a:endParaRPr>
          </a:p>
        </p:txBody>
      </p:sp>
    </p:spTree>
    <p:extLst>
      <p:ext uri="{BB962C8B-B14F-4D97-AF65-F5344CB8AC3E}">
        <p14:creationId xmlns:p14="http://schemas.microsoft.com/office/powerpoint/2010/main" val="189059870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en-GB" dirty="0" smtClean="0"/>
              <a:t>Compliments automated testing</a:t>
            </a:r>
          </a:p>
          <a:p>
            <a:r>
              <a:rPr lang="en-GB" dirty="0" smtClean="0"/>
              <a:t>Rapid delivery to test environments</a:t>
            </a:r>
          </a:p>
          <a:p>
            <a:r>
              <a:rPr lang="en-GB" dirty="0" smtClean="0"/>
              <a:t>Lowers risk as part of a CI strategy</a:t>
            </a:r>
          </a:p>
        </p:txBody>
      </p:sp>
      <p:sp>
        <p:nvSpPr>
          <p:cNvPr id="2" name="Title 1"/>
          <p:cNvSpPr>
            <a:spLocks noGrp="1"/>
          </p:cNvSpPr>
          <p:nvPr>
            <p:ph type="title"/>
          </p:nvPr>
        </p:nvSpPr>
        <p:spPr/>
        <p:txBody>
          <a:bodyPr/>
          <a:lstStyle/>
          <a:p>
            <a:r>
              <a:rPr lang="en-US" dirty="0" smtClean="0"/>
              <a:t>Why Use Continuous Deployment?</a:t>
            </a:r>
            <a:endParaRPr lang="en-US" dirty="0"/>
          </a:p>
        </p:txBody>
      </p:sp>
    </p:spTree>
    <p:extLst>
      <p:ext uri="{BB962C8B-B14F-4D97-AF65-F5344CB8AC3E}">
        <p14:creationId xmlns:p14="http://schemas.microsoft.com/office/powerpoint/2010/main" val="253271890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Role for Windows Azure Web Sites With CD</a:t>
            </a:r>
            <a:endParaRPr lang="en-US" dirty="0"/>
          </a:p>
        </p:txBody>
      </p:sp>
      <p:sp>
        <p:nvSpPr>
          <p:cNvPr id="24" name="Rectangle 23"/>
          <p:cNvSpPr/>
          <p:nvPr/>
        </p:nvSpPr>
        <p:spPr bwMode="auto">
          <a:xfrm>
            <a:off x="8307712" y="4240246"/>
            <a:ext cx="3004917" cy="31618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45723" rIns="91444" bIns="45723" numCol="1" rtlCol="0" anchor="t" anchorCtr="0" compatLnSpc="1">
            <a:prstTxWarp prst="textNoShape">
              <a:avLst/>
            </a:prstTxWarp>
          </a:bodyPr>
          <a:lstStyle/>
          <a:p>
            <a:pPr marL="171461" indent="-171461" defTabSz="914424">
              <a:spcBef>
                <a:spcPct val="20000"/>
              </a:spcBef>
              <a:spcAft>
                <a:spcPts val="800"/>
              </a:spcAft>
              <a:buSzPct val="80000"/>
              <a:buFont typeface="Arial" pitchFamily="34" charset="0"/>
              <a:buChar char="•"/>
              <a:defRPr/>
            </a:pPr>
            <a:endParaRPr lang="en-US" sz="1200" dirty="0">
              <a:solidFill>
                <a:srgbClr val="0071BC">
                  <a:alpha val="99000"/>
                </a:srgbClr>
              </a:solidFill>
            </a:endParaRPr>
          </a:p>
        </p:txBody>
      </p:sp>
      <p:grpSp>
        <p:nvGrpSpPr>
          <p:cNvPr id="4" name="Group 3"/>
          <p:cNvGrpSpPr/>
          <p:nvPr/>
        </p:nvGrpSpPr>
        <p:grpSpPr>
          <a:xfrm>
            <a:off x="4343021" y="1388507"/>
            <a:ext cx="3479623" cy="3478716"/>
            <a:chOff x="4734845" y="2261850"/>
            <a:chExt cx="2743200" cy="2743200"/>
          </a:xfrm>
        </p:grpSpPr>
        <p:sp>
          <p:nvSpPr>
            <p:cNvPr id="12" name="Rectangle 11"/>
            <p:cNvSpPr/>
            <p:nvPr/>
          </p:nvSpPr>
          <p:spPr bwMode="auto">
            <a:xfrm>
              <a:off x="4734845" y="2261850"/>
              <a:ext cx="2743200" cy="27432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160" fontAlgn="base">
                <a:spcBef>
                  <a:spcPct val="0"/>
                </a:spcBef>
                <a:spcAft>
                  <a:spcPct val="0"/>
                </a:spcAft>
              </a:pPr>
              <a:endParaRPr lang="en-US" sz="2267" dirty="0">
                <a:gradFill>
                  <a:gsLst>
                    <a:gs pos="0">
                      <a:srgbClr val="FFFFFF"/>
                    </a:gs>
                    <a:gs pos="100000">
                      <a:srgbClr val="FFFFFF"/>
                    </a:gs>
                  </a:gsLst>
                  <a:lin ang="16200000" scaled="0"/>
                </a:gradFill>
              </a:endParaRPr>
            </a:p>
          </p:txBody>
        </p:sp>
        <p:sp>
          <p:nvSpPr>
            <p:cNvPr id="18" name="Rectangle 17"/>
            <p:cNvSpPr/>
            <p:nvPr/>
          </p:nvSpPr>
          <p:spPr>
            <a:xfrm>
              <a:off x="4734845" y="4540008"/>
              <a:ext cx="2743200" cy="361626"/>
            </a:xfrm>
            <a:prstGeom prst="rect">
              <a:avLst/>
            </a:prstGeom>
          </p:spPr>
          <p:txBody>
            <a:bodyPr wrap="square" lIns="121920" anchor="b" anchorCtr="0">
              <a:spAutoFit/>
            </a:bodyPr>
            <a:lstStyle/>
            <a:p>
              <a:pPr algn="ctr" defTabSz="914422">
                <a:lnSpc>
                  <a:spcPct val="85000"/>
                </a:lnSpc>
                <a:defRPr/>
              </a:pPr>
              <a:r>
                <a:rPr lang="en-US" sz="2800" kern="0" spc="-71" dirty="0">
                  <a:gradFill>
                    <a:gsLst>
                      <a:gs pos="0">
                        <a:srgbClr val="FFFFFF"/>
                      </a:gs>
                      <a:gs pos="100000">
                        <a:srgbClr val="FFFFFF"/>
                      </a:gs>
                    </a:gsLst>
                    <a:lin ang="16200000" scaled="0"/>
                  </a:gradFill>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235248" y="2536586"/>
              <a:ext cx="1742394" cy="1742394"/>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5" name="Group 4"/>
          <p:cNvGrpSpPr/>
          <p:nvPr/>
        </p:nvGrpSpPr>
        <p:grpSpPr>
          <a:xfrm>
            <a:off x="8000905" y="1388507"/>
            <a:ext cx="3479623" cy="3478716"/>
            <a:chOff x="8380580" y="2261850"/>
            <a:chExt cx="2743200" cy="2743200"/>
          </a:xfrm>
        </p:grpSpPr>
        <p:sp>
          <p:nvSpPr>
            <p:cNvPr id="13" name="Rectangle 12"/>
            <p:cNvSpPr/>
            <p:nvPr/>
          </p:nvSpPr>
          <p:spPr bwMode="auto">
            <a:xfrm>
              <a:off x="8380580" y="2261850"/>
              <a:ext cx="2743200" cy="2743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160" fontAlgn="base">
                <a:spcBef>
                  <a:spcPct val="0"/>
                </a:spcBef>
                <a:spcAft>
                  <a:spcPct val="0"/>
                </a:spcAft>
              </a:pPr>
              <a:endParaRPr lang="en-US" sz="2267" dirty="0">
                <a:gradFill>
                  <a:gsLst>
                    <a:gs pos="0">
                      <a:srgbClr val="FFFFFF"/>
                    </a:gs>
                    <a:gs pos="100000">
                      <a:srgbClr val="FFFFFF"/>
                    </a:gs>
                  </a:gsLst>
                  <a:lin ang="16200000" scaled="0"/>
                </a:gradFill>
              </a:endParaRPr>
            </a:p>
          </p:txBody>
        </p:sp>
        <p:sp>
          <p:nvSpPr>
            <p:cNvPr id="19" name="Rectangle 18"/>
            <p:cNvSpPr/>
            <p:nvPr/>
          </p:nvSpPr>
          <p:spPr>
            <a:xfrm>
              <a:off x="8380580" y="4540008"/>
              <a:ext cx="2743200" cy="361626"/>
            </a:xfrm>
            <a:prstGeom prst="rect">
              <a:avLst/>
            </a:prstGeom>
          </p:spPr>
          <p:txBody>
            <a:bodyPr wrap="square" lIns="121920" anchor="b" anchorCtr="0">
              <a:spAutoFit/>
            </a:bodyPr>
            <a:lstStyle/>
            <a:p>
              <a:pPr algn="ctr" defTabSz="914422">
                <a:lnSpc>
                  <a:spcPct val="85000"/>
                </a:lnSpc>
                <a:defRPr/>
              </a:pPr>
              <a:r>
                <a:rPr lang="en-US" sz="2800" kern="0" spc="-71" dirty="0">
                  <a:gradFill>
                    <a:gsLst>
                      <a:gs pos="0">
                        <a:srgbClr val="FFFFFF"/>
                      </a:gs>
                      <a:gs pos="100000">
                        <a:srgbClr val="FFFFFF"/>
                      </a:gs>
                    </a:gsLst>
                    <a:lin ang="16200000" scaled="0"/>
                  </a:gradFill>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880983" y="2668151"/>
              <a:ext cx="1742394" cy="1742394"/>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3" name="Group 2"/>
          <p:cNvGrpSpPr/>
          <p:nvPr/>
        </p:nvGrpSpPr>
        <p:grpSpPr>
          <a:xfrm>
            <a:off x="683683" y="1388507"/>
            <a:ext cx="3479623" cy="3478716"/>
            <a:chOff x="1077078" y="2261850"/>
            <a:chExt cx="2743200" cy="2743200"/>
          </a:xfrm>
        </p:grpSpPr>
        <p:sp>
          <p:nvSpPr>
            <p:cNvPr id="11" name="Rectangle 10"/>
            <p:cNvSpPr/>
            <p:nvPr/>
          </p:nvSpPr>
          <p:spPr bwMode="auto">
            <a:xfrm>
              <a:off x="1077078" y="2261850"/>
              <a:ext cx="2743200" cy="2743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160" fontAlgn="base">
                <a:spcBef>
                  <a:spcPct val="0"/>
                </a:spcBef>
                <a:spcAft>
                  <a:spcPct val="0"/>
                </a:spcAft>
              </a:pPr>
              <a:endParaRPr lang="en-US" sz="2267" dirty="0">
                <a:gradFill>
                  <a:gsLst>
                    <a:gs pos="0">
                      <a:srgbClr val="FFFFFF"/>
                    </a:gs>
                    <a:gs pos="100000">
                      <a:srgbClr val="FFFFFF"/>
                    </a:gs>
                  </a:gsLst>
                  <a:lin ang="16200000" scaled="0"/>
                </a:gradFill>
              </a:endParaRPr>
            </a:p>
          </p:txBody>
        </p:sp>
        <p:sp>
          <p:nvSpPr>
            <p:cNvPr id="17" name="Rectangle 16"/>
            <p:cNvSpPr/>
            <p:nvPr/>
          </p:nvSpPr>
          <p:spPr>
            <a:xfrm>
              <a:off x="1077078" y="4540008"/>
              <a:ext cx="2743200" cy="361626"/>
            </a:xfrm>
            <a:prstGeom prst="rect">
              <a:avLst/>
            </a:prstGeom>
          </p:spPr>
          <p:txBody>
            <a:bodyPr wrap="square" lIns="121920" anchor="b" anchorCtr="0">
              <a:spAutoFit/>
            </a:bodyPr>
            <a:lstStyle/>
            <a:p>
              <a:pPr algn="ctr" defTabSz="914422">
                <a:lnSpc>
                  <a:spcPct val="85000"/>
                </a:lnSpc>
                <a:defRPr/>
              </a:pPr>
              <a:r>
                <a:rPr lang="en-US" sz="2800" kern="0" spc="-71" dirty="0">
                  <a:gradFill>
                    <a:gsLst>
                      <a:gs pos="0">
                        <a:srgbClr val="FFFFFF"/>
                      </a:gs>
                      <a:gs pos="100000">
                        <a:srgbClr val="FFFFFF"/>
                      </a:gs>
                    </a:gsLst>
                    <a:lin ang="16200000" scaled="0"/>
                  </a:gradFill>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708113" y="2561517"/>
              <a:ext cx="1742394" cy="1742394"/>
            </a:xfrm>
            <a:prstGeom prst="rect">
              <a:avLst/>
            </a:prstGeom>
            <a:noFill/>
            <a:extLst>
              <a:ext uri="{909E8E84-426E-40dd-AFC4-6F175D3DCCD1}">
                <a14:hiddenFill xmlns:a14="http://schemas.microsoft.com/office/drawing/2010/main" xmlns="">
                  <a:solidFill>
                    <a:srgbClr val="FFFFFF"/>
                  </a:solidFill>
                </a14:hiddenFill>
              </a:ext>
            </a:extLst>
          </p:spPr>
        </p:pic>
      </p:grpSp>
    </p:spTree>
    <p:extLst>
      <p:ext uri="{BB962C8B-B14F-4D97-AF65-F5344CB8AC3E}">
        <p14:creationId xmlns:p14="http://schemas.microsoft.com/office/powerpoint/2010/main" val="32036950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2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25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750"/>
                            </p:stCondLst>
                            <p:childTnLst>
                              <p:par>
                                <p:cTn id="15" presetID="10"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 Simple</a:t>
            </a:r>
            <a:endParaRPr lang="en-US" dirty="0"/>
          </a:p>
        </p:txBody>
      </p:sp>
      <p:sp>
        <p:nvSpPr>
          <p:cNvPr id="4" name="Text Placeholder 3"/>
          <p:cNvSpPr>
            <a:spLocks noGrp="1"/>
          </p:cNvSpPr>
          <p:nvPr>
            <p:ph type="body" sz="quarter" idx="4294967295"/>
          </p:nvPr>
        </p:nvSpPr>
        <p:spPr>
          <a:xfrm>
            <a:off x="5399618" y="1843618"/>
            <a:ext cx="6792383" cy="3771900"/>
          </a:xfrm>
          <a:prstGeom prst="rect">
            <a:avLst/>
          </a:prstGeom>
        </p:spPr>
        <p:txBody>
          <a:bodyPr/>
          <a:lstStyle/>
          <a:p>
            <a:pPr marL="0" indent="0">
              <a:spcAft>
                <a:spcPts val="800"/>
              </a:spcAft>
              <a:buNone/>
              <a:defRPr/>
            </a:pPr>
            <a:r>
              <a:rPr lang="en-US" sz="2800" dirty="0" smtClean="0"/>
              <a:t>Easily create new sites</a:t>
            </a:r>
            <a:endParaRPr lang="en-US" sz="2800" dirty="0"/>
          </a:p>
          <a:p>
            <a:pPr marL="0" indent="0">
              <a:spcAft>
                <a:spcPts val="800"/>
              </a:spcAft>
              <a:buNone/>
              <a:defRPr/>
            </a:pPr>
            <a:r>
              <a:rPr lang="en-US" sz="2800" dirty="0" smtClean="0"/>
              <a:t>Manage </a:t>
            </a:r>
            <a:r>
              <a:rPr lang="en-US" sz="2800" dirty="0"/>
              <a:t>and scale your </a:t>
            </a:r>
            <a:r>
              <a:rPr lang="en-US" sz="2800" dirty="0" smtClean="0"/>
              <a:t>sites as required, or via automated means</a:t>
            </a:r>
            <a:endParaRPr lang="en-US" sz="2800" dirty="0"/>
          </a:p>
          <a:p>
            <a:pPr marL="0" indent="0">
              <a:spcAft>
                <a:spcPts val="800"/>
              </a:spcAft>
              <a:buNone/>
              <a:defRPr/>
            </a:pPr>
            <a:r>
              <a:rPr lang="en-US" sz="2800" dirty="0"/>
              <a:t>Automatic load balancing and shared storage across instances</a:t>
            </a:r>
          </a:p>
          <a:p>
            <a:pPr marL="0" indent="0">
              <a:spcAft>
                <a:spcPts val="800"/>
              </a:spcAft>
              <a:buSzPct val="80000"/>
              <a:buNone/>
              <a:defRPr/>
            </a:pPr>
            <a:r>
              <a:rPr lang="en-US" sz="2800" dirty="0" smtClean="0"/>
              <a:t>Ideal target for test environments, too!</a:t>
            </a:r>
            <a:endParaRPr lang="en-US" sz="2800" dirty="0"/>
          </a:p>
        </p:txBody>
      </p:sp>
      <p:grpSp>
        <p:nvGrpSpPr>
          <p:cNvPr id="7" name="Group 6"/>
          <p:cNvGrpSpPr/>
          <p:nvPr/>
        </p:nvGrpSpPr>
        <p:grpSpPr>
          <a:xfrm>
            <a:off x="683683" y="1995554"/>
            <a:ext cx="3479623" cy="3478716"/>
            <a:chOff x="1077078" y="2261850"/>
            <a:chExt cx="2743200" cy="2743200"/>
          </a:xfrm>
        </p:grpSpPr>
        <p:sp>
          <p:nvSpPr>
            <p:cNvPr id="9" name="Rectangle 8"/>
            <p:cNvSpPr/>
            <p:nvPr/>
          </p:nvSpPr>
          <p:spPr bwMode="auto">
            <a:xfrm>
              <a:off x="1077078" y="2261850"/>
              <a:ext cx="2743200" cy="2743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160" fontAlgn="base">
                <a:spcBef>
                  <a:spcPct val="0"/>
                </a:spcBef>
                <a:spcAft>
                  <a:spcPct val="0"/>
                </a:spcAft>
              </a:pPr>
              <a:endParaRPr lang="en-US" sz="2267" dirty="0">
                <a:gradFill>
                  <a:gsLst>
                    <a:gs pos="0">
                      <a:srgbClr val="FFFFFF"/>
                    </a:gs>
                    <a:gs pos="100000">
                      <a:srgbClr val="FFFFFF"/>
                    </a:gs>
                  </a:gsLst>
                  <a:lin ang="5400000" scaled="0"/>
                </a:gradFill>
              </a:endParaRPr>
            </a:p>
          </p:txBody>
        </p:sp>
        <p:pic>
          <p:nvPicPr>
            <p:cNvPr id="11" name="Picture 4" descr="C:\Users\Jonahs\Dropbox\Critical Resources\Helveticons Basic\Png\512x512\Checkbox dotted active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699528" y="2638777"/>
              <a:ext cx="1742394" cy="1742394"/>
            </a:xfrm>
            <a:prstGeom prst="rect">
              <a:avLst/>
            </a:prstGeom>
            <a:noFill/>
            <a:extLst>
              <a:ext uri="{909E8E84-426E-40dd-AFC4-6F175D3DCCD1}">
                <a14:hiddenFill xmlns:a14="http://schemas.microsoft.com/office/drawing/2010/main" xmlns="">
                  <a:solidFill>
                    <a:srgbClr val="FFFFFF"/>
                  </a:solidFill>
                </a14:hiddenFill>
              </a:ext>
            </a:extLst>
          </p:spPr>
        </p:pic>
      </p:grpSp>
    </p:spTree>
    <p:extLst>
      <p:ext uri="{BB962C8B-B14F-4D97-AF65-F5344CB8AC3E}">
        <p14:creationId xmlns:p14="http://schemas.microsoft.com/office/powerpoint/2010/main" val="20813751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500"/>
                                        <p:tgtEl>
                                          <p:spTgt spid="4">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500"/>
                                        <p:tgtEl>
                                          <p:spTgt spid="4">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Smart</a:t>
            </a:r>
            <a:endParaRPr lang="en-US" dirty="0"/>
          </a:p>
        </p:txBody>
      </p:sp>
      <p:sp>
        <p:nvSpPr>
          <p:cNvPr id="4" name="Text Placeholder 3"/>
          <p:cNvSpPr>
            <a:spLocks noGrp="1"/>
          </p:cNvSpPr>
          <p:nvPr>
            <p:ph type="body" sz="quarter" idx="4294967295"/>
          </p:nvPr>
        </p:nvSpPr>
        <p:spPr>
          <a:xfrm>
            <a:off x="4984752" y="2021418"/>
            <a:ext cx="7207249" cy="3340100"/>
          </a:xfrm>
          <a:prstGeom prst="rect">
            <a:avLst/>
          </a:prstGeom>
        </p:spPr>
        <p:txBody>
          <a:bodyPr/>
          <a:lstStyle/>
          <a:p>
            <a:pPr marL="0" indent="0">
              <a:spcAft>
                <a:spcPts val="800"/>
              </a:spcAft>
              <a:buNone/>
            </a:pPr>
            <a:r>
              <a:rPr lang="en-US" sz="2800" dirty="0" smtClean="0"/>
              <a:t>Use the language and tooling of your choice</a:t>
            </a:r>
            <a:endParaRPr lang="en-US" sz="2800" dirty="0"/>
          </a:p>
          <a:p>
            <a:pPr marL="0" indent="0">
              <a:spcAft>
                <a:spcPts val="800"/>
              </a:spcAft>
              <a:buNone/>
            </a:pPr>
            <a:r>
              <a:rPr lang="en-US" sz="2800" dirty="0" smtClean="0"/>
              <a:t>Use your SCM as a gateway with automated testing</a:t>
            </a:r>
            <a:endParaRPr lang="en-US" sz="2800" dirty="0"/>
          </a:p>
          <a:p>
            <a:pPr marL="0" indent="0">
              <a:spcAft>
                <a:spcPts val="800"/>
              </a:spcAft>
              <a:buNone/>
            </a:pPr>
            <a:r>
              <a:rPr lang="en-US" sz="2800" dirty="0" smtClean="0"/>
              <a:t>Trigger deployments from a simple check-in</a:t>
            </a:r>
            <a:endParaRPr lang="en-US" sz="2800" dirty="0"/>
          </a:p>
        </p:txBody>
      </p:sp>
      <p:grpSp>
        <p:nvGrpSpPr>
          <p:cNvPr id="3" name="Group 2"/>
          <p:cNvGrpSpPr/>
          <p:nvPr/>
        </p:nvGrpSpPr>
        <p:grpSpPr>
          <a:xfrm>
            <a:off x="683683" y="1995554"/>
            <a:ext cx="3479623" cy="3478716"/>
            <a:chOff x="683503" y="1995552"/>
            <a:chExt cx="3478716" cy="3478716"/>
          </a:xfrm>
        </p:grpSpPr>
        <p:sp>
          <p:nvSpPr>
            <p:cNvPr id="9" name="Rectangle 8"/>
            <p:cNvSpPr/>
            <p:nvPr/>
          </p:nvSpPr>
          <p:spPr bwMode="auto">
            <a:xfrm>
              <a:off x="683503" y="1995552"/>
              <a:ext cx="3478716" cy="347871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160" fontAlgn="base">
                <a:spcBef>
                  <a:spcPct val="0"/>
                </a:spcBef>
                <a:spcAft>
                  <a:spcPct val="0"/>
                </a:spcAft>
              </a:pPr>
              <a:endParaRPr lang="en-US" sz="2267" dirty="0">
                <a:gradFill>
                  <a:gsLst>
                    <a:gs pos="0">
                      <a:srgbClr val="FFFFFF"/>
                    </a:gs>
                    <a:gs pos="100000">
                      <a:srgbClr val="FFFFFF"/>
                    </a:gs>
                  </a:gsLst>
                  <a:lin ang="5400000" scaled="0"/>
                </a:gradFill>
              </a:endParaRPr>
            </a:p>
          </p:txBody>
        </p:sp>
        <p:pic>
          <p:nvPicPr>
            <p:cNvPr id="1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318075" y="2630124"/>
              <a:ext cx="2209571" cy="2209571"/>
            </a:xfrm>
            <a:prstGeom prst="rect">
              <a:avLst/>
            </a:prstGeom>
            <a:noFill/>
            <a:extLst>
              <a:ext uri="{909E8E84-426E-40dd-AFC4-6F175D3DCCD1}">
                <a14:hiddenFill xmlns:a14="http://schemas.microsoft.com/office/drawing/2010/main" xmlns="">
                  <a:solidFill>
                    <a:srgbClr val="FFFFFF"/>
                  </a:solidFill>
                </a14:hiddenFill>
              </a:ext>
            </a:extLst>
          </p:spPr>
        </p:pic>
      </p:grpSp>
    </p:spTree>
    <p:extLst>
      <p:ext uri="{BB962C8B-B14F-4D97-AF65-F5344CB8AC3E}">
        <p14:creationId xmlns:p14="http://schemas.microsoft.com/office/powerpoint/2010/main" val="2914523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500"/>
                                        <p:tgtEl>
                                          <p:spTgt spid="4">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500"/>
                                        <p:tgtEl>
                                          <p:spTgt spid="4">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fade">
                                      <p:cBhvr>
                                        <p:cTn id="24"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79514" y="1417638"/>
            <a:ext cx="11525250" cy="5290388"/>
          </a:xfrm>
        </p:spPr>
        <p:txBody>
          <a:bodyPr>
            <a:normAutofit/>
          </a:bodyPr>
          <a:lstStyle/>
          <a:p>
            <a:r>
              <a:rPr lang="en-US" dirty="0" smtClean="0"/>
              <a:t>Windows </a:t>
            </a:r>
            <a:r>
              <a:rPr lang="en-US" dirty="0"/>
              <a:t>Azure </a:t>
            </a:r>
            <a:r>
              <a:rPr lang="en-US" dirty="0" smtClean="0"/>
              <a:t>Overview</a:t>
            </a:r>
          </a:p>
          <a:p>
            <a:r>
              <a:rPr lang="en-US" dirty="0" smtClean="0"/>
              <a:t>Portal Tour</a:t>
            </a:r>
            <a:endParaRPr lang="en-US" dirty="0"/>
          </a:p>
          <a:p>
            <a:r>
              <a:rPr lang="en-US" dirty="0" smtClean="0"/>
              <a:t>Windows </a:t>
            </a:r>
            <a:r>
              <a:rPr lang="en-US" dirty="0"/>
              <a:t>Azure Web Sites </a:t>
            </a:r>
            <a:r>
              <a:rPr lang="en-US" dirty="0" smtClean="0"/>
              <a:t>Overview</a:t>
            </a:r>
            <a:endParaRPr lang="en-US" dirty="0"/>
          </a:p>
        </p:txBody>
      </p:sp>
      <p:sp>
        <p:nvSpPr>
          <p:cNvPr id="2" name="Title 1"/>
          <p:cNvSpPr>
            <a:spLocks noGrp="1"/>
          </p:cNvSpPr>
          <p:nvPr>
            <p:ph type="title"/>
          </p:nvPr>
        </p:nvSpPr>
        <p:spPr/>
        <p:txBody>
          <a:bodyPr/>
          <a:lstStyle/>
          <a:p>
            <a:r>
              <a:rPr lang="en-US" dirty="0" smtClean="0"/>
              <a:t>Module Overview</a:t>
            </a:r>
            <a:endParaRPr lang="en-US" dirty="0"/>
          </a:p>
        </p:txBody>
      </p:sp>
    </p:spTree>
    <p:extLst>
      <p:ext uri="{BB962C8B-B14F-4D97-AF65-F5344CB8AC3E}">
        <p14:creationId xmlns:p14="http://schemas.microsoft.com/office/powerpoint/2010/main" val="31834997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Live</a:t>
            </a:r>
            <a:endParaRPr lang="en-US" dirty="0"/>
          </a:p>
        </p:txBody>
      </p:sp>
      <p:sp>
        <p:nvSpPr>
          <p:cNvPr id="4" name="Text Placeholder 3"/>
          <p:cNvSpPr>
            <a:spLocks noGrp="1"/>
          </p:cNvSpPr>
          <p:nvPr>
            <p:ph type="body" sz="quarter" idx="4294967295"/>
          </p:nvPr>
        </p:nvSpPr>
        <p:spPr>
          <a:xfrm>
            <a:off x="5137152" y="2048934"/>
            <a:ext cx="7054849" cy="3153833"/>
          </a:xfrm>
          <a:prstGeom prst="rect">
            <a:avLst/>
          </a:prstGeom>
        </p:spPr>
        <p:txBody>
          <a:bodyPr/>
          <a:lstStyle/>
          <a:p>
            <a:pPr marL="0" indent="0">
              <a:spcAft>
                <a:spcPts val="800"/>
              </a:spcAft>
              <a:buNone/>
            </a:pPr>
            <a:r>
              <a:rPr lang="en-US" sz="2800" dirty="0" smtClean="0"/>
              <a:t>“Hands off” or “Hands on” deployment</a:t>
            </a:r>
            <a:endParaRPr lang="en-US" sz="2800" dirty="0"/>
          </a:p>
          <a:p>
            <a:pPr marL="0" indent="0">
              <a:spcAft>
                <a:spcPts val="800"/>
              </a:spcAft>
              <a:buNone/>
            </a:pPr>
            <a:r>
              <a:rPr lang="en-US" sz="2800" dirty="0"/>
              <a:t>Integrated source control with Team Foundation Server (</a:t>
            </a:r>
            <a:r>
              <a:rPr lang="en-US" sz="2800" dirty="0" smtClean="0"/>
              <a:t>TFS), </a:t>
            </a:r>
            <a:r>
              <a:rPr lang="en-US" sz="2800" dirty="0" err="1" smtClean="0"/>
              <a:t>Git</a:t>
            </a:r>
            <a:r>
              <a:rPr lang="en-US" sz="2800" dirty="0" smtClean="0"/>
              <a:t>, Mercurial and popular DSCM services</a:t>
            </a:r>
            <a:endParaRPr lang="en-US" sz="2800" dirty="0"/>
          </a:p>
          <a:p>
            <a:pPr marL="0" indent="0">
              <a:spcAft>
                <a:spcPts val="800"/>
              </a:spcAft>
              <a:buNone/>
            </a:pPr>
            <a:r>
              <a:rPr lang="en-US" sz="2800" dirty="0" smtClean="0"/>
              <a:t>Benefits of management, monitoring, reliability and scalability over self-hosted environments</a:t>
            </a:r>
            <a:endParaRPr lang="en-US" sz="2800" dirty="0"/>
          </a:p>
        </p:txBody>
      </p:sp>
      <p:grpSp>
        <p:nvGrpSpPr>
          <p:cNvPr id="3" name="Group 2"/>
          <p:cNvGrpSpPr/>
          <p:nvPr/>
        </p:nvGrpSpPr>
        <p:grpSpPr>
          <a:xfrm>
            <a:off x="683683" y="1995554"/>
            <a:ext cx="3479623" cy="3478716"/>
            <a:chOff x="683503" y="1995552"/>
            <a:chExt cx="3478716" cy="3478716"/>
          </a:xfrm>
        </p:grpSpPr>
        <p:sp>
          <p:nvSpPr>
            <p:cNvPr id="9" name="Rectangle 8"/>
            <p:cNvSpPr/>
            <p:nvPr/>
          </p:nvSpPr>
          <p:spPr bwMode="auto">
            <a:xfrm>
              <a:off x="683503" y="1995552"/>
              <a:ext cx="3478716" cy="34787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160" fontAlgn="base">
                <a:spcBef>
                  <a:spcPct val="0"/>
                </a:spcBef>
                <a:spcAft>
                  <a:spcPct val="0"/>
                </a:spcAft>
              </a:pPr>
              <a:endParaRPr lang="en-US" sz="2267" dirty="0">
                <a:gradFill>
                  <a:gsLst>
                    <a:gs pos="0">
                      <a:srgbClr val="FFFFFF"/>
                    </a:gs>
                    <a:gs pos="100000">
                      <a:srgbClr val="FFFFFF"/>
                    </a:gs>
                  </a:gsLst>
                  <a:lin ang="5400000" scaled="0"/>
                </a:gradFill>
              </a:endParaRPr>
            </a:p>
          </p:txBody>
        </p:sp>
        <p:pic>
          <p:nvPicPr>
            <p:cNvPr id="7" name="Picture 3" descr="C:\Users\Jonahs\Dropbox\Critical Resources\Helveticons Basic\Png\512x512\Radio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318075" y="2589549"/>
              <a:ext cx="2209571" cy="2209571"/>
            </a:xfrm>
            <a:prstGeom prst="rect">
              <a:avLst/>
            </a:prstGeom>
            <a:noFill/>
            <a:extLst>
              <a:ext uri="{909E8E84-426E-40dd-AFC4-6F175D3DCCD1}">
                <a14:hiddenFill xmlns:a14="http://schemas.microsoft.com/office/drawing/2010/main" xmlns="">
                  <a:solidFill>
                    <a:srgbClr val="FFFFFF"/>
                  </a:solidFill>
                </a14:hiddenFill>
              </a:ext>
            </a:extLst>
          </p:spPr>
        </p:pic>
      </p:grpSp>
    </p:spTree>
    <p:extLst>
      <p:ext uri="{BB962C8B-B14F-4D97-AF65-F5344CB8AC3E}">
        <p14:creationId xmlns:p14="http://schemas.microsoft.com/office/powerpoint/2010/main" val="5273546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500"/>
                                        <p:tgtEl>
                                          <p:spTgt spid="4">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fade">
                                      <p:cBhvr>
                                        <p:cTn id="24"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248" y="228602"/>
            <a:ext cx="11151917" cy="771151"/>
          </a:xfrm>
        </p:spPr>
        <p:txBody>
          <a:bodyPr/>
          <a:lstStyle/>
          <a:p>
            <a:r>
              <a:rPr lang="en-US" dirty="0" smtClean="0"/>
              <a:t>Supported Publishing Methods</a:t>
            </a:r>
            <a:endParaRPr lang="en-US" dirty="0"/>
          </a:p>
        </p:txBody>
      </p:sp>
      <p:grpSp>
        <p:nvGrpSpPr>
          <p:cNvPr id="6" name="Group 5"/>
          <p:cNvGrpSpPr/>
          <p:nvPr/>
        </p:nvGrpSpPr>
        <p:grpSpPr>
          <a:xfrm>
            <a:off x="1901981" y="1434037"/>
            <a:ext cx="8032491" cy="2004564"/>
            <a:chOff x="795115" y="996422"/>
            <a:chExt cx="6024368" cy="1503423"/>
          </a:xfrm>
        </p:grpSpPr>
        <p:grpSp>
          <p:nvGrpSpPr>
            <p:cNvPr id="9" name="Group 8"/>
            <p:cNvGrpSpPr/>
            <p:nvPr/>
          </p:nvGrpSpPr>
          <p:grpSpPr>
            <a:xfrm>
              <a:off x="795115" y="996422"/>
              <a:ext cx="1773380" cy="1503423"/>
              <a:chOff x="9136594" y="3001265"/>
              <a:chExt cx="2363891" cy="2004564"/>
            </a:xfrm>
          </p:grpSpPr>
          <p:sp>
            <p:nvSpPr>
              <p:cNvPr id="10" name="Rectangle 9"/>
              <p:cNvSpPr/>
              <p:nvPr/>
            </p:nvSpPr>
            <p:spPr bwMode="auto">
              <a:xfrm>
                <a:off x="9208667" y="3106738"/>
                <a:ext cx="2219746" cy="150376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3840" tIns="121920" rIns="121915" bIns="121920" numCol="1" rtlCol="0" anchor="ctr" anchorCtr="0" compatLnSpc="1">
                <a:prstTxWarp prst="textNoShape">
                  <a:avLst/>
                </a:prstTxWarp>
              </a:bodyPr>
              <a:lstStyle/>
              <a:p>
                <a:pPr algn="ctr" defTabSz="914198" fontAlgn="base">
                  <a:spcBef>
                    <a:spcPct val="0"/>
                  </a:spcBef>
                  <a:spcAft>
                    <a:spcPct val="0"/>
                  </a:spcAft>
                </a:pPr>
                <a:r>
                  <a:rPr lang="en-US" sz="3200" b="1" dirty="0">
                    <a:gradFill>
                      <a:gsLst>
                        <a:gs pos="0">
                          <a:srgbClr val="FFFFFF"/>
                        </a:gs>
                        <a:gs pos="100000">
                          <a:srgbClr val="FFFFFF"/>
                        </a:gs>
                      </a:gsLst>
                      <a:lin ang="5400000" scaled="0"/>
                    </a:gradFill>
                  </a:rPr>
                  <a:t>FTP://</a:t>
                </a:r>
              </a:p>
            </p:txBody>
          </p:sp>
          <p:sp>
            <p:nvSpPr>
              <p:cNvPr id="11" name="Freeform 88"/>
              <p:cNvSpPr>
                <a:spLocks noEditPoints="1"/>
              </p:cNvSpPr>
              <p:nvPr/>
            </p:nvSpPr>
            <p:spPr bwMode="black">
              <a:xfrm>
                <a:off x="9136594"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121915" tIns="60957" rIns="121915" bIns="60957" numCol="1" rtlCol="0" anchor="ctr" anchorCtr="0" compatLnSpc="1">
                <a:prstTxWarp prst="textNoShape">
                  <a:avLst/>
                </a:prstTxWarp>
              </a:bodyPr>
              <a:lstStyle/>
              <a:p>
                <a:pPr algn="r" defTabSz="740820"/>
                <a:endParaRPr lang="en-US" sz="2400" spc="-123" dirty="0">
                  <a:solidFill>
                    <a:srgbClr val="FFFFFF">
                      <a:lumMod val="50000"/>
                    </a:srgbClr>
                  </a:solidFill>
                  <a:latin typeface="Segoe Light" pitchFamily="34" charset="0"/>
                </a:endParaRPr>
              </a:p>
            </p:txBody>
          </p:sp>
        </p:grpSp>
        <p:grpSp>
          <p:nvGrpSpPr>
            <p:cNvPr id="12" name="Group 11"/>
            <p:cNvGrpSpPr/>
            <p:nvPr/>
          </p:nvGrpSpPr>
          <p:grpSpPr>
            <a:xfrm>
              <a:off x="2920609" y="996422"/>
              <a:ext cx="1773380" cy="1503423"/>
              <a:chOff x="9136594" y="3001265"/>
              <a:chExt cx="2363891" cy="2004564"/>
            </a:xfrm>
          </p:grpSpPr>
          <p:sp>
            <p:nvSpPr>
              <p:cNvPr id="13" name="Rectangle 12"/>
              <p:cNvSpPr/>
              <p:nvPr/>
            </p:nvSpPr>
            <p:spPr bwMode="auto">
              <a:xfrm>
                <a:off x="9208667" y="3106738"/>
                <a:ext cx="2219746" cy="150376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3840" tIns="121920" rIns="121915" bIns="121920" numCol="1" rtlCol="0" anchor="ctr" anchorCtr="0" compatLnSpc="1">
                <a:prstTxWarp prst="textNoShape">
                  <a:avLst/>
                </a:prstTxWarp>
              </a:bodyPr>
              <a:lstStyle/>
              <a:p>
                <a:pPr algn="ctr" defTabSz="914198" fontAlgn="base">
                  <a:spcBef>
                    <a:spcPct val="0"/>
                  </a:spcBef>
                  <a:spcAft>
                    <a:spcPct val="0"/>
                  </a:spcAft>
                </a:pPr>
                <a:r>
                  <a:rPr lang="en-US" sz="3200" b="1" dirty="0" smtClean="0">
                    <a:gradFill>
                      <a:gsLst>
                        <a:gs pos="0">
                          <a:srgbClr val="FFFFFF"/>
                        </a:gs>
                        <a:gs pos="100000">
                          <a:srgbClr val="FFFFFF"/>
                        </a:gs>
                      </a:gsLst>
                      <a:lin ang="5400000" scaled="0"/>
                    </a:gradFill>
                  </a:rPr>
                  <a:t>VS Online</a:t>
                </a:r>
                <a:endParaRPr lang="en-US" sz="3200" b="1" dirty="0">
                  <a:gradFill>
                    <a:gsLst>
                      <a:gs pos="0">
                        <a:srgbClr val="FFFFFF"/>
                      </a:gs>
                      <a:gs pos="100000">
                        <a:srgbClr val="FFFFFF"/>
                      </a:gs>
                    </a:gsLst>
                    <a:lin ang="5400000" scaled="0"/>
                  </a:gradFill>
                </a:endParaRPr>
              </a:p>
            </p:txBody>
          </p:sp>
          <p:sp>
            <p:nvSpPr>
              <p:cNvPr id="14" name="Freeform 88"/>
              <p:cNvSpPr>
                <a:spLocks noEditPoints="1"/>
              </p:cNvSpPr>
              <p:nvPr/>
            </p:nvSpPr>
            <p:spPr bwMode="black">
              <a:xfrm>
                <a:off x="9136594"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121915" tIns="60957" rIns="121915" bIns="60957" numCol="1" rtlCol="0" anchor="ctr" anchorCtr="0" compatLnSpc="1">
                <a:prstTxWarp prst="textNoShape">
                  <a:avLst/>
                </a:prstTxWarp>
              </a:bodyPr>
              <a:lstStyle/>
              <a:p>
                <a:pPr algn="r" defTabSz="740820"/>
                <a:endParaRPr lang="en-US" sz="2400" spc="-123" dirty="0">
                  <a:solidFill>
                    <a:srgbClr val="FFFFFF">
                      <a:lumMod val="50000"/>
                    </a:srgbClr>
                  </a:solidFill>
                  <a:latin typeface="Segoe Light" pitchFamily="34" charset="0"/>
                </a:endParaRPr>
              </a:p>
            </p:txBody>
          </p:sp>
        </p:grpSp>
        <p:grpSp>
          <p:nvGrpSpPr>
            <p:cNvPr id="15" name="Group 14"/>
            <p:cNvGrpSpPr/>
            <p:nvPr/>
          </p:nvGrpSpPr>
          <p:grpSpPr>
            <a:xfrm>
              <a:off x="5046103" y="996422"/>
              <a:ext cx="1773380" cy="1503423"/>
              <a:chOff x="9136594" y="3001265"/>
              <a:chExt cx="2363891" cy="2004564"/>
            </a:xfrm>
          </p:grpSpPr>
          <p:sp>
            <p:nvSpPr>
              <p:cNvPr id="16" name="Rectangle 15"/>
              <p:cNvSpPr/>
              <p:nvPr/>
            </p:nvSpPr>
            <p:spPr bwMode="auto">
              <a:xfrm>
                <a:off x="9208667" y="3106738"/>
                <a:ext cx="2219746" cy="150376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3840" tIns="121920" rIns="121915" bIns="121920" numCol="1" rtlCol="0" anchor="ctr" anchorCtr="0" compatLnSpc="1">
                <a:prstTxWarp prst="textNoShape">
                  <a:avLst/>
                </a:prstTxWarp>
              </a:bodyPr>
              <a:lstStyle/>
              <a:p>
                <a:pPr algn="ctr" defTabSz="914198" fontAlgn="base">
                  <a:spcBef>
                    <a:spcPct val="0"/>
                  </a:spcBef>
                  <a:spcAft>
                    <a:spcPct val="0"/>
                  </a:spcAft>
                </a:pPr>
                <a:r>
                  <a:rPr lang="en-US" sz="2400" b="1" cap="small" dirty="0">
                    <a:gradFill>
                      <a:gsLst>
                        <a:gs pos="0">
                          <a:srgbClr val="FFFFFF"/>
                        </a:gs>
                        <a:gs pos="100000">
                          <a:srgbClr val="FFFFFF"/>
                        </a:gs>
                      </a:gsLst>
                      <a:lin ang="5400000" scaled="0"/>
                    </a:gradFill>
                  </a:rPr>
                  <a:t>WebDeploy</a:t>
                </a:r>
              </a:p>
            </p:txBody>
          </p:sp>
          <p:sp>
            <p:nvSpPr>
              <p:cNvPr id="17" name="Freeform 88"/>
              <p:cNvSpPr>
                <a:spLocks noEditPoints="1"/>
              </p:cNvSpPr>
              <p:nvPr/>
            </p:nvSpPr>
            <p:spPr bwMode="black">
              <a:xfrm>
                <a:off x="9136594"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121915" tIns="60957" rIns="121915" bIns="60957" numCol="1" rtlCol="0" anchor="ctr" anchorCtr="0" compatLnSpc="1">
                <a:prstTxWarp prst="textNoShape">
                  <a:avLst/>
                </a:prstTxWarp>
              </a:bodyPr>
              <a:lstStyle/>
              <a:p>
                <a:pPr algn="r" defTabSz="740820"/>
                <a:endParaRPr lang="en-US" sz="2400" spc="-123" dirty="0">
                  <a:solidFill>
                    <a:srgbClr val="FFFFFF">
                      <a:lumMod val="50000"/>
                    </a:srgbClr>
                  </a:solidFill>
                  <a:latin typeface="Segoe Light" pitchFamily="34" charset="0"/>
                </a:endParaRPr>
              </a:p>
            </p:txBody>
          </p:sp>
        </p:grpSp>
      </p:grpSp>
      <p:grpSp>
        <p:nvGrpSpPr>
          <p:cNvPr id="5" name="Group 4"/>
          <p:cNvGrpSpPr/>
          <p:nvPr/>
        </p:nvGrpSpPr>
        <p:grpSpPr>
          <a:xfrm>
            <a:off x="3282933" y="3757233"/>
            <a:ext cx="5270591" cy="2034747"/>
            <a:chOff x="1883687" y="2738820"/>
            <a:chExt cx="3952943" cy="1526060"/>
          </a:xfrm>
        </p:grpSpPr>
        <p:grpSp>
          <p:nvGrpSpPr>
            <p:cNvPr id="18" name="Group 17"/>
            <p:cNvGrpSpPr/>
            <p:nvPr/>
          </p:nvGrpSpPr>
          <p:grpSpPr>
            <a:xfrm>
              <a:off x="1883687" y="2761457"/>
              <a:ext cx="1773380" cy="1503423"/>
              <a:chOff x="9136594" y="3001265"/>
              <a:chExt cx="2363891" cy="2004564"/>
            </a:xfrm>
          </p:grpSpPr>
          <p:sp>
            <p:nvSpPr>
              <p:cNvPr id="19" name="Rectangle 18"/>
              <p:cNvSpPr/>
              <p:nvPr/>
            </p:nvSpPr>
            <p:spPr bwMode="auto">
              <a:xfrm>
                <a:off x="9208667" y="3106738"/>
                <a:ext cx="2219746" cy="150376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3840" tIns="121920" rIns="121915" bIns="121920" numCol="1" rtlCol="0" anchor="b" anchorCtr="0" compatLnSpc="1">
                <a:prstTxWarp prst="textNoShape">
                  <a:avLst/>
                </a:prstTxWarp>
              </a:bodyPr>
              <a:lstStyle/>
              <a:p>
                <a:pPr algn="r" defTabSz="914198"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20" name="Freeform 88"/>
              <p:cNvSpPr>
                <a:spLocks noEditPoints="1"/>
              </p:cNvSpPr>
              <p:nvPr/>
            </p:nvSpPr>
            <p:spPr bwMode="black">
              <a:xfrm>
                <a:off x="9136594"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121915" tIns="60957" rIns="121915" bIns="60957" numCol="1" rtlCol="0" anchor="ctr" anchorCtr="0" compatLnSpc="1">
                <a:prstTxWarp prst="textNoShape">
                  <a:avLst/>
                </a:prstTxWarp>
              </a:bodyPr>
              <a:lstStyle/>
              <a:p>
                <a:pPr algn="r" defTabSz="740820"/>
                <a:endParaRPr lang="en-US" sz="2400" spc="-123" dirty="0">
                  <a:solidFill>
                    <a:srgbClr val="FFFFFF">
                      <a:lumMod val="50000"/>
                    </a:srgbClr>
                  </a:solidFill>
                  <a:latin typeface="Segoe Light" pitchFamily="34" charset="0"/>
                </a:endParaRPr>
              </a:p>
            </p:txBody>
          </p:sp>
        </p:gr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9526" y="3163438"/>
              <a:ext cx="1165417" cy="486530"/>
            </a:xfrm>
            <a:prstGeom prst="rect">
              <a:avLst/>
            </a:prstGeom>
          </p:spPr>
        </p:pic>
        <p:grpSp>
          <p:nvGrpSpPr>
            <p:cNvPr id="35" name="Group 34"/>
            <p:cNvGrpSpPr/>
            <p:nvPr/>
          </p:nvGrpSpPr>
          <p:grpSpPr>
            <a:xfrm>
              <a:off x="4063250" y="2738820"/>
              <a:ext cx="1773380" cy="1503423"/>
              <a:chOff x="9136594" y="3001265"/>
              <a:chExt cx="2363891" cy="2004564"/>
            </a:xfrm>
          </p:grpSpPr>
          <p:sp>
            <p:nvSpPr>
              <p:cNvPr id="36" name="Rectangle 35"/>
              <p:cNvSpPr/>
              <p:nvPr/>
            </p:nvSpPr>
            <p:spPr bwMode="auto">
              <a:xfrm>
                <a:off x="9208667" y="3106738"/>
                <a:ext cx="2219746" cy="150376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3840" tIns="121920" rIns="121915" bIns="121920" numCol="1" rtlCol="0" anchor="ctr" anchorCtr="0" compatLnSpc="1">
                <a:prstTxWarp prst="textNoShape">
                  <a:avLst/>
                </a:prstTxWarp>
              </a:bodyPr>
              <a:lstStyle/>
              <a:p>
                <a:pPr algn="ctr" defTabSz="914198" fontAlgn="base">
                  <a:spcBef>
                    <a:spcPct val="0"/>
                  </a:spcBef>
                  <a:spcAft>
                    <a:spcPct val="0"/>
                  </a:spcAft>
                </a:pPr>
                <a:r>
                  <a:rPr lang="en-US" sz="2400" b="1" cap="small" dirty="0" err="1">
                    <a:gradFill>
                      <a:gsLst>
                        <a:gs pos="0">
                          <a:srgbClr val="FFFFFF"/>
                        </a:gs>
                        <a:gs pos="100000">
                          <a:srgbClr val="FFFFFF"/>
                        </a:gs>
                      </a:gsLst>
                      <a:lin ang="5400000" scaled="0"/>
                    </a:gradFill>
                  </a:rPr>
                  <a:t>DropBox</a:t>
                </a:r>
                <a:endParaRPr lang="en-US" sz="2400" b="1" cap="small" dirty="0">
                  <a:gradFill>
                    <a:gsLst>
                      <a:gs pos="0">
                        <a:srgbClr val="FFFFFF"/>
                      </a:gs>
                      <a:gs pos="100000">
                        <a:srgbClr val="FFFFFF"/>
                      </a:gs>
                    </a:gsLst>
                    <a:lin ang="5400000" scaled="0"/>
                  </a:gradFill>
                </a:endParaRPr>
              </a:p>
            </p:txBody>
          </p:sp>
          <p:sp>
            <p:nvSpPr>
              <p:cNvPr id="37" name="Freeform 88"/>
              <p:cNvSpPr>
                <a:spLocks noEditPoints="1"/>
              </p:cNvSpPr>
              <p:nvPr/>
            </p:nvSpPr>
            <p:spPr bwMode="black">
              <a:xfrm>
                <a:off x="9136594"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121915" tIns="60957" rIns="121915" bIns="60957" numCol="1" rtlCol="0" anchor="ctr" anchorCtr="0" compatLnSpc="1">
                <a:prstTxWarp prst="textNoShape">
                  <a:avLst/>
                </a:prstTxWarp>
              </a:bodyPr>
              <a:lstStyle/>
              <a:p>
                <a:pPr algn="r" defTabSz="740820"/>
                <a:endParaRPr lang="en-US" sz="2400" spc="-123" dirty="0">
                  <a:solidFill>
                    <a:srgbClr val="FFFFFF">
                      <a:lumMod val="50000"/>
                    </a:srgbClr>
                  </a:solidFill>
                  <a:latin typeface="Segoe Light" pitchFamily="34" charset="0"/>
                </a:endParaRPr>
              </a:p>
            </p:txBody>
          </p:sp>
        </p:grpSp>
      </p:grpSp>
    </p:spTree>
    <p:extLst>
      <p:ext uri="{BB962C8B-B14F-4D97-AF65-F5344CB8AC3E}">
        <p14:creationId xmlns:p14="http://schemas.microsoft.com/office/powerpoint/2010/main" val="31114937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248" y="228602"/>
            <a:ext cx="11151917" cy="771151"/>
          </a:xfrm>
        </p:spPr>
        <p:txBody>
          <a:bodyPr/>
          <a:lstStyle/>
          <a:p>
            <a:r>
              <a:rPr lang="en-US" dirty="0" smtClean="0"/>
              <a:t>OOB Supported Service Hooks</a:t>
            </a:r>
            <a:endParaRPr lang="en-US" dirty="0"/>
          </a:p>
        </p:txBody>
      </p:sp>
      <p:pic>
        <p:nvPicPr>
          <p:cNvPr id="1026" name="Picture 2" descr="http://www.woodwardweb.com/WindowsLiveWriter/UsingTeamExplorerEverywherewithCodeplex_B1DF/codePlex_3.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6611" y="2495374"/>
            <a:ext cx="2801789" cy="76066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7309960" y="3861476"/>
            <a:ext cx="2539689" cy="723746"/>
          </a:xfrm>
          <a:prstGeom prst="rect">
            <a:avLst/>
          </a:prstGeom>
        </p:spPr>
      </p:pic>
      <p:pic>
        <p:nvPicPr>
          <p:cNvPr id="1028" name="Picture 4" descr="http://upload.wikimedia.org/wikipedia/en/f/fc/Bitbucket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1789" y="2561119"/>
            <a:ext cx="2927848" cy="76066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edsquared.com/content/binary/Windows-Live-Writer/Announcing-Visual-Studio-Online_AD/Visual%20Studio%20Online%20Logo_3.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80136" y="3732592"/>
            <a:ext cx="4851653" cy="1005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1954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82BF3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0332" y="1306477"/>
            <a:ext cx="11524432" cy="1063487"/>
          </a:xfrm>
        </p:spPr>
        <p:txBody>
          <a:bodyPr>
            <a:normAutofit/>
          </a:bodyPr>
          <a:lstStyle/>
          <a:p>
            <a:r>
              <a:rPr lang="en-US" sz="5400" dirty="0" smtClean="0">
                <a:solidFill>
                  <a:schemeClr val="bg1"/>
                </a:solidFill>
              </a:rPr>
              <a:t>Understanding the Deployment Engine</a:t>
            </a:r>
            <a:endParaRPr lang="en-US" sz="5400" dirty="0">
              <a:solidFill>
                <a:schemeClr val="bg1"/>
              </a:solidFill>
            </a:endParaRPr>
          </a:p>
        </p:txBody>
      </p:sp>
    </p:spTree>
    <p:extLst>
      <p:ext uri="{BB962C8B-B14F-4D97-AF65-F5344CB8AC3E}">
        <p14:creationId xmlns:p14="http://schemas.microsoft.com/office/powerpoint/2010/main" val="342307561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en-GB" dirty="0" smtClean="0"/>
              <a:t>Kudu – an internal deployment engine – “watches” for check-ins</a:t>
            </a:r>
          </a:p>
          <a:p>
            <a:r>
              <a:rPr lang="en-GB" dirty="0" smtClean="0"/>
              <a:t>An automated build is completed</a:t>
            </a:r>
          </a:p>
          <a:p>
            <a:r>
              <a:rPr lang="en-GB" dirty="0" err="1" smtClean="0"/>
              <a:t>KuduSync</a:t>
            </a:r>
            <a:r>
              <a:rPr lang="en-GB" dirty="0" smtClean="0"/>
              <a:t> kicks in</a:t>
            </a:r>
          </a:p>
          <a:p>
            <a:pPr lvl="1"/>
            <a:r>
              <a:rPr lang="en-GB" dirty="0" smtClean="0"/>
              <a:t>The deployment is created in your website’s folder structure</a:t>
            </a:r>
          </a:p>
          <a:p>
            <a:pPr lvl="1"/>
            <a:r>
              <a:rPr lang="en-GB" dirty="0" smtClean="0"/>
              <a:t>The new deployment is copied to your site’s root, leaving old deployments intact</a:t>
            </a:r>
          </a:p>
        </p:txBody>
      </p:sp>
      <p:sp>
        <p:nvSpPr>
          <p:cNvPr id="2" name="Title 1"/>
          <p:cNvSpPr>
            <a:spLocks noGrp="1"/>
          </p:cNvSpPr>
          <p:nvPr>
            <p:ph type="title"/>
          </p:nvPr>
        </p:nvSpPr>
        <p:spPr/>
        <p:txBody>
          <a:bodyPr/>
          <a:lstStyle/>
          <a:p>
            <a:r>
              <a:rPr lang="en-US" dirty="0" smtClean="0"/>
              <a:t>What’s Happening in the Background?</a:t>
            </a:r>
            <a:endParaRPr lang="en-US" dirty="0"/>
          </a:p>
        </p:txBody>
      </p:sp>
    </p:spTree>
    <p:extLst>
      <p:ext uri="{BB962C8B-B14F-4D97-AF65-F5344CB8AC3E}">
        <p14:creationId xmlns:p14="http://schemas.microsoft.com/office/powerpoint/2010/main" val="246691378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en-GB" dirty="0" smtClean="0"/>
              <a:t>It’s an open source project available on GitHub</a:t>
            </a:r>
          </a:p>
          <a:p>
            <a:r>
              <a:rPr lang="en-GB" dirty="0" smtClean="0"/>
              <a:t>Automatically installed on all Windows Azure Web Sites</a:t>
            </a:r>
          </a:p>
          <a:p>
            <a:r>
              <a:rPr lang="en-GB" dirty="0" smtClean="0"/>
              <a:t>Can use a custom deployment script</a:t>
            </a:r>
          </a:p>
        </p:txBody>
      </p:sp>
      <p:sp>
        <p:nvSpPr>
          <p:cNvPr id="2" name="Title 1"/>
          <p:cNvSpPr>
            <a:spLocks noGrp="1"/>
          </p:cNvSpPr>
          <p:nvPr>
            <p:ph type="title"/>
          </p:nvPr>
        </p:nvSpPr>
        <p:spPr/>
        <p:txBody>
          <a:bodyPr/>
          <a:lstStyle/>
          <a:p>
            <a:r>
              <a:rPr lang="en-US" dirty="0" smtClean="0"/>
              <a:t>More on Kudu</a:t>
            </a:r>
            <a:endParaRPr lang="en-US" dirty="0"/>
          </a:p>
        </p:txBody>
      </p:sp>
    </p:spTree>
    <p:extLst>
      <p:ext uri="{BB962C8B-B14F-4D97-AF65-F5344CB8AC3E}">
        <p14:creationId xmlns:p14="http://schemas.microsoft.com/office/powerpoint/2010/main" val="199578073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a Visual Studio Online Deployment</a:t>
            </a:r>
            <a:endParaRPr lang="en-US" dirty="0"/>
          </a:p>
        </p:txBody>
      </p:sp>
    </p:spTree>
    <p:extLst>
      <p:ext uri="{BB962C8B-B14F-4D97-AF65-F5344CB8AC3E}">
        <p14:creationId xmlns:p14="http://schemas.microsoft.com/office/powerpoint/2010/main" val="237063628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t>
            </a:r>
            <a:r>
              <a:rPr lang="en-US" dirty="0" err="1" smtClean="0"/>
              <a:t>GitFlow</a:t>
            </a:r>
            <a:endParaRPr lang="en-US" dirty="0"/>
          </a:p>
        </p:txBody>
      </p:sp>
    </p:spTree>
    <p:extLst>
      <p:ext uri="{BB962C8B-B14F-4D97-AF65-F5344CB8AC3E}">
        <p14:creationId xmlns:p14="http://schemas.microsoft.com/office/powerpoint/2010/main" val="124329484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en-GB" dirty="0" smtClean="0"/>
              <a:t>Executed whenever a deployment via Git, Mercurial or DropBox is completed</a:t>
            </a:r>
          </a:p>
          <a:p>
            <a:r>
              <a:rPr lang="en-GB" dirty="0"/>
              <a:t>Retrieved from your configuration settings in the dashboard</a:t>
            </a:r>
          </a:p>
          <a:p>
            <a:r>
              <a:rPr lang="en-GB" dirty="0" smtClean="0"/>
              <a:t>Can participate in trigger-action scenarios</a:t>
            </a:r>
          </a:p>
        </p:txBody>
      </p:sp>
      <p:sp>
        <p:nvSpPr>
          <p:cNvPr id="2" name="Title 1"/>
          <p:cNvSpPr>
            <a:spLocks noGrp="1"/>
          </p:cNvSpPr>
          <p:nvPr>
            <p:ph type="title"/>
          </p:nvPr>
        </p:nvSpPr>
        <p:spPr/>
        <p:txBody>
          <a:bodyPr/>
          <a:lstStyle/>
          <a:p>
            <a:r>
              <a:rPr lang="en-US" dirty="0" smtClean="0"/>
              <a:t>Deployment Sugar – Service Hooks</a:t>
            </a:r>
            <a:endParaRPr lang="en-US" dirty="0"/>
          </a:p>
        </p:txBody>
      </p:sp>
    </p:spTree>
    <p:extLst>
      <p:ext uri="{BB962C8B-B14F-4D97-AF65-F5344CB8AC3E}">
        <p14:creationId xmlns:p14="http://schemas.microsoft.com/office/powerpoint/2010/main" val="381098357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pic>
        <p:nvPicPr>
          <p:cNvPr id="4" name="Picture 3"/>
          <p:cNvPicPr>
            <a:picLocks noChangeAspect="1"/>
          </p:cNvPicPr>
          <p:nvPr/>
        </p:nvPicPr>
        <p:blipFill>
          <a:blip r:embed="rId2"/>
          <a:stretch>
            <a:fillRect/>
          </a:stretch>
        </p:blipFill>
        <p:spPr>
          <a:xfrm>
            <a:off x="581025" y="1266825"/>
            <a:ext cx="11029950" cy="4324350"/>
          </a:xfrm>
          <a:prstGeom prst="rect">
            <a:avLst/>
          </a:prstGeom>
        </p:spPr>
      </p:pic>
    </p:spTree>
    <p:extLst>
      <p:ext uri="{BB962C8B-B14F-4D97-AF65-F5344CB8AC3E}">
        <p14:creationId xmlns:p14="http://schemas.microsoft.com/office/powerpoint/2010/main" val="196784251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17.2|5|.7|1|.5|0|9.5|0|4.6|13.4"/>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1E57C78B9F604FB8BAD296D1460E2A" ma:contentTypeVersion="1" ma:contentTypeDescription="Create a new document." ma:contentTypeScope="" ma:versionID="063d6bbaaf3dad7cc0ced92f3573244d">
  <xsd:schema xmlns:xsd="http://www.w3.org/2001/XMLSchema" xmlns:xs="http://www.w3.org/2001/XMLSchema" xmlns:p="http://schemas.microsoft.com/office/2006/metadata/properties" xmlns:ns3="636b0322-90fb-440c-9cbc-22749e7231e9" targetNamespace="http://schemas.microsoft.com/office/2006/metadata/properties" ma:root="true" ma:fieldsID="ffb8061dc68b430aeaa07d7040deb9cb" ns3:_="">
    <xsd:import namespace="636b0322-90fb-440c-9cbc-22749e7231e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6b0322-90fb-440c-9cbc-22749e7231e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ontrol xmlns="http://schemas.microsoft.com/VisualStudio/2011/storyboarding/control">
  <Id Name="System.Storyboarding.Backgrounds.WindowsPhone" Revision="1" Stencil="System.Storyboarding.Backgrounds" StencilVersion="0.1"/>
</Control>
</file>

<file path=customXml/item4.xml><?xml version="1.0" encoding="utf-8"?>
<p:properties xmlns:p="http://schemas.microsoft.com/office/2006/metadata/properties" xmlns:xsi="http://www.w3.org/2001/XMLSchema-instance" xmlns:pc="http://schemas.microsoft.com/office/infopath/2007/PartnerControls">
  <documentManagement/>
</p:properties>
</file>

<file path=customXml/item5.xml><?xml version="1.0" encoding="utf-8"?>
<Control xmlns="http://schemas.microsoft.com/VisualStudio/2011/storyboarding/control">
  <Id Name="9d9c56e0-6ca3-4298-b757-9c73dab947ac" RevisionId="993ea365-49c2-46dc-bf14-e971e460de1e" Stencil="172d6d98-e5c9-42e9-a209-79f7a94bbd38" StencilRevisionId="00000000-0000-0000-0000-000000000000" StencilVersion="0.0"/>
</Control>
</file>

<file path=customXml/item6.xml><?xml version="1.0" encoding="utf-8"?>
<Control xmlns="http://schemas.microsoft.com/VisualStudio/2011/storyboarding/control">
  <Id Name="System.Storyboarding.WindowsAppIcons.Rotate" Revision="1" Stencil="System.Storyboarding.WindowsAppIcons" StencilVersion="0.1"/>
</Control>
</file>

<file path=customXml/itemProps1.xml><?xml version="1.0" encoding="utf-8"?>
<ds:datastoreItem xmlns:ds="http://schemas.openxmlformats.org/officeDocument/2006/customXml" ds:itemID="{61C2E455-1127-4ED0-B8E0-A01F84B13C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6b0322-90fb-440c-9cbc-22749e72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CA13EC-1D3C-4D6F-8D1C-E8A452CFC79A}">
  <ds:schemaRefs>
    <ds:schemaRef ds:uri="http://schemas.microsoft.com/sharepoint/v3/contenttype/forms"/>
  </ds:schemaRefs>
</ds:datastoreItem>
</file>

<file path=customXml/itemProps3.xml><?xml version="1.0" encoding="utf-8"?>
<ds:datastoreItem xmlns:ds="http://schemas.openxmlformats.org/officeDocument/2006/customXml" ds:itemID="{27204462-01A9-472B-8003-1ADF06D594F6}">
  <ds:schemaRefs>
    <ds:schemaRef ds:uri="http://schemas.microsoft.com/VisualStudio/2011/storyboarding/control"/>
  </ds:schemaRefs>
</ds:datastoreItem>
</file>

<file path=customXml/itemProps4.xml><?xml version="1.0" encoding="utf-8"?>
<ds:datastoreItem xmlns:ds="http://schemas.openxmlformats.org/officeDocument/2006/customXml" ds:itemID="{7025FDD9-4C58-4084-9F89-0E6ADD6FFF55}">
  <ds:schemaRefs>
    <ds:schemaRef ds:uri="http://schemas.openxmlformats.org/package/2006/metadata/core-properties"/>
    <ds:schemaRef ds:uri="http://schemas.microsoft.com/office/2006/documentManagement/types"/>
    <ds:schemaRef ds:uri="http://schemas.microsoft.com/office/infopath/2007/PartnerControls"/>
    <ds:schemaRef ds:uri="http://purl.org/dc/dcmitype/"/>
    <ds:schemaRef ds:uri="http://purl.org/dc/terms/"/>
    <ds:schemaRef ds:uri="http://purl.org/dc/elements/1.1/"/>
    <ds:schemaRef ds:uri="http://www.w3.org/XML/1998/namespace"/>
    <ds:schemaRef ds:uri="636b0322-90fb-440c-9cbc-22749e7231e9"/>
    <ds:schemaRef ds:uri="http://schemas.microsoft.com/office/2006/metadata/properties"/>
  </ds:schemaRefs>
</ds:datastoreItem>
</file>

<file path=customXml/itemProps5.xml><?xml version="1.0" encoding="utf-8"?>
<ds:datastoreItem xmlns:ds="http://schemas.openxmlformats.org/officeDocument/2006/customXml" ds:itemID="{9B066F20-7FB0-473B-9ADC-CDEAA6E00DF7}">
  <ds:schemaRefs>
    <ds:schemaRef ds:uri="http://schemas.microsoft.com/VisualStudio/2011/storyboarding/control"/>
  </ds:schemaRefs>
</ds:datastoreItem>
</file>

<file path=customXml/itemProps6.xml><?xml version="1.0" encoding="utf-8"?>
<ds:datastoreItem xmlns:ds="http://schemas.openxmlformats.org/officeDocument/2006/customXml" ds:itemID="{EE2974E8-F3A9-404B-A549-2493A779378C}">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5488</TotalTime>
  <Words>7791</Words>
  <Application>Microsoft Office PowerPoint</Application>
  <PresentationFormat>Widescreen</PresentationFormat>
  <Paragraphs>1632</Paragraphs>
  <Slides>289</Slides>
  <Notes>127</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289</vt:i4>
      </vt:variant>
    </vt:vector>
  </HeadingPairs>
  <TitlesOfParts>
    <vt:vector size="306" baseType="lpstr">
      <vt:lpstr>ＭＳ Ｐゴシック</vt:lpstr>
      <vt:lpstr>宋体</vt:lpstr>
      <vt:lpstr>Arial</vt:lpstr>
      <vt:lpstr>Calibri</vt:lpstr>
      <vt:lpstr>Courier New</vt:lpstr>
      <vt:lpstr>Garamond</vt:lpstr>
      <vt:lpstr>Kozuka Gothic Pro R</vt:lpstr>
      <vt:lpstr>Lucida Console</vt:lpstr>
      <vt:lpstr>Segoe</vt:lpstr>
      <vt:lpstr>Segoe Light</vt:lpstr>
      <vt:lpstr>Segoe Semibold</vt:lpstr>
      <vt:lpstr>Segoe UI</vt:lpstr>
      <vt:lpstr>Segoe UI Light</vt:lpstr>
      <vt:lpstr>Source Code Pro</vt:lpstr>
      <vt:lpstr>Times New Roman</vt:lpstr>
      <vt:lpstr>Wingdings</vt:lpstr>
      <vt:lpstr>1_Office Theme</vt:lpstr>
      <vt:lpstr>Windows Azure Web Sites Deep Dive Jump Start</vt:lpstr>
      <vt:lpstr>Meet James Chambers | ‏@CanadianJames </vt:lpstr>
      <vt:lpstr>Meet Tejaswi Redkar | @tejaswiredkar</vt:lpstr>
      <vt:lpstr>Meet Demo Demon</vt:lpstr>
      <vt:lpstr>Course Topics</vt:lpstr>
      <vt:lpstr>Setting Expectations</vt:lpstr>
      <vt:lpstr>     Join the MVA Community!</vt:lpstr>
      <vt:lpstr>PowerPoint Presentation</vt:lpstr>
      <vt:lpstr>Module Overview</vt:lpstr>
      <vt:lpstr>Windows Azure Overview</vt:lpstr>
      <vt:lpstr>The Most Difficult Question to Answer</vt:lpstr>
      <vt:lpstr>Only for this course</vt:lpstr>
      <vt:lpstr>Then what is Windows Azure?</vt:lpstr>
      <vt:lpstr>Windows Azure’s Global Presence </vt:lpstr>
      <vt:lpstr>Portal Tour</vt:lpstr>
      <vt:lpstr>Product Portal Tour : http://www.WindowsAzure.com   Management Portal Tour: http://manage.WindowsAzure.com </vt:lpstr>
      <vt:lpstr>What is Windows Azure Web Sites?</vt:lpstr>
      <vt:lpstr>PowerPoint Presentation</vt:lpstr>
      <vt:lpstr>PowerPoint Presentation</vt:lpstr>
      <vt:lpstr>PowerPoint Presentation</vt:lpstr>
      <vt:lpstr>PowerPoint Presentation</vt:lpstr>
      <vt:lpstr>PowerPoint Presentation</vt:lpstr>
      <vt:lpstr>Fast deployments with  Web App Gallery</vt:lpstr>
      <vt:lpstr>PowerPoint Presentation</vt:lpstr>
      <vt:lpstr>WebMatrix Visual Studio</vt:lpstr>
      <vt:lpstr>PowerPoint Presentation</vt:lpstr>
      <vt:lpstr>CMS Deployment</vt:lpstr>
      <vt:lpstr>PowerPoint Presentation</vt:lpstr>
      <vt:lpstr>Quick Scale</vt:lpstr>
      <vt:lpstr>PowerPoint Presentation</vt:lpstr>
      <vt:lpstr>PowerPoint Presentation</vt:lpstr>
      <vt:lpstr>Deploy to multiple datacenters</vt:lpstr>
      <vt:lpstr>PowerPoint Presentation</vt:lpstr>
      <vt:lpstr>Deploy PHP web app</vt:lpstr>
      <vt:lpstr>PowerPoint Presentation</vt:lpstr>
      <vt:lpstr>Continuous Integration with Dropbox</vt:lpstr>
      <vt:lpstr>PowerPoint Presentation</vt:lpstr>
      <vt:lpstr>PowerPoint Presentation</vt:lpstr>
      <vt:lpstr>Windows Azure Pack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Web Sites architecture</vt:lpstr>
      <vt:lpstr>Serving HTTP(s) Traffic – Inactive Site (‘cold’ site)</vt:lpstr>
      <vt:lpstr>Serving HTTP(s) Traffic – Inactive Site (‘cold’ site)</vt:lpstr>
      <vt:lpstr>Serving HTTP(s) Traffic – Active Site (‘hot’ site)</vt:lpstr>
      <vt:lpstr>Module summary</vt:lpstr>
      <vt:lpstr>PowerPoint Presentation</vt:lpstr>
      <vt:lpstr>Module Overview</vt:lpstr>
      <vt:lpstr>Let the Frameworks Decide Your Toolset</vt:lpstr>
      <vt:lpstr>Supported Web Frameworks</vt:lpstr>
      <vt:lpstr>Bring Your Own Tools!</vt:lpstr>
      <vt:lpstr>The Windows Azure SDK</vt:lpstr>
      <vt:lpstr>The Windows Azure SDK</vt:lpstr>
      <vt:lpstr>PowerPoint Presentation</vt:lpstr>
      <vt:lpstr>Various Development Environments</vt:lpstr>
      <vt:lpstr>Your Development Environment Of Choice</vt:lpstr>
      <vt:lpstr>Web Matrix for Windows Azure</vt:lpstr>
      <vt:lpstr>Web Matrix – The Underdog</vt:lpstr>
      <vt:lpstr>Visual Studio 2013</vt:lpstr>
      <vt:lpstr>Visual Studio 2013 – Extensibility </vt:lpstr>
      <vt:lpstr>Visual Studio 2013 – The Heavyweight</vt:lpstr>
      <vt:lpstr>Visual Studio Online “Monaco”</vt:lpstr>
      <vt:lpstr>Visual Studio Online – The Rookie Sensation</vt:lpstr>
      <vt:lpstr>Windows Azure Command Line Tools &amp; PowerShell</vt:lpstr>
      <vt:lpstr>Beyond the IDE</vt:lpstr>
      <vt:lpstr>Grab the Downloads</vt:lpstr>
      <vt:lpstr>Grab the Downloads</vt:lpstr>
      <vt:lpstr>Dive In!</vt:lpstr>
      <vt:lpstr>PowerShell Script Samples</vt:lpstr>
      <vt:lpstr>PowerShell Script Samples</vt:lpstr>
      <vt:lpstr>PowerShell Script Samples</vt:lpstr>
      <vt:lpstr>PowerShell Script Samples</vt:lpstr>
      <vt:lpstr>Module Summary</vt:lpstr>
      <vt:lpstr>PowerPoint Presentation</vt:lpstr>
      <vt:lpstr>Module Overview</vt:lpstr>
      <vt:lpstr>A Bit of Background…</vt:lpstr>
      <vt:lpstr>Why Use Continuous Deployment?</vt:lpstr>
      <vt:lpstr>Role for Windows Azure Web Sites With CD</vt:lpstr>
      <vt:lpstr>Start Simple</vt:lpstr>
      <vt:lpstr>Code Smart</vt:lpstr>
      <vt:lpstr>Go Live</vt:lpstr>
      <vt:lpstr>Supported Publishing Methods</vt:lpstr>
      <vt:lpstr>OOB Supported Service Hooks</vt:lpstr>
      <vt:lpstr>Understanding the Deployment Engine</vt:lpstr>
      <vt:lpstr>What’s Happening in the Background?</vt:lpstr>
      <vt:lpstr>More on Kudu</vt:lpstr>
      <vt:lpstr>Exploring a Visual Studio Online Deployment</vt:lpstr>
      <vt:lpstr>Using GitFlow</vt:lpstr>
      <vt:lpstr>Deployment Sugar – Service Hooks</vt:lpstr>
      <vt:lpstr>PowerPoint Presentation</vt:lpstr>
      <vt:lpstr>PowerPoint Presentation</vt:lpstr>
      <vt:lpstr>Module Summary</vt:lpstr>
      <vt:lpstr>PowerPoint Presentation</vt:lpstr>
      <vt:lpstr>Module Overview</vt:lpstr>
      <vt:lpstr>PowerPoint Presentation</vt:lpstr>
      <vt:lpstr>Scaling Out and Scale-Up (Standard)</vt:lpstr>
      <vt:lpstr>scale</vt:lpstr>
      <vt:lpstr>PowerPoint Presentation</vt:lpstr>
      <vt:lpstr>Scale-Out</vt:lpstr>
      <vt:lpstr>Scale Out – Things To Remember</vt:lpstr>
      <vt:lpstr>Scaling</vt:lpstr>
      <vt:lpstr>PowerPoint Presentation</vt:lpstr>
      <vt:lpstr> Scale-out my website to 3 instances when the CPU threshold crosses 80%, and scale-down my website to 1 instance when the CPU threshold goes below that.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Cache Static Content</vt:lpstr>
      <vt:lpstr>Some testing tools</vt:lpstr>
      <vt:lpstr>webpagetest.org</vt:lpstr>
      <vt:lpstr>PowerPoint Presentation</vt:lpstr>
      <vt:lpstr>Diagnostics &amp; Monitoring</vt:lpstr>
      <vt:lpstr>PowerPoint Presentation</vt:lpstr>
      <vt:lpstr>PowerPoint Presentation</vt:lpstr>
      <vt:lpstr>PowerPoint Presentation</vt:lpstr>
      <vt:lpstr>PowerPoint Presentation</vt:lpstr>
      <vt:lpstr>Monitoring</vt:lpstr>
      <vt:lpstr>PowerPoint Presentation</vt:lpstr>
      <vt:lpstr>PowerPoint Presentation</vt:lpstr>
      <vt:lpstr>PowerPoint Presentation</vt:lpstr>
      <vt:lpstr>Site Diagnostics</vt:lpstr>
      <vt:lpstr>PowerPoint Presentation</vt:lpstr>
      <vt:lpstr>FTP (FileZilla)</vt:lpstr>
      <vt:lpstr>PowerPoint Presentation</vt:lpstr>
      <vt:lpstr>PowerPoint Presentation</vt:lpstr>
      <vt:lpstr>Logging</vt:lpstr>
      <vt:lpstr>PowerPoint Presentation</vt:lpstr>
      <vt:lpstr>Custom Domains</vt:lpstr>
      <vt:lpstr>Default Setting (Namecheap.com)</vt:lpstr>
      <vt:lpstr>Set CNAME (Namecheap.com)</vt:lpstr>
      <vt:lpstr>Track Domain Propagation</vt:lpstr>
      <vt:lpstr>Dig CNAME propagation (Namecheap.com)</vt:lpstr>
      <vt:lpstr>Set CNAME (Namecheap.com)</vt:lpstr>
      <vt:lpstr>A Record</vt:lpstr>
      <vt:lpstr>Dig A Record propagation </vt:lpstr>
      <vt:lpstr>Custom Domains (http://www.icontinuous.com )</vt:lpstr>
      <vt:lpstr>PowerPoint Presentation</vt:lpstr>
      <vt:lpstr>SSL</vt:lpstr>
      <vt:lpstr>Create a self-signed certificate</vt:lpstr>
      <vt:lpstr>Upload Certificates</vt:lpstr>
      <vt:lpstr>Secure with SSL</vt:lpstr>
      <vt:lpstr>Forcing a website to use SSL</vt:lpstr>
      <vt:lpstr>PowerPoint Presentation</vt:lpstr>
      <vt:lpstr>Configuration Settings (web.config)</vt:lpstr>
      <vt:lpstr>Retrieving Configuration Settings in ASP.NET</vt:lpstr>
      <vt:lpstr>Retrieving Configuration Settings in ASP.NET</vt:lpstr>
      <vt:lpstr>Retrieving Configuration Settings in ASP.NET</vt:lpstr>
      <vt:lpstr>Retrieving Configuration Settings in PHP</vt:lpstr>
      <vt:lpstr>Retrieving Configuration Settings in Node.js</vt:lpstr>
      <vt:lpstr>Summary</vt:lpstr>
      <vt:lpstr>PowerPoint Presentation</vt:lpstr>
      <vt:lpstr>Module Overview</vt:lpstr>
      <vt:lpstr>Our Sample</vt:lpstr>
      <vt:lpstr>Cloud Survey</vt:lpstr>
      <vt:lpstr>Are Checklists Important? Critical?</vt:lpstr>
      <vt:lpstr>A Typical Web Sites Checklist</vt:lpstr>
      <vt:lpstr>A Windows Azure Web Sites Checklist</vt:lpstr>
      <vt:lpstr>Walking the Checklist with Cloud Survey</vt:lpstr>
      <vt:lpstr>Resources for Developers</vt:lpstr>
      <vt:lpstr>Module Summary</vt:lpstr>
      <vt:lpstr>PowerPoint Presentation</vt:lpstr>
      <vt:lpstr>Module Overview</vt:lpstr>
      <vt:lpstr>List of core technical capabilities required by a website</vt:lpstr>
      <vt:lpstr>PowerPoint Presentation</vt:lpstr>
      <vt:lpstr>PowerPoint Presentation</vt:lpstr>
      <vt:lpstr>PowerPoint Presentation</vt:lpstr>
      <vt:lpstr>Case Study: Music Store Website</vt:lpstr>
      <vt:lpstr>An E-commerce SAMPLE website http://mvcmusicstore.codeplex.com/</vt:lpstr>
      <vt:lpstr>Architecture</vt:lpstr>
      <vt:lpstr>How do we take this live on WAWS?</vt:lpstr>
      <vt:lpstr>Website Capability Model for Music Store</vt:lpstr>
      <vt:lpstr>Website Capability Model for Music Store</vt:lpstr>
      <vt:lpstr>Website Capability Model for Music Store</vt:lpstr>
      <vt:lpstr>Website Capability Model for Music Store</vt:lpstr>
      <vt:lpstr>Future State Architecture</vt:lpstr>
      <vt:lpstr>Migration Activities</vt:lpstr>
      <vt:lpstr>Migrating Application Database to Azure SQL</vt:lpstr>
      <vt:lpstr>Migrating Application Database</vt:lpstr>
      <vt:lpstr>POP QUIZ:  Why not load directly into a Windows Azure SQL database?</vt:lpstr>
      <vt:lpstr>Migrating Application Database</vt:lpstr>
      <vt:lpstr>Migrating Application Database</vt:lpstr>
      <vt:lpstr>Migrating Application Database</vt:lpstr>
      <vt:lpstr>Modify web.config</vt:lpstr>
      <vt:lpstr>This was just one database </vt:lpstr>
      <vt:lpstr>Migrating Membership Database to Azure SQL</vt:lpstr>
      <vt:lpstr>Migrating Membership Database to Azure SQL</vt:lpstr>
      <vt:lpstr>Migrating Membership Database to Azure SQL</vt:lpstr>
      <vt:lpstr>Publish the website to WAWS</vt:lpstr>
      <vt:lpstr>Congratulations! We just moved the data-tier out of the website.</vt:lpstr>
      <vt:lpstr>Migration Activities</vt:lpstr>
      <vt:lpstr>Basic Search Concept</vt:lpstr>
      <vt:lpstr>ElasticSearch Concepts</vt:lpstr>
      <vt:lpstr>Music Store Search Conceptual Architecture</vt:lpstr>
      <vt:lpstr>Run ElasticSearch locally and with dynamicdeploy.com  Live: http://elasticsearchvm.cloudapp.net:9200/ Head: http://elasticsearchvm.cloudapp.net:9200/_plugin/head/ </vt:lpstr>
      <vt:lpstr>Deploying ElasticSearch Virtual Machine using dynamicdeploy.com</vt:lpstr>
      <vt:lpstr>2 Deployment Options</vt:lpstr>
      <vt:lpstr>Step-by-step procedure for adding search to Music Store is addressed in Ch. 7 of my book.  </vt:lpstr>
      <vt:lpstr>Album Ingestion</vt:lpstr>
      <vt:lpstr>Index</vt:lpstr>
      <vt:lpstr>Browse</vt:lpstr>
      <vt:lpstr>Music Store Search &amp; Browse using ElasticSearch  Head: http://elasticsearchvm.cloudapp.net:9200/_plugin/head/ </vt:lpstr>
      <vt:lpstr>Migration Activities</vt:lpstr>
      <vt:lpstr>Deploy Piwik VM</vt:lpstr>
      <vt:lpstr>Piwik Tracking Code Snippet</vt:lpstr>
      <vt:lpstr>Custom Analytics  http://piwikvm.cloudapp.net </vt:lpstr>
      <vt:lpstr>Migration Activities</vt:lpstr>
      <vt:lpstr>Congratulations! We completely modernized the Music Store website.</vt:lpstr>
      <vt:lpstr>Case Study: dynamicdeploy.com</vt:lpstr>
      <vt:lpstr>A deployment service for Windows Azure apps &amp; VMs http://www.dynamicdeploy.com/</vt:lpstr>
      <vt:lpstr>PowerPoint Presentation</vt:lpstr>
      <vt:lpstr>Architecture</vt:lpstr>
      <vt:lpstr>Only Web Roles can be migrated</vt:lpstr>
      <vt:lpstr>POP QUIZ: What will you do next?</vt:lpstr>
      <vt:lpstr>Website Capability Model</vt:lpstr>
      <vt:lpstr>Website Capability Model</vt:lpstr>
      <vt:lpstr>Website Capability Model</vt:lpstr>
      <vt:lpstr>Website Capability Model</vt:lpstr>
      <vt:lpstr>Migration Activities</vt:lpstr>
      <vt:lpstr>Session Management using Shared Cache</vt:lpstr>
      <vt:lpstr>Create Cache Endpoint</vt:lpstr>
      <vt:lpstr>Install Windows Azure Caching Nuget package</vt:lpstr>
      <vt:lpstr>Modify web.config</vt:lpstr>
      <vt:lpstr>Modify the dataCacheClient section</vt:lpstr>
      <vt:lpstr>Using ASP.NET Session Object</vt:lpstr>
      <vt:lpstr>Caching using Shared Cache</vt:lpstr>
      <vt:lpstr>Caching using Shared Cache</vt:lpstr>
      <vt:lpstr>Using Data Cache objects in code</vt:lpstr>
      <vt:lpstr>Estimated Operating Cost Comparison</vt:lpstr>
      <vt:lpstr>Summary</vt:lpstr>
      <vt:lpstr>PowerPoint Presentation</vt:lpstr>
      <vt:lpstr>Module Overview</vt:lpstr>
      <vt:lpstr>Hybrid Connectivity</vt:lpstr>
      <vt:lpstr>Hybrid Connectivity</vt:lpstr>
      <vt:lpstr>Common Scenarios</vt:lpstr>
      <vt:lpstr>Solution Architecture</vt:lpstr>
      <vt:lpstr>Windows Azure IP Address Ranges</vt:lpstr>
      <vt:lpstr>Rendezvous (TCP &amp; HTTP)</vt:lpstr>
      <vt:lpstr>Implementation Resources</vt:lpstr>
      <vt:lpstr>Tools</vt:lpstr>
      <vt:lpstr>PowerPoint Presentation</vt:lpstr>
      <vt:lpstr>PortBridge Setup</vt:lpstr>
      <vt:lpstr>PowerPoint Presentation</vt:lpstr>
      <vt:lpstr>Hybrid Music Store</vt:lpstr>
      <vt:lpstr>Scaling SignalR with Service Bus</vt:lpstr>
      <vt:lpstr>SignalR – Makes Real Time Web “Easy”</vt:lpstr>
      <vt:lpstr>SignalR with Service Bus</vt:lpstr>
      <vt:lpstr>Office 365 Domain Authentication</vt:lpstr>
      <vt:lpstr>Identity with Office 365</vt:lpstr>
      <vt:lpstr>Multi-tenant Identity with WAAD</vt:lpstr>
      <vt:lpstr>Registering for Office 365 Domain</vt:lpstr>
      <vt:lpstr>Configuring ASP.NET Website for Federation</vt:lpstr>
      <vt:lpstr>Important Steps</vt:lpstr>
      <vt:lpstr>Important Steps</vt:lpstr>
      <vt:lpstr>Publish</vt:lpstr>
      <vt:lpstr>Office 365 Domain Authentication</vt:lpstr>
      <vt:lpstr>Node.js + Mongo DB</vt:lpstr>
      <vt:lpstr>The Cool Kids are Doing It</vt:lpstr>
      <vt:lpstr>Node.js + Mongo DB</vt:lpstr>
      <vt:lpstr>Storage Object Distribution Pattern</vt:lpstr>
      <vt:lpstr>Compute services are expensive even if you cache objects in memory</vt:lpstr>
      <vt:lpstr>The Storage Object Distribution pattern allows you to leverage the scale and bandwidth of storage services, yet access application objects like if you were calling a REST API to retrieve the object.</vt:lpstr>
      <vt:lpstr>Key Features</vt:lpstr>
      <vt:lpstr>Common Scenario</vt:lpstr>
      <vt:lpstr>Traditional Architecture</vt:lpstr>
      <vt:lpstr>Architecture with Storage Object Distribution Pattern</vt:lpstr>
      <vt:lpstr>Blob Extension Methods</vt:lpstr>
      <vt:lpstr>Distribute Objects Code Snippet</vt:lpstr>
      <vt:lpstr>“The products are taking longer to load in the Windows 8 Store app”</vt:lpstr>
      <vt:lpstr>SOD for dynamicdeploy.com products</vt:lpstr>
      <vt:lpstr>Test URL</vt:lpstr>
      <vt:lpstr>Fiddler Trace</vt:lpstr>
      <vt:lpstr>Push Notifications:  Windows 8, Web API and WNS</vt:lpstr>
      <vt:lpstr>The Technical Brew</vt:lpstr>
      <vt:lpstr>Push Notifications</vt:lpstr>
      <vt:lpstr>Summary</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Gartland</dc:creator>
  <cp:lastModifiedBy>James Chambers</cp:lastModifiedBy>
  <cp:revision>289</cp:revision>
  <dcterms:created xsi:type="dcterms:W3CDTF">2013-02-15T23:12:42Z</dcterms:created>
  <dcterms:modified xsi:type="dcterms:W3CDTF">2013-12-11T15:25:02Z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0x010100391E57C78B9F604FB8BAD296D1460E2A</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ies>
</file>